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39"/>
  </p:notesMasterIdLst>
  <p:handoutMasterIdLst>
    <p:handoutMasterId r:id="rId140"/>
  </p:handoutMasterIdLst>
  <p:sldIdLst>
    <p:sldId id="304" r:id="rId2"/>
    <p:sldId id="597" r:id="rId3"/>
    <p:sldId id="598" r:id="rId4"/>
    <p:sldId id="590" r:id="rId5"/>
    <p:sldId id="591" r:id="rId6"/>
    <p:sldId id="592" r:id="rId7"/>
    <p:sldId id="593" r:id="rId8"/>
    <p:sldId id="599" r:id="rId9"/>
    <p:sldId id="594" r:id="rId10"/>
    <p:sldId id="595" r:id="rId11"/>
    <p:sldId id="459" r:id="rId12"/>
    <p:sldId id="465" r:id="rId13"/>
    <p:sldId id="596" r:id="rId14"/>
    <p:sldId id="460" r:id="rId15"/>
    <p:sldId id="461" r:id="rId16"/>
    <p:sldId id="462" r:id="rId17"/>
    <p:sldId id="473" r:id="rId18"/>
    <p:sldId id="474" r:id="rId19"/>
    <p:sldId id="463" r:id="rId20"/>
    <p:sldId id="464" r:id="rId21"/>
    <p:sldId id="468" r:id="rId22"/>
    <p:sldId id="362" r:id="rId23"/>
    <p:sldId id="475" r:id="rId24"/>
    <p:sldId id="476" r:id="rId25"/>
    <p:sldId id="477" r:id="rId26"/>
    <p:sldId id="478" r:id="rId27"/>
    <p:sldId id="479" r:id="rId28"/>
    <p:sldId id="480" r:id="rId29"/>
    <p:sldId id="481" r:id="rId30"/>
    <p:sldId id="583" r:id="rId31"/>
    <p:sldId id="482" r:id="rId32"/>
    <p:sldId id="483" r:id="rId33"/>
    <p:sldId id="484" r:id="rId34"/>
    <p:sldId id="485" r:id="rId35"/>
    <p:sldId id="486" r:id="rId36"/>
    <p:sldId id="487" r:id="rId37"/>
    <p:sldId id="488" r:id="rId38"/>
    <p:sldId id="489" r:id="rId39"/>
    <p:sldId id="490" r:id="rId40"/>
    <p:sldId id="491" r:id="rId41"/>
    <p:sldId id="492" r:id="rId42"/>
    <p:sldId id="493" r:id="rId43"/>
    <p:sldId id="494" r:id="rId44"/>
    <p:sldId id="495" r:id="rId45"/>
    <p:sldId id="496" r:id="rId46"/>
    <p:sldId id="497" r:id="rId47"/>
    <p:sldId id="498" r:id="rId48"/>
    <p:sldId id="499" r:id="rId49"/>
    <p:sldId id="500" r:id="rId50"/>
    <p:sldId id="501" r:id="rId51"/>
    <p:sldId id="502" r:id="rId52"/>
    <p:sldId id="503" r:id="rId53"/>
    <p:sldId id="504" r:id="rId54"/>
    <p:sldId id="505" r:id="rId55"/>
    <p:sldId id="506" r:id="rId56"/>
    <p:sldId id="507" r:id="rId57"/>
    <p:sldId id="508" r:id="rId58"/>
    <p:sldId id="509" r:id="rId59"/>
    <p:sldId id="510" r:id="rId60"/>
    <p:sldId id="511" r:id="rId61"/>
    <p:sldId id="512" r:id="rId62"/>
    <p:sldId id="513" r:id="rId63"/>
    <p:sldId id="514" r:id="rId64"/>
    <p:sldId id="515" r:id="rId65"/>
    <p:sldId id="516" r:id="rId66"/>
    <p:sldId id="517" r:id="rId67"/>
    <p:sldId id="518" r:id="rId68"/>
    <p:sldId id="519" r:id="rId69"/>
    <p:sldId id="520" r:id="rId70"/>
    <p:sldId id="521" r:id="rId71"/>
    <p:sldId id="522" r:id="rId72"/>
    <p:sldId id="523" r:id="rId73"/>
    <p:sldId id="524" r:id="rId74"/>
    <p:sldId id="525" r:id="rId75"/>
    <p:sldId id="526" r:id="rId76"/>
    <p:sldId id="527" r:id="rId77"/>
    <p:sldId id="528" r:id="rId78"/>
    <p:sldId id="529" r:id="rId79"/>
    <p:sldId id="530" r:id="rId80"/>
    <p:sldId id="531" r:id="rId81"/>
    <p:sldId id="532" r:id="rId82"/>
    <p:sldId id="533" r:id="rId83"/>
    <p:sldId id="534" r:id="rId84"/>
    <p:sldId id="535" r:id="rId85"/>
    <p:sldId id="536" r:id="rId86"/>
    <p:sldId id="537" r:id="rId87"/>
    <p:sldId id="538" r:id="rId88"/>
    <p:sldId id="539" r:id="rId89"/>
    <p:sldId id="540" r:id="rId90"/>
    <p:sldId id="541" r:id="rId91"/>
    <p:sldId id="542" r:id="rId92"/>
    <p:sldId id="543" r:id="rId93"/>
    <p:sldId id="544" r:id="rId94"/>
    <p:sldId id="545" r:id="rId95"/>
    <p:sldId id="546" r:id="rId96"/>
    <p:sldId id="547" r:id="rId97"/>
    <p:sldId id="548" r:id="rId98"/>
    <p:sldId id="549" r:id="rId99"/>
    <p:sldId id="550" r:id="rId100"/>
    <p:sldId id="551" r:id="rId101"/>
    <p:sldId id="552" r:id="rId102"/>
    <p:sldId id="553" r:id="rId103"/>
    <p:sldId id="554" r:id="rId104"/>
    <p:sldId id="555" r:id="rId105"/>
    <p:sldId id="556" r:id="rId106"/>
    <p:sldId id="557" r:id="rId107"/>
    <p:sldId id="558" r:id="rId108"/>
    <p:sldId id="559" r:id="rId109"/>
    <p:sldId id="560" r:id="rId110"/>
    <p:sldId id="561" r:id="rId111"/>
    <p:sldId id="562" r:id="rId112"/>
    <p:sldId id="563" r:id="rId113"/>
    <p:sldId id="564" r:id="rId114"/>
    <p:sldId id="565" r:id="rId115"/>
    <p:sldId id="566" r:id="rId116"/>
    <p:sldId id="567" r:id="rId117"/>
    <p:sldId id="568" r:id="rId118"/>
    <p:sldId id="569" r:id="rId119"/>
    <p:sldId id="570" r:id="rId120"/>
    <p:sldId id="571" r:id="rId121"/>
    <p:sldId id="572" r:id="rId122"/>
    <p:sldId id="573" r:id="rId123"/>
    <p:sldId id="574" r:id="rId124"/>
    <p:sldId id="575" r:id="rId125"/>
    <p:sldId id="576" r:id="rId126"/>
    <p:sldId id="577" r:id="rId127"/>
    <p:sldId id="584" r:id="rId128"/>
    <p:sldId id="585" r:id="rId129"/>
    <p:sldId id="586" r:id="rId130"/>
    <p:sldId id="587" r:id="rId131"/>
    <p:sldId id="588" r:id="rId132"/>
    <p:sldId id="589" r:id="rId133"/>
    <p:sldId id="578" r:id="rId134"/>
    <p:sldId id="579" r:id="rId135"/>
    <p:sldId id="580" r:id="rId136"/>
    <p:sldId id="581" r:id="rId137"/>
    <p:sldId id="582" r:id="rId138"/>
  </p:sldIdLst>
  <p:sldSz cx="9906000" cy="6858000" type="A4"/>
  <p:notesSz cx="6746875" cy="9913938"/>
  <p:kinsoku lang="zh-CN" invalStChars="、。，．・：；？！゛゜ヽヾゝゞ々ー’”）〕］｝〉》」』】°‰′″℃￠％ぁぃぅぇぉっゃゅょゎァィゥェォッャュョヮヵヶ!%),.:;?]}｡｣､･ｧｨｩｪｫｬｭｮｯｰﾞﾟ" invalEndChars="‘“（〔［｛〈《「『【￥＄$([\{｢￡"/>
  <p:defaultTextStyle>
    <a:defPPr>
      <a:defRPr lang="en-GB"/>
    </a:defPPr>
    <a:lvl1pPr algn="ctr" rtl="0" eaLnBrk="0" fontAlgn="base" hangingPunct="0">
      <a:spcBef>
        <a:spcPct val="0"/>
      </a:spcBef>
      <a:spcAft>
        <a:spcPct val="0"/>
      </a:spcAft>
      <a:defRPr sz="1400" b="1" kern="1200">
        <a:solidFill>
          <a:schemeClr val="tx1"/>
        </a:solidFill>
        <a:latin typeface="Arial" charset="0"/>
        <a:ea typeface="微软雅黑" pitchFamily="34" charset="-122"/>
        <a:cs typeface="+mn-cs"/>
      </a:defRPr>
    </a:lvl1pPr>
    <a:lvl2pPr marL="457200" algn="ctr" rtl="0" eaLnBrk="0" fontAlgn="base" hangingPunct="0">
      <a:spcBef>
        <a:spcPct val="0"/>
      </a:spcBef>
      <a:spcAft>
        <a:spcPct val="0"/>
      </a:spcAft>
      <a:defRPr sz="1400" b="1"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sz="1400" b="1"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sz="1400" b="1"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sz="1400" b="1" kern="1200">
        <a:solidFill>
          <a:schemeClr val="tx1"/>
        </a:solidFill>
        <a:latin typeface="Arial" charset="0"/>
        <a:ea typeface="微软雅黑" pitchFamily="34" charset="-122"/>
        <a:cs typeface="+mn-cs"/>
      </a:defRPr>
    </a:lvl5pPr>
    <a:lvl6pPr marL="2286000" algn="l" defTabSz="914400" rtl="0" eaLnBrk="1" latinLnBrk="0" hangingPunct="1">
      <a:defRPr sz="1400" b="1" kern="1200">
        <a:solidFill>
          <a:schemeClr val="tx1"/>
        </a:solidFill>
        <a:latin typeface="Arial" charset="0"/>
        <a:ea typeface="微软雅黑" pitchFamily="34" charset="-122"/>
        <a:cs typeface="+mn-cs"/>
      </a:defRPr>
    </a:lvl6pPr>
    <a:lvl7pPr marL="2743200" algn="l" defTabSz="914400" rtl="0" eaLnBrk="1" latinLnBrk="0" hangingPunct="1">
      <a:defRPr sz="1400" b="1" kern="1200">
        <a:solidFill>
          <a:schemeClr val="tx1"/>
        </a:solidFill>
        <a:latin typeface="Arial" charset="0"/>
        <a:ea typeface="微软雅黑" pitchFamily="34" charset="-122"/>
        <a:cs typeface="+mn-cs"/>
      </a:defRPr>
    </a:lvl7pPr>
    <a:lvl8pPr marL="3200400" algn="l" defTabSz="914400" rtl="0" eaLnBrk="1" latinLnBrk="0" hangingPunct="1">
      <a:defRPr sz="1400" b="1" kern="1200">
        <a:solidFill>
          <a:schemeClr val="tx1"/>
        </a:solidFill>
        <a:latin typeface="Arial" charset="0"/>
        <a:ea typeface="微软雅黑" pitchFamily="34" charset="-122"/>
        <a:cs typeface="+mn-cs"/>
      </a:defRPr>
    </a:lvl8pPr>
    <a:lvl9pPr marL="3657600" algn="l" defTabSz="914400" rtl="0" eaLnBrk="1" latinLnBrk="0" hangingPunct="1">
      <a:defRPr sz="1400" b="1" kern="1200">
        <a:solidFill>
          <a:schemeClr val="tx1"/>
        </a:solidFill>
        <a:latin typeface="Arial"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122">
          <p15:clr>
            <a:srgbClr val="A4A3A4"/>
          </p15:clr>
        </p15:guide>
        <p15:guide id="2" pos="21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ng Wang" initials="KW" lastIdx="0" clrIdx="0">
    <p:extLst>
      <p:ext uri="{19B8F6BF-5375-455C-9EA6-DF929625EA0E}">
        <p15:presenceInfo xmlns:p15="http://schemas.microsoft.com/office/powerpoint/2012/main" userId="1324aff68896e13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2" autoAdjust="0"/>
    <p:restoredTop sz="94701" autoAdjust="0"/>
  </p:normalViewPr>
  <p:slideViewPr>
    <p:cSldViewPr snapToGrid="0">
      <p:cViewPr varScale="1">
        <p:scale>
          <a:sx n="85" d="100"/>
          <a:sy n="85" d="100"/>
        </p:scale>
        <p:origin x="654" y="90"/>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0" d="100"/>
          <a:sy n="50" d="100"/>
        </p:scale>
        <p:origin x="-2010" y="-84"/>
      </p:cViewPr>
      <p:guideLst>
        <p:guide orient="horz" pos="3122"/>
        <p:guide pos="212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handoutMaster" Target="handoutMasters/handout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895600" cy="5334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l">
              <a:defRPr>
                <a:latin typeface="Arial" charset="0"/>
                <a:ea typeface="宋体" pitchFamily="2" charset="-122"/>
              </a:defRPr>
            </a:lvl1pPr>
          </a:lstStyle>
          <a:p>
            <a:pPr>
              <a:defRPr/>
            </a:pPr>
            <a:r>
              <a:rPr lang="en-GB" altLang="zh-CN"/>
              <a:t>CS 8105  Principles of AI</a:t>
            </a:r>
            <a:endParaRPr lang="en-GB" altLang="zh-CN" sz="1200" b="0"/>
          </a:p>
        </p:txBody>
      </p:sp>
      <p:sp>
        <p:nvSpPr>
          <p:cNvPr id="3075" name="Rectangle 3"/>
          <p:cNvSpPr>
            <a:spLocks noGrp="1" noChangeArrowheads="1"/>
          </p:cNvSpPr>
          <p:nvPr>
            <p:ph type="dt" sz="quarter" idx="1"/>
          </p:nvPr>
        </p:nvSpPr>
        <p:spPr bwMode="auto">
          <a:xfrm>
            <a:off x="3810000" y="0"/>
            <a:ext cx="2971800" cy="5334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Arial" charset="0"/>
                <a:ea typeface="宋体" pitchFamily="2" charset="-122"/>
              </a:defRPr>
            </a:lvl1pPr>
          </a:lstStyle>
          <a:p>
            <a:pPr>
              <a:defRPr/>
            </a:pPr>
            <a:r>
              <a:rPr lang="en-GB" altLang="zh-CN"/>
              <a:t>Spring 2003</a:t>
            </a:r>
          </a:p>
        </p:txBody>
      </p:sp>
      <p:sp>
        <p:nvSpPr>
          <p:cNvPr id="3076" name="Rectangle 4"/>
          <p:cNvSpPr>
            <a:spLocks noGrp="1" noChangeArrowheads="1"/>
          </p:cNvSpPr>
          <p:nvPr>
            <p:ph type="sldNum" sz="quarter" idx="3"/>
          </p:nvPr>
        </p:nvSpPr>
        <p:spPr bwMode="auto">
          <a:xfrm>
            <a:off x="3775075" y="9178925"/>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a:latin typeface="Arial" charset="0"/>
                <a:ea typeface="宋体" pitchFamily="2" charset="-122"/>
              </a:defRPr>
            </a:lvl1pPr>
          </a:lstStyle>
          <a:p>
            <a:pPr>
              <a:defRPr/>
            </a:pPr>
            <a:r>
              <a:rPr lang="en-GB" altLang="zh-CN"/>
              <a:t>Page </a:t>
            </a:r>
            <a:fld id="{18A2ED61-2A6B-4D67-8498-391F0931EA7D}" type="slidenum">
              <a:rPr lang="en-GB" altLang="zh-CN"/>
              <a:pPr>
                <a:defRPr/>
              </a:pPr>
              <a:t>‹#›</a:t>
            </a:fld>
            <a:endParaRPr lang="en-GB" altLang="zh-CN"/>
          </a:p>
        </p:txBody>
      </p:sp>
      <p:sp>
        <p:nvSpPr>
          <p:cNvPr id="110597" name="Text Box 5"/>
          <p:cNvSpPr txBox="1">
            <a:spLocks noChangeArrowheads="1"/>
          </p:cNvSpPr>
          <p:nvPr/>
        </p:nvSpPr>
        <p:spPr bwMode="auto">
          <a:xfrm>
            <a:off x="0" y="9324975"/>
            <a:ext cx="677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a:defRPr/>
            </a:pPr>
            <a:r>
              <a:rPr lang="en-GB" altLang="zh-CN">
                <a:ea typeface="宋体" charset="-122"/>
              </a:rPr>
              <a:t>Part 1</a:t>
            </a:r>
          </a:p>
        </p:txBody>
      </p:sp>
    </p:spTree>
    <p:extLst>
      <p:ext uri="{BB962C8B-B14F-4D97-AF65-F5344CB8AC3E}">
        <p14:creationId xmlns:p14="http://schemas.microsoft.com/office/powerpoint/2010/main" val="3799668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685800" y="4419600"/>
            <a:ext cx="5562600" cy="2362200"/>
          </a:xfrm>
          <a:prstGeom prst="rect">
            <a:avLst/>
          </a:prstGeom>
          <a:noFill/>
          <a:ln w="12700">
            <a:noFill/>
            <a:miter lim="800000"/>
            <a:headEnd/>
            <a:tailEnd/>
          </a:ln>
          <a:effectLst/>
        </p:spPr>
        <p:txBody>
          <a:bodyPr vert="horz" wrap="square" lIns="90542" tIns="44477" rIns="90542" bIns="44477" numCol="1" anchor="t" anchorCtr="0" compatLnSpc="1">
            <a:prstTxWarp prst="textNoShape">
              <a:avLst/>
            </a:prstTxWarp>
          </a:bodyPr>
          <a:lstStyle/>
          <a:p>
            <a:pPr lvl="0"/>
            <a:r>
              <a:rPr lang="en-GB" altLang="zh-CN" noProof="0"/>
              <a:t>Click to edit Master text styles</a:t>
            </a:r>
          </a:p>
          <a:p>
            <a:pPr lvl="0"/>
            <a:endParaRPr lang="zh-CN" altLang="en-GB" noProof="0"/>
          </a:p>
        </p:txBody>
      </p:sp>
      <p:sp>
        <p:nvSpPr>
          <p:cNvPr id="59395" name="Rectangle 3"/>
          <p:cNvSpPr>
            <a:spLocks noGrp="1" noRot="1" noChangeAspect="1" noChangeArrowheads="1" noTextEdit="1"/>
          </p:cNvSpPr>
          <p:nvPr>
            <p:ph type="sldImg" idx="2"/>
          </p:nvPr>
        </p:nvSpPr>
        <p:spPr bwMode="auto">
          <a:xfrm>
            <a:off x="457200" y="685800"/>
            <a:ext cx="5878513" cy="3657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1731841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Times New Roman" pitchFamily="18" charset="0"/>
        <a:ea typeface="+mn-ea"/>
        <a:cs typeface="+mn-cs"/>
      </a:defRPr>
    </a:lvl1pPr>
    <a:lvl2pPr marL="742950" indent="-285750" algn="l" rtl="0" eaLnBrk="0" fontAlgn="base" hangingPunct="0">
      <a:spcBef>
        <a:spcPct val="30000"/>
      </a:spcBef>
      <a:spcAft>
        <a:spcPct val="0"/>
      </a:spcAft>
      <a:defRPr sz="14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754063" y="685800"/>
            <a:ext cx="5284787" cy="3657600"/>
          </a:xfrm>
          <a:ln/>
        </p:spPr>
      </p:sp>
      <p:sp>
        <p:nvSpPr>
          <p:cNvPr id="604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DCB02C82-DF80-49A2-B3D1-5FEEC2214DC9}" type="slidenum">
              <a:rPr lang="zh-CN" altLang="en-US"/>
              <a:pPr/>
              <a:t>24</a:t>
            </a:fld>
            <a:endParaRPr lang="en-US" altLang="zh-CN"/>
          </a:p>
        </p:txBody>
      </p:sp>
      <p:sp>
        <p:nvSpPr>
          <p:cNvPr id="182274" name="Rectangle 2"/>
          <p:cNvSpPr>
            <a:spLocks noGrp="1" noRot="1" noChangeAspect="1" noChangeArrowheads="1" noTextEdit="1"/>
          </p:cNvSpPr>
          <p:nvPr>
            <p:ph type="sldImg"/>
          </p:nvPr>
        </p:nvSpPr>
        <p:spPr>
          <a:xfrm>
            <a:off x="754063" y="685800"/>
            <a:ext cx="5284787" cy="3657600"/>
          </a:xfrm>
          <a:ln/>
        </p:spPr>
      </p:sp>
      <p:sp>
        <p:nvSpPr>
          <p:cNvPr id="1822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B34AAE5A-8CE5-4D4A-B974-837140E4546C}" type="slidenum">
              <a:rPr lang="zh-CN" altLang="en-US"/>
              <a:pPr/>
              <a:t>114</a:t>
            </a:fld>
            <a:endParaRPr lang="en-US" altLang="zh-CN"/>
          </a:p>
        </p:txBody>
      </p:sp>
      <p:sp>
        <p:nvSpPr>
          <p:cNvPr id="292866" name="Rectangle 2"/>
          <p:cNvSpPr>
            <a:spLocks noGrp="1" noRot="1" noChangeAspect="1" noChangeArrowheads="1" noTextEdit="1"/>
          </p:cNvSpPr>
          <p:nvPr>
            <p:ph type="sldImg"/>
          </p:nvPr>
        </p:nvSpPr>
        <p:spPr>
          <a:xfrm>
            <a:off x="754063" y="685800"/>
            <a:ext cx="5284787" cy="3657600"/>
          </a:xfrm>
          <a:ln/>
        </p:spPr>
      </p:sp>
      <p:sp>
        <p:nvSpPr>
          <p:cNvPr id="2928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8DF677C8-1411-4436-873C-A325879C5F6F}" type="slidenum">
              <a:rPr lang="zh-CN" altLang="en-US"/>
              <a:pPr/>
              <a:t>115</a:t>
            </a:fld>
            <a:endParaRPr lang="en-US" altLang="zh-CN"/>
          </a:p>
        </p:txBody>
      </p:sp>
      <p:sp>
        <p:nvSpPr>
          <p:cNvPr id="293890" name="Rectangle 2"/>
          <p:cNvSpPr>
            <a:spLocks noGrp="1" noRot="1" noChangeAspect="1" noChangeArrowheads="1" noTextEdit="1"/>
          </p:cNvSpPr>
          <p:nvPr>
            <p:ph type="sldImg"/>
          </p:nvPr>
        </p:nvSpPr>
        <p:spPr>
          <a:xfrm>
            <a:off x="754063" y="685800"/>
            <a:ext cx="5284787" cy="3657600"/>
          </a:xfrm>
          <a:ln/>
        </p:spPr>
      </p:sp>
      <p:sp>
        <p:nvSpPr>
          <p:cNvPr id="29389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8B5AE085-3A2D-42BA-9209-BAE1CB0D4F30}" type="slidenum">
              <a:rPr lang="zh-CN" altLang="en-US"/>
              <a:pPr/>
              <a:t>116</a:t>
            </a:fld>
            <a:endParaRPr lang="en-US" altLang="zh-CN"/>
          </a:p>
        </p:txBody>
      </p:sp>
      <p:sp>
        <p:nvSpPr>
          <p:cNvPr id="294914" name="Rectangle 2"/>
          <p:cNvSpPr>
            <a:spLocks noGrp="1" noRot="1" noChangeAspect="1" noChangeArrowheads="1" noTextEdit="1"/>
          </p:cNvSpPr>
          <p:nvPr>
            <p:ph type="sldImg"/>
          </p:nvPr>
        </p:nvSpPr>
        <p:spPr>
          <a:xfrm>
            <a:off x="754063" y="685800"/>
            <a:ext cx="5284787" cy="3657600"/>
          </a:xfrm>
          <a:ln/>
        </p:spPr>
      </p:sp>
      <p:sp>
        <p:nvSpPr>
          <p:cNvPr id="29491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8D07D8F0-DA1A-4282-A473-F1862EB1C144}" type="slidenum">
              <a:rPr lang="zh-CN" altLang="en-US"/>
              <a:pPr/>
              <a:t>117</a:t>
            </a:fld>
            <a:endParaRPr lang="en-US" altLang="zh-CN"/>
          </a:p>
        </p:txBody>
      </p:sp>
      <p:sp>
        <p:nvSpPr>
          <p:cNvPr id="295938" name="Rectangle 2"/>
          <p:cNvSpPr>
            <a:spLocks noGrp="1" noRot="1" noChangeAspect="1" noChangeArrowheads="1" noTextEdit="1"/>
          </p:cNvSpPr>
          <p:nvPr>
            <p:ph type="sldImg"/>
          </p:nvPr>
        </p:nvSpPr>
        <p:spPr>
          <a:xfrm>
            <a:off x="754063" y="685800"/>
            <a:ext cx="5284787" cy="3657600"/>
          </a:xfrm>
          <a:ln/>
        </p:spPr>
      </p:sp>
      <p:sp>
        <p:nvSpPr>
          <p:cNvPr id="2959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A863CD29-E286-4B3B-B596-FA4233E3A4F1}" type="slidenum">
              <a:rPr lang="zh-CN" altLang="en-US"/>
              <a:pPr/>
              <a:t>118</a:t>
            </a:fld>
            <a:endParaRPr lang="en-US" altLang="zh-CN"/>
          </a:p>
        </p:txBody>
      </p:sp>
      <p:sp>
        <p:nvSpPr>
          <p:cNvPr id="296962" name="Rectangle 2"/>
          <p:cNvSpPr>
            <a:spLocks noGrp="1" noRot="1" noChangeAspect="1" noChangeArrowheads="1" noTextEdit="1"/>
          </p:cNvSpPr>
          <p:nvPr>
            <p:ph type="sldImg"/>
          </p:nvPr>
        </p:nvSpPr>
        <p:spPr>
          <a:xfrm>
            <a:off x="754063" y="685800"/>
            <a:ext cx="5284787" cy="3657600"/>
          </a:xfrm>
          <a:ln/>
        </p:spPr>
      </p:sp>
      <p:sp>
        <p:nvSpPr>
          <p:cNvPr id="2969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36F466A5-0555-4D2B-9ADE-B13CB7BE316B}" type="slidenum">
              <a:rPr lang="zh-CN" altLang="en-US"/>
              <a:pPr/>
              <a:t>119</a:t>
            </a:fld>
            <a:endParaRPr lang="en-US" altLang="zh-CN"/>
          </a:p>
        </p:txBody>
      </p:sp>
      <p:sp>
        <p:nvSpPr>
          <p:cNvPr id="297986" name="Rectangle 2"/>
          <p:cNvSpPr>
            <a:spLocks noGrp="1" noRot="1" noChangeAspect="1" noChangeArrowheads="1" noTextEdit="1"/>
          </p:cNvSpPr>
          <p:nvPr>
            <p:ph type="sldImg"/>
          </p:nvPr>
        </p:nvSpPr>
        <p:spPr>
          <a:xfrm>
            <a:off x="754063" y="685800"/>
            <a:ext cx="5284787" cy="3657600"/>
          </a:xfrm>
          <a:ln/>
        </p:spPr>
      </p:sp>
      <p:sp>
        <p:nvSpPr>
          <p:cNvPr id="297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6DE80193-B88E-4638-A0C1-71A5D7D592E6}" type="slidenum">
              <a:rPr lang="zh-CN" altLang="en-US"/>
              <a:pPr/>
              <a:t>120</a:t>
            </a:fld>
            <a:endParaRPr lang="en-US" altLang="zh-CN"/>
          </a:p>
        </p:txBody>
      </p:sp>
      <p:sp>
        <p:nvSpPr>
          <p:cNvPr id="299010" name="Rectangle 2"/>
          <p:cNvSpPr>
            <a:spLocks noGrp="1" noRot="1" noChangeAspect="1" noChangeArrowheads="1" noTextEdit="1"/>
          </p:cNvSpPr>
          <p:nvPr>
            <p:ph type="sldImg"/>
          </p:nvPr>
        </p:nvSpPr>
        <p:spPr>
          <a:xfrm>
            <a:off x="754063" y="685800"/>
            <a:ext cx="5284787" cy="3657600"/>
          </a:xfrm>
          <a:ln/>
        </p:spPr>
      </p:sp>
      <p:sp>
        <p:nvSpPr>
          <p:cNvPr id="2990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B596ECD0-5A5A-44B7-ABC2-D74F4029449C}" type="slidenum">
              <a:rPr lang="zh-CN" altLang="en-US"/>
              <a:pPr/>
              <a:t>121</a:t>
            </a:fld>
            <a:endParaRPr lang="en-US" altLang="zh-CN"/>
          </a:p>
        </p:txBody>
      </p:sp>
      <p:sp>
        <p:nvSpPr>
          <p:cNvPr id="195586" name="Rectangle 2"/>
          <p:cNvSpPr>
            <a:spLocks noGrp="1" noRot="1" noChangeAspect="1" noChangeArrowheads="1" noTextEdit="1"/>
          </p:cNvSpPr>
          <p:nvPr>
            <p:ph type="sldImg"/>
          </p:nvPr>
        </p:nvSpPr>
        <p:spPr>
          <a:xfrm>
            <a:off x="754063" y="685800"/>
            <a:ext cx="5284787" cy="3657600"/>
          </a:xfrm>
          <a:ln/>
        </p:spPr>
      </p:sp>
      <p:sp>
        <p:nvSpPr>
          <p:cNvPr id="1955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C8736BE1-E784-40CD-B272-77B24771F6B5}" type="slidenum">
              <a:rPr lang="zh-CN" altLang="en-US"/>
              <a:pPr/>
              <a:t>122</a:t>
            </a:fld>
            <a:endParaRPr lang="en-US" altLang="zh-CN"/>
          </a:p>
        </p:txBody>
      </p:sp>
      <p:sp>
        <p:nvSpPr>
          <p:cNvPr id="300034" name="Rectangle 2"/>
          <p:cNvSpPr>
            <a:spLocks noGrp="1" noRot="1" noChangeAspect="1" noChangeArrowheads="1" noTextEdit="1"/>
          </p:cNvSpPr>
          <p:nvPr>
            <p:ph type="sldImg"/>
          </p:nvPr>
        </p:nvSpPr>
        <p:spPr>
          <a:xfrm>
            <a:off x="754063" y="685800"/>
            <a:ext cx="5284787" cy="3657600"/>
          </a:xfrm>
          <a:ln/>
        </p:spPr>
      </p:sp>
      <p:sp>
        <p:nvSpPr>
          <p:cNvPr id="3000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AEBC182-71D9-41A1-B54D-85749114B8A7}" type="slidenum">
              <a:rPr lang="zh-CN" altLang="en-US"/>
              <a:pPr/>
              <a:t>123</a:t>
            </a:fld>
            <a:endParaRPr lang="en-US" altLang="zh-CN"/>
          </a:p>
        </p:txBody>
      </p:sp>
      <p:sp>
        <p:nvSpPr>
          <p:cNvPr id="301058" name="Rectangle 2"/>
          <p:cNvSpPr>
            <a:spLocks noGrp="1" noRot="1" noChangeAspect="1" noChangeArrowheads="1" noTextEdit="1"/>
          </p:cNvSpPr>
          <p:nvPr>
            <p:ph type="sldImg"/>
          </p:nvPr>
        </p:nvSpPr>
        <p:spPr>
          <a:xfrm>
            <a:off x="754063" y="685800"/>
            <a:ext cx="5284787" cy="3657600"/>
          </a:xfrm>
          <a:ln/>
        </p:spPr>
      </p:sp>
      <p:sp>
        <p:nvSpPr>
          <p:cNvPr id="30105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F381520D-2D48-4AC7-A794-160E4E352B93}" type="slidenum">
              <a:rPr lang="zh-CN" altLang="en-US"/>
              <a:pPr/>
              <a:t>25</a:t>
            </a:fld>
            <a:endParaRPr lang="en-US" altLang="zh-CN"/>
          </a:p>
        </p:txBody>
      </p:sp>
      <p:sp>
        <p:nvSpPr>
          <p:cNvPr id="206850" name="Rectangle 2"/>
          <p:cNvSpPr>
            <a:spLocks noGrp="1" noRot="1" noChangeAspect="1" noChangeArrowheads="1" noTextEdit="1"/>
          </p:cNvSpPr>
          <p:nvPr>
            <p:ph type="sldImg"/>
          </p:nvPr>
        </p:nvSpPr>
        <p:spPr>
          <a:xfrm>
            <a:off x="754063" y="685800"/>
            <a:ext cx="5284787" cy="3657600"/>
          </a:xfrm>
          <a:ln/>
        </p:spPr>
      </p:sp>
      <p:sp>
        <p:nvSpPr>
          <p:cNvPr id="2068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6A544F8F-E478-41D2-AA46-A66AB7242FB5}" type="slidenum">
              <a:rPr lang="zh-CN" altLang="en-US"/>
              <a:pPr/>
              <a:t>124</a:t>
            </a:fld>
            <a:endParaRPr lang="en-US" altLang="zh-CN"/>
          </a:p>
        </p:txBody>
      </p:sp>
      <p:sp>
        <p:nvSpPr>
          <p:cNvPr id="302082" name="Rectangle 2"/>
          <p:cNvSpPr>
            <a:spLocks noGrp="1" noRot="1" noChangeAspect="1" noChangeArrowheads="1" noTextEdit="1"/>
          </p:cNvSpPr>
          <p:nvPr>
            <p:ph type="sldImg"/>
          </p:nvPr>
        </p:nvSpPr>
        <p:spPr>
          <a:xfrm>
            <a:off x="754063" y="685800"/>
            <a:ext cx="5284787" cy="3657600"/>
          </a:xfrm>
          <a:ln/>
        </p:spPr>
      </p:sp>
      <p:sp>
        <p:nvSpPr>
          <p:cNvPr id="3020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DBF111A0-D20D-4A48-9303-7D191C078FF2}" type="slidenum">
              <a:rPr lang="zh-CN" altLang="en-US"/>
              <a:pPr/>
              <a:t>125</a:t>
            </a:fld>
            <a:endParaRPr lang="en-US" altLang="zh-CN"/>
          </a:p>
        </p:txBody>
      </p:sp>
      <p:sp>
        <p:nvSpPr>
          <p:cNvPr id="303106" name="Rectangle 2"/>
          <p:cNvSpPr>
            <a:spLocks noGrp="1" noRot="1" noChangeAspect="1" noChangeArrowheads="1" noTextEdit="1"/>
          </p:cNvSpPr>
          <p:nvPr>
            <p:ph type="sldImg"/>
          </p:nvPr>
        </p:nvSpPr>
        <p:spPr>
          <a:xfrm>
            <a:off x="754063" y="685800"/>
            <a:ext cx="5284787" cy="3657600"/>
          </a:xfrm>
          <a:ln/>
        </p:spPr>
      </p:sp>
      <p:sp>
        <p:nvSpPr>
          <p:cNvPr id="30310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514D935D-69E8-48F0-B618-D72A5DA7937C}" type="slidenum">
              <a:rPr lang="zh-CN" altLang="en-US"/>
              <a:pPr/>
              <a:t>126</a:t>
            </a:fld>
            <a:endParaRPr lang="en-US" altLang="zh-CN"/>
          </a:p>
        </p:txBody>
      </p:sp>
      <p:sp>
        <p:nvSpPr>
          <p:cNvPr id="304130" name="Rectangle 2"/>
          <p:cNvSpPr>
            <a:spLocks noGrp="1" noRot="1" noChangeAspect="1" noChangeArrowheads="1" noTextEdit="1"/>
          </p:cNvSpPr>
          <p:nvPr>
            <p:ph type="sldImg"/>
          </p:nvPr>
        </p:nvSpPr>
        <p:spPr>
          <a:xfrm>
            <a:off x="754063" y="685800"/>
            <a:ext cx="5284787" cy="3657600"/>
          </a:xfrm>
          <a:ln/>
        </p:spPr>
      </p:sp>
      <p:sp>
        <p:nvSpPr>
          <p:cNvPr id="30413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754063" y="685800"/>
            <a:ext cx="5284787" cy="3657600"/>
          </a:xfrm>
          <a:ln/>
        </p:spPr>
      </p:sp>
      <p:sp>
        <p:nvSpPr>
          <p:cNvPr id="1044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400" b="0" i="0" kern="1200" dirty="0">
                <a:solidFill>
                  <a:schemeClr val="tx1"/>
                </a:solidFill>
                <a:effectLst/>
                <a:latin typeface="Times New Roman" pitchFamily="18" charset="0"/>
                <a:ea typeface="+mn-ea"/>
                <a:cs typeface="+mn-cs"/>
              </a:rPr>
              <a:t>推理，学习，计划，知觉，知识获取，智力搜索，不确定性管理，其他</a:t>
            </a:r>
            <a:endParaRPr lang="zh-CN" alt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754063" y="685800"/>
            <a:ext cx="5284787" cy="3657600"/>
          </a:xfrm>
          <a:ln/>
        </p:spPr>
      </p:sp>
      <p:sp>
        <p:nvSpPr>
          <p:cNvPr id="1054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754063" y="685800"/>
            <a:ext cx="5284787" cy="3657600"/>
          </a:xfrm>
          <a:ln/>
        </p:spPr>
      </p:sp>
      <p:sp>
        <p:nvSpPr>
          <p:cNvPr id="106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754063" y="685800"/>
            <a:ext cx="5284787" cy="3657600"/>
          </a:xfrm>
          <a:ln/>
        </p:spPr>
      </p:sp>
      <p:sp>
        <p:nvSpPr>
          <p:cNvPr id="1075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754063" y="685800"/>
            <a:ext cx="5284787" cy="3657600"/>
          </a:xfrm>
          <a:ln/>
        </p:spPr>
      </p:sp>
      <p:sp>
        <p:nvSpPr>
          <p:cNvPr id="1085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754063" y="685800"/>
            <a:ext cx="5284787" cy="3657600"/>
          </a:xfrm>
          <a:ln/>
        </p:spPr>
      </p:sp>
      <p:sp>
        <p:nvSpPr>
          <p:cNvPr id="1095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667B6D6E-54F4-4960-99C5-7FC21C7A01D9}" type="slidenum">
              <a:rPr lang="zh-CN" altLang="en-US"/>
              <a:pPr/>
              <a:t>133</a:t>
            </a:fld>
            <a:endParaRPr lang="en-US" altLang="zh-CN"/>
          </a:p>
        </p:txBody>
      </p:sp>
      <p:sp>
        <p:nvSpPr>
          <p:cNvPr id="305154" name="Rectangle 2"/>
          <p:cNvSpPr>
            <a:spLocks noGrp="1" noRot="1" noChangeAspect="1" noChangeArrowheads="1" noTextEdit="1"/>
          </p:cNvSpPr>
          <p:nvPr>
            <p:ph type="sldImg"/>
          </p:nvPr>
        </p:nvSpPr>
        <p:spPr>
          <a:xfrm>
            <a:off x="754063" y="685800"/>
            <a:ext cx="5284787" cy="3657600"/>
          </a:xfrm>
          <a:ln/>
        </p:spPr>
      </p:sp>
      <p:sp>
        <p:nvSpPr>
          <p:cNvPr id="3051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8142BCC2-8AE2-4D3C-B3BA-7389027ABA92}" type="slidenum">
              <a:rPr lang="zh-CN" altLang="en-US"/>
              <a:pPr/>
              <a:t>26</a:t>
            </a:fld>
            <a:endParaRPr lang="en-US" altLang="zh-CN"/>
          </a:p>
        </p:txBody>
      </p:sp>
      <p:sp>
        <p:nvSpPr>
          <p:cNvPr id="207874" name="Rectangle 2"/>
          <p:cNvSpPr>
            <a:spLocks noGrp="1" noRot="1" noChangeAspect="1" noChangeArrowheads="1" noTextEdit="1"/>
          </p:cNvSpPr>
          <p:nvPr>
            <p:ph type="sldImg"/>
          </p:nvPr>
        </p:nvSpPr>
        <p:spPr>
          <a:xfrm>
            <a:off x="754063" y="685800"/>
            <a:ext cx="5284787" cy="3657600"/>
          </a:xfrm>
          <a:ln/>
        </p:spPr>
      </p:sp>
      <p:sp>
        <p:nvSpPr>
          <p:cNvPr id="2078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FED42926-DC42-4265-9624-8B3F8FD8FBCF}" type="slidenum">
              <a:rPr lang="zh-CN" altLang="en-US"/>
              <a:pPr/>
              <a:t>134</a:t>
            </a:fld>
            <a:endParaRPr lang="en-US" altLang="zh-CN"/>
          </a:p>
        </p:txBody>
      </p:sp>
      <p:sp>
        <p:nvSpPr>
          <p:cNvPr id="310274" name="Rectangle 2"/>
          <p:cNvSpPr>
            <a:spLocks noGrp="1" noRot="1" noChangeAspect="1" noChangeArrowheads="1" noTextEdit="1"/>
          </p:cNvSpPr>
          <p:nvPr>
            <p:ph type="sldImg"/>
          </p:nvPr>
        </p:nvSpPr>
        <p:spPr>
          <a:xfrm>
            <a:off x="754063" y="685800"/>
            <a:ext cx="5284787" cy="3657600"/>
          </a:xfrm>
          <a:ln/>
        </p:spPr>
      </p:sp>
      <p:sp>
        <p:nvSpPr>
          <p:cNvPr id="3102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8D0A71C1-27AA-4B74-ACCC-8DC54A597D47}" type="slidenum">
              <a:rPr lang="zh-CN" altLang="en-US"/>
              <a:pPr/>
              <a:t>135</a:t>
            </a:fld>
            <a:endParaRPr lang="en-US" altLang="zh-CN"/>
          </a:p>
        </p:txBody>
      </p:sp>
      <p:sp>
        <p:nvSpPr>
          <p:cNvPr id="306178" name="Rectangle 2"/>
          <p:cNvSpPr>
            <a:spLocks noGrp="1" noRot="1" noChangeAspect="1" noChangeArrowheads="1" noTextEdit="1"/>
          </p:cNvSpPr>
          <p:nvPr>
            <p:ph type="sldImg"/>
          </p:nvPr>
        </p:nvSpPr>
        <p:spPr>
          <a:xfrm>
            <a:off x="754063" y="685800"/>
            <a:ext cx="5284787" cy="3657600"/>
          </a:xfrm>
          <a:ln/>
        </p:spPr>
      </p:sp>
      <p:sp>
        <p:nvSpPr>
          <p:cNvPr id="3061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FDDFCBCB-AEE5-404F-BBDF-D2E5A2B325E5}" type="slidenum">
              <a:rPr lang="zh-CN" altLang="en-US"/>
              <a:pPr/>
              <a:t>136</a:t>
            </a:fld>
            <a:endParaRPr lang="en-US" altLang="zh-CN"/>
          </a:p>
        </p:txBody>
      </p:sp>
      <p:sp>
        <p:nvSpPr>
          <p:cNvPr id="307202" name="Rectangle 2"/>
          <p:cNvSpPr>
            <a:spLocks noGrp="1" noRot="1" noChangeAspect="1" noChangeArrowheads="1" noTextEdit="1"/>
          </p:cNvSpPr>
          <p:nvPr>
            <p:ph type="sldImg"/>
          </p:nvPr>
        </p:nvSpPr>
        <p:spPr>
          <a:xfrm>
            <a:off x="754063" y="685800"/>
            <a:ext cx="5284787" cy="3657600"/>
          </a:xfrm>
          <a:ln/>
        </p:spPr>
      </p:sp>
      <p:sp>
        <p:nvSpPr>
          <p:cNvPr id="30720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E69AA9C-5130-44B9-ADA3-DF40FD4AF5B6}" type="slidenum">
              <a:rPr lang="zh-CN" altLang="en-US"/>
              <a:pPr/>
              <a:t>137</a:t>
            </a:fld>
            <a:endParaRPr lang="en-US" altLang="zh-CN"/>
          </a:p>
        </p:txBody>
      </p:sp>
      <p:sp>
        <p:nvSpPr>
          <p:cNvPr id="308226" name="Rectangle 2"/>
          <p:cNvSpPr>
            <a:spLocks noGrp="1" noRot="1" noChangeAspect="1" noChangeArrowheads="1" noTextEdit="1"/>
          </p:cNvSpPr>
          <p:nvPr>
            <p:ph type="sldImg"/>
          </p:nvPr>
        </p:nvSpPr>
        <p:spPr>
          <a:xfrm>
            <a:off x="754063" y="685800"/>
            <a:ext cx="5284787" cy="3657600"/>
          </a:xfrm>
          <a:ln/>
        </p:spPr>
      </p:sp>
      <p:sp>
        <p:nvSpPr>
          <p:cNvPr id="308227"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5EF657B7-5C48-4FDE-9808-FEFCCCA71858}" type="slidenum">
              <a:rPr lang="zh-CN" altLang="en-US"/>
              <a:pPr/>
              <a:t>27</a:t>
            </a:fld>
            <a:endParaRPr lang="en-US" altLang="zh-CN"/>
          </a:p>
        </p:txBody>
      </p:sp>
      <p:sp>
        <p:nvSpPr>
          <p:cNvPr id="208898" name="Rectangle 2"/>
          <p:cNvSpPr>
            <a:spLocks noGrp="1" noRot="1" noChangeAspect="1" noChangeArrowheads="1" noTextEdit="1"/>
          </p:cNvSpPr>
          <p:nvPr>
            <p:ph type="sldImg"/>
          </p:nvPr>
        </p:nvSpPr>
        <p:spPr>
          <a:xfrm>
            <a:off x="754063" y="685800"/>
            <a:ext cx="5284787" cy="3657600"/>
          </a:xfrm>
          <a:ln/>
        </p:spPr>
      </p:sp>
      <p:sp>
        <p:nvSpPr>
          <p:cNvPr id="20889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9B93A6B9-0CFE-4F47-BABC-B3ADA9870F9C}" type="slidenum">
              <a:rPr lang="zh-CN" altLang="en-US"/>
              <a:pPr/>
              <a:t>28</a:t>
            </a:fld>
            <a:endParaRPr lang="en-US" altLang="zh-CN"/>
          </a:p>
        </p:txBody>
      </p:sp>
      <p:sp>
        <p:nvSpPr>
          <p:cNvPr id="209922" name="Rectangle 2"/>
          <p:cNvSpPr>
            <a:spLocks noGrp="1" noRot="1" noChangeAspect="1" noChangeArrowheads="1" noTextEdit="1"/>
          </p:cNvSpPr>
          <p:nvPr>
            <p:ph type="sldImg"/>
          </p:nvPr>
        </p:nvSpPr>
        <p:spPr>
          <a:xfrm>
            <a:off x="754063" y="685800"/>
            <a:ext cx="5284787" cy="3657600"/>
          </a:xfrm>
          <a:ln/>
        </p:spPr>
      </p:sp>
      <p:sp>
        <p:nvSpPr>
          <p:cNvPr id="2099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B6ADF6E-8A53-4C3A-902E-39A70BC14C0C}" type="slidenum">
              <a:rPr lang="zh-CN" altLang="en-US"/>
              <a:pPr/>
              <a:t>29</a:t>
            </a:fld>
            <a:endParaRPr lang="en-US" altLang="zh-CN"/>
          </a:p>
        </p:txBody>
      </p:sp>
      <p:sp>
        <p:nvSpPr>
          <p:cNvPr id="210946" name="Rectangle 2"/>
          <p:cNvSpPr>
            <a:spLocks noGrp="1" noRot="1" noChangeAspect="1" noChangeArrowheads="1" noTextEdit="1"/>
          </p:cNvSpPr>
          <p:nvPr>
            <p:ph type="sldImg"/>
          </p:nvPr>
        </p:nvSpPr>
        <p:spPr>
          <a:xfrm>
            <a:off x="754063" y="685800"/>
            <a:ext cx="5284787" cy="3657600"/>
          </a:xfrm>
          <a:ln/>
        </p:spPr>
      </p:sp>
      <p:sp>
        <p:nvSpPr>
          <p:cNvPr id="2109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754063" y="685800"/>
            <a:ext cx="5284787" cy="3657600"/>
          </a:xfrm>
          <a:ln/>
        </p:spPr>
      </p:sp>
      <p:sp>
        <p:nvSpPr>
          <p:cNvPr id="696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FD2D3C9F-1DA3-4703-97BA-F677FA71D813}" type="slidenum">
              <a:rPr lang="zh-CN" altLang="en-US"/>
              <a:pPr/>
              <a:t>31</a:t>
            </a:fld>
            <a:endParaRPr lang="en-US" altLang="zh-CN"/>
          </a:p>
        </p:txBody>
      </p:sp>
      <p:sp>
        <p:nvSpPr>
          <p:cNvPr id="211970" name="Rectangle 2"/>
          <p:cNvSpPr>
            <a:spLocks noGrp="1" noRot="1" noChangeAspect="1" noChangeArrowheads="1" noTextEdit="1"/>
          </p:cNvSpPr>
          <p:nvPr>
            <p:ph type="sldImg"/>
          </p:nvPr>
        </p:nvSpPr>
        <p:spPr>
          <a:xfrm>
            <a:off x="754063" y="685800"/>
            <a:ext cx="5284787" cy="3657600"/>
          </a:xfrm>
          <a:ln/>
        </p:spPr>
      </p:sp>
      <p:sp>
        <p:nvSpPr>
          <p:cNvPr id="2119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295FDA42-7680-405C-91E2-FE012C3002A4}" type="slidenum">
              <a:rPr lang="zh-CN" altLang="en-US"/>
              <a:pPr/>
              <a:t>32</a:t>
            </a:fld>
            <a:endParaRPr lang="en-US" altLang="zh-CN"/>
          </a:p>
        </p:txBody>
      </p:sp>
      <p:sp>
        <p:nvSpPr>
          <p:cNvPr id="212994" name="Rectangle 2"/>
          <p:cNvSpPr>
            <a:spLocks noGrp="1" noRot="1" noChangeAspect="1" noChangeArrowheads="1" noTextEdit="1"/>
          </p:cNvSpPr>
          <p:nvPr>
            <p:ph type="sldImg"/>
          </p:nvPr>
        </p:nvSpPr>
        <p:spPr>
          <a:xfrm>
            <a:off x="754063" y="685800"/>
            <a:ext cx="5284787" cy="3657600"/>
          </a:xfrm>
          <a:ln/>
        </p:spPr>
      </p:sp>
      <p:sp>
        <p:nvSpPr>
          <p:cNvPr id="2129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EEBBE981-8E04-40F5-ABC8-7150DA1CB671}" type="slidenum">
              <a:rPr lang="zh-CN" altLang="en-US"/>
              <a:pPr/>
              <a:t>33</a:t>
            </a:fld>
            <a:endParaRPr lang="en-US" altLang="zh-CN"/>
          </a:p>
        </p:txBody>
      </p:sp>
      <p:sp>
        <p:nvSpPr>
          <p:cNvPr id="214018" name="Rectangle 2"/>
          <p:cNvSpPr>
            <a:spLocks noGrp="1" noRot="1" noChangeAspect="1" noChangeArrowheads="1" noTextEdit="1"/>
          </p:cNvSpPr>
          <p:nvPr>
            <p:ph type="sldImg"/>
          </p:nvPr>
        </p:nvSpPr>
        <p:spPr>
          <a:xfrm>
            <a:off x="754063" y="685800"/>
            <a:ext cx="5284787" cy="3657600"/>
          </a:xfrm>
          <a:ln/>
        </p:spPr>
      </p:sp>
      <p:sp>
        <p:nvSpPr>
          <p:cNvPr id="2140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4063" y="685800"/>
            <a:ext cx="5284787" cy="36576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07721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CF6223DB-CAA9-49BA-9EAB-A8D389850E58}" type="slidenum">
              <a:rPr lang="zh-CN" altLang="en-US"/>
              <a:pPr/>
              <a:t>34</a:t>
            </a:fld>
            <a:endParaRPr lang="en-US" altLang="zh-CN"/>
          </a:p>
        </p:txBody>
      </p:sp>
      <p:sp>
        <p:nvSpPr>
          <p:cNvPr id="215042" name="Rectangle 2"/>
          <p:cNvSpPr>
            <a:spLocks noGrp="1" noRot="1" noChangeAspect="1" noChangeArrowheads="1" noTextEdit="1"/>
          </p:cNvSpPr>
          <p:nvPr>
            <p:ph type="sldImg"/>
          </p:nvPr>
        </p:nvSpPr>
        <p:spPr>
          <a:xfrm>
            <a:off x="754063" y="685800"/>
            <a:ext cx="5284787" cy="3657600"/>
          </a:xfrm>
          <a:ln/>
        </p:spPr>
      </p:sp>
      <p:sp>
        <p:nvSpPr>
          <p:cNvPr id="21504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23FB18E0-1676-49C5-A242-B921B393AAE4}" type="slidenum">
              <a:rPr lang="zh-CN" altLang="en-US"/>
              <a:pPr/>
              <a:t>35</a:t>
            </a:fld>
            <a:endParaRPr lang="en-US" altLang="zh-CN"/>
          </a:p>
        </p:txBody>
      </p:sp>
      <p:sp>
        <p:nvSpPr>
          <p:cNvPr id="216066" name="Rectangle 2"/>
          <p:cNvSpPr>
            <a:spLocks noGrp="1" noRot="1" noChangeAspect="1" noChangeArrowheads="1" noTextEdit="1"/>
          </p:cNvSpPr>
          <p:nvPr>
            <p:ph type="sldImg"/>
          </p:nvPr>
        </p:nvSpPr>
        <p:spPr>
          <a:xfrm>
            <a:off x="754063" y="685800"/>
            <a:ext cx="5284787" cy="3657600"/>
          </a:xfrm>
          <a:ln/>
        </p:spPr>
      </p:sp>
      <p:sp>
        <p:nvSpPr>
          <p:cNvPr id="2160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561F0C62-270C-498E-B716-99B63127A26D}" type="slidenum">
              <a:rPr lang="zh-CN" altLang="en-US"/>
              <a:pPr/>
              <a:t>36</a:t>
            </a:fld>
            <a:endParaRPr lang="en-US" altLang="zh-CN"/>
          </a:p>
        </p:txBody>
      </p:sp>
      <p:sp>
        <p:nvSpPr>
          <p:cNvPr id="217090" name="Rectangle 2"/>
          <p:cNvSpPr>
            <a:spLocks noGrp="1" noRot="1" noChangeAspect="1" noChangeArrowheads="1" noTextEdit="1"/>
          </p:cNvSpPr>
          <p:nvPr>
            <p:ph type="sldImg"/>
          </p:nvPr>
        </p:nvSpPr>
        <p:spPr>
          <a:xfrm>
            <a:off x="754063" y="685800"/>
            <a:ext cx="5284787" cy="3657600"/>
          </a:xfrm>
          <a:ln/>
        </p:spPr>
      </p:sp>
      <p:sp>
        <p:nvSpPr>
          <p:cNvPr id="21709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BE4C1972-56B9-412B-AC2D-04C431EFC21A}" type="slidenum">
              <a:rPr lang="zh-CN" altLang="en-US"/>
              <a:pPr/>
              <a:t>37</a:t>
            </a:fld>
            <a:endParaRPr lang="en-US" altLang="zh-CN"/>
          </a:p>
        </p:txBody>
      </p:sp>
      <p:sp>
        <p:nvSpPr>
          <p:cNvPr id="218114" name="Rectangle 2"/>
          <p:cNvSpPr>
            <a:spLocks noGrp="1" noRot="1" noChangeAspect="1" noChangeArrowheads="1" noTextEdit="1"/>
          </p:cNvSpPr>
          <p:nvPr>
            <p:ph type="sldImg"/>
          </p:nvPr>
        </p:nvSpPr>
        <p:spPr>
          <a:xfrm>
            <a:off x="754063" y="685800"/>
            <a:ext cx="5284787" cy="3657600"/>
          </a:xfrm>
          <a:ln/>
        </p:spPr>
      </p:sp>
      <p:sp>
        <p:nvSpPr>
          <p:cNvPr id="21811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24131AD4-5760-4BF0-AFF8-74082EAD8CF4}" type="slidenum">
              <a:rPr lang="zh-CN" altLang="en-US"/>
              <a:pPr/>
              <a:t>38</a:t>
            </a:fld>
            <a:endParaRPr lang="en-US" altLang="zh-CN"/>
          </a:p>
        </p:txBody>
      </p:sp>
      <p:sp>
        <p:nvSpPr>
          <p:cNvPr id="219138" name="Rectangle 2"/>
          <p:cNvSpPr>
            <a:spLocks noGrp="1" noRot="1" noChangeAspect="1" noChangeArrowheads="1" noTextEdit="1"/>
          </p:cNvSpPr>
          <p:nvPr>
            <p:ph type="sldImg"/>
          </p:nvPr>
        </p:nvSpPr>
        <p:spPr>
          <a:xfrm>
            <a:off x="754063" y="685800"/>
            <a:ext cx="5284787" cy="3657600"/>
          </a:xfrm>
          <a:ln/>
        </p:spPr>
      </p:sp>
      <p:sp>
        <p:nvSpPr>
          <p:cNvPr id="2191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0BF703FB-344D-4E13-B7E8-922F78C4B007}" type="slidenum">
              <a:rPr lang="zh-CN" altLang="en-US"/>
              <a:pPr/>
              <a:t>39</a:t>
            </a:fld>
            <a:endParaRPr lang="en-US" altLang="zh-CN"/>
          </a:p>
        </p:txBody>
      </p:sp>
      <p:sp>
        <p:nvSpPr>
          <p:cNvPr id="185346" name="Rectangle 2"/>
          <p:cNvSpPr>
            <a:spLocks noGrp="1" noRot="1" noChangeAspect="1" noChangeArrowheads="1" noTextEdit="1"/>
          </p:cNvSpPr>
          <p:nvPr>
            <p:ph type="sldImg"/>
          </p:nvPr>
        </p:nvSpPr>
        <p:spPr>
          <a:xfrm>
            <a:off x="754063" y="685800"/>
            <a:ext cx="5284787" cy="3657600"/>
          </a:xfrm>
          <a:ln/>
        </p:spPr>
      </p:sp>
      <p:sp>
        <p:nvSpPr>
          <p:cNvPr id="1853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22015D77-F450-4429-8CFF-E971838DDB79}" type="slidenum">
              <a:rPr lang="zh-CN" altLang="en-US"/>
              <a:pPr/>
              <a:t>40</a:t>
            </a:fld>
            <a:endParaRPr lang="en-US" altLang="zh-CN"/>
          </a:p>
        </p:txBody>
      </p:sp>
      <p:sp>
        <p:nvSpPr>
          <p:cNvPr id="220162" name="Rectangle 2"/>
          <p:cNvSpPr>
            <a:spLocks noGrp="1" noRot="1" noChangeAspect="1" noChangeArrowheads="1" noTextEdit="1"/>
          </p:cNvSpPr>
          <p:nvPr>
            <p:ph type="sldImg"/>
          </p:nvPr>
        </p:nvSpPr>
        <p:spPr>
          <a:xfrm>
            <a:off x="754063" y="685800"/>
            <a:ext cx="5284787" cy="3657600"/>
          </a:xfrm>
          <a:ln/>
        </p:spPr>
      </p:sp>
      <p:sp>
        <p:nvSpPr>
          <p:cNvPr id="2201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F167989F-CFCF-4442-AA37-C4C1F98013C7}" type="slidenum">
              <a:rPr lang="zh-CN" altLang="en-US"/>
              <a:pPr/>
              <a:t>41</a:t>
            </a:fld>
            <a:endParaRPr lang="en-US" altLang="zh-CN"/>
          </a:p>
        </p:txBody>
      </p:sp>
      <p:sp>
        <p:nvSpPr>
          <p:cNvPr id="221186" name="Rectangle 2"/>
          <p:cNvSpPr>
            <a:spLocks noGrp="1" noRot="1" noChangeAspect="1" noChangeArrowheads="1" noTextEdit="1"/>
          </p:cNvSpPr>
          <p:nvPr>
            <p:ph type="sldImg"/>
          </p:nvPr>
        </p:nvSpPr>
        <p:spPr>
          <a:xfrm>
            <a:off x="754063" y="685800"/>
            <a:ext cx="5284787" cy="3657600"/>
          </a:xfrm>
          <a:ln/>
        </p:spPr>
      </p:sp>
      <p:sp>
        <p:nvSpPr>
          <p:cNvPr id="2211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EF0A6B3-62A9-4DEA-9D15-B2449A274403}" type="slidenum">
              <a:rPr lang="zh-CN" altLang="en-US"/>
              <a:pPr/>
              <a:t>42</a:t>
            </a:fld>
            <a:endParaRPr lang="en-US" altLang="zh-CN"/>
          </a:p>
        </p:txBody>
      </p:sp>
      <p:sp>
        <p:nvSpPr>
          <p:cNvPr id="222210" name="Rectangle 2"/>
          <p:cNvSpPr>
            <a:spLocks noGrp="1" noRot="1" noChangeAspect="1" noChangeArrowheads="1" noTextEdit="1"/>
          </p:cNvSpPr>
          <p:nvPr>
            <p:ph type="sldImg"/>
          </p:nvPr>
        </p:nvSpPr>
        <p:spPr>
          <a:xfrm>
            <a:off x="754063" y="685800"/>
            <a:ext cx="5284787" cy="3657600"/>
          </a:xfrm>
          <a:ln/>
        </p:spPr>
      </p:sp>
      <p:sp>
        <p:nvSpPr>
          <p:cNvPr id="2222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582142AE-B8FC-4142-B3B8-AC602A39DA39}" type="slidenum">
              <a:rPr lang="zh-CN" altLang="en-US"/>
              <a:pPr/>
              <a:t>43</a:t>
            </a:fld>
            <a:endParaRPr lang="en-US" altLang="zh-CN"/>
          </a:p>
        </p:txBody>
      </p:sp>
      <p:sp>
        <p:nvSpPr>
          <p:cNvPr id="223234" name="Rectangle 2"/>
          <p:cNvSpPr>
            <a:spLocks noGrp="1" noRot="1" noChangeAspect="1" noChangeArrowheads="1" noTextEdit="1"/>
          </p:cNvSpPr>
          <p:nvPr>
            <p:ph type="sldImg"/>
          </p:nvPr>
        </p:nvSpPr>
        <p:spPr>
          <a:xfrm>
            <a:off x="754063" y="685800"/>
            <a:ext cx="5284787" cy="3657600"/>
          </a:xfrm>
          <a:ln/>
        </p:spPr>
      </p:sp>
      <p:sp>
        <p:nvSpPr>
          <p:cNvPr id="2232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4063" y="685800"/>
            <a:ext cx="5284787" cy="36576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8210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6908756F-7E46-40AF-AF9E-70CA1437A25E}" type="slidenum">
              <a:rPr lang="zh-CN" altLang="en-US"/>
              <a:pPr/>
              <a:t>44</a:t>
            </a:fld>
            <a:endParaRPr lang="en-US" altLang="zh-CN"/>
          </a:p>
        </p:txBody>
      </p:sp>
      <p:sp>
        <p:nvSpPr>
          <p:cNvPr id="224258" name="Rectangle 2"/>
          <p:cNvSpPr>
            <a:spLocks noGrp="1" noRot="1" noChangeAspect="1" noChangeArrowheads="1" noTextEdit="1"/>
          </p:cNvSpPr>
          <p:nvPr>
            <p:ph type="sldImg"/>
          </p:nvPr>
        </p:nvSpPr>
        <p:spPr>
          <a:xfrm>
            <a:off x="754063" y="685800"/>
            <a:ext cx="5284787" cy="3657600"/>
          </a:xfrm>
          <a:ln/>
        </p:spPr>
      </p:sp>
      <p:sp>
        <p:nvSpPr>
          <p:cNvPr id="22425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11D7B7F-F311-4610-8A51-0FE14B7EB226}" type="slidenum">
              <a:rPr lang="zh-CN" altLang="en-US"/>
              <a:pPr/>
              <a:t>45</a:t>
            </a:fld>
            <a:endParaRPr lang="en-US" altLang="zh-CN"/>
          </a:p>
        </p:txBody>
      </p:sp>
      <p:sp>
        <p:nvSpPr>
          <p:cNvPr id="225282" name="Rectangle 2"/>
          <p:cNvSpPr>
            <a:spLocks noGrp="1" noRot="1" noChangeAspect="1" noChangeArrowheads="1" noTextEdit="1"/>
          </p:cNvSpPr>
          <p:nvPr>
            <p:ph type="sldImg"/>
          </p:nvPr>
        </p:nvSpPr>
        <p:spPr>
          <a:xfrm>
            <a:off x="754063" y="685800"/>
            <a:ext cx="5284787" cy="3657600"/>
          </a:xfrm>
          <a:ln/>
        </p:spPr>
      </p:sp>
      <p:sp>
        <p:nvSpPr>
          <p:cNvPr id="2252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CA88A5BC-A4BE-4B2D-B04D-D9EE077B86B2}" type="slidenum">
              <a:rPr lang="zh-CN" altLang="en-US"/>
              <a:pPr/>
              <a:t>46</a:t>
            </a:fld>
            <a:endParaRPr lang="en-US" altLang="zh-CN"/>
          </a:p>
        </p:txBody>
      </p:sp>
      <p:sp>
        <p:nvSpPr>
          <p:cNvPr id="226306" name="Rectangle 2"/>
          <p:cNvSpPr>
            <a:spLocks noGrp="1" noRot="1" noChangeAspect="1" noChangeArrowheads="1" noTextEdit="1"/>
          </p:cNvSpPr>
          <p:nvPr>
            <p:ph type="sldImg"/>
          </p:nvPr>
        </p:nvSpPr>
        <p:spPr>
          <a:xfrm>
            <a:off x="754063" y="685800"/>
            <a:ext cx="5284787" cy="3657600"/>
          </a:xfrm>
          <a:ln/>
        </p:spPr>
      </p:sp>
      <p:sp>
        <p:nvSpPr>
          <p:cNvPr id="22630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4616F5F6-743C-4438-A722-03F12311EFCC}" type="slidenum">
              <a:rPr lang="zh-CN" altLang="en-US"/>
              <a:pPr/>
              <a:t>47</a:t>
            </a:fld>
            <a:endParaRPr lang="en-US" altLang="zh-CN"/>
          </a:p>
        </p:txBody>
      </p:sp>
      <p:sp>
        <p:nvSpPr>
          <p:cNvPr id="227330" name="Rectangle 2"/>
          <p:cNvSpPr>
            <a:spLocks noGrp="1" noRot="1" noChangeAspect="1" noChangeArrowheads="1" noTextEdit="1"/>
          </p:cNvSpPr>
          <p:nvPr>
            <p:ph type="sldImg"/>
          </p:nvPr>
        </p:nvSpPr>
        <p:spPr>
          <a:xfrm>
            <a:off x="754063" y="685800"/>
            <a:ext cx="5284787" cy="3657600"/>
          </a:xfrm>
          <a:ln/>
        </p:spPr>
      </p:sp>
      <p:sp>
        <p:nvSpPr>
          <p:cNvPr id="22733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11B60924-A57A-4DEF-8DF6-9298DE507853}" type="slidenum">
              <a:rPr lang="zh-CN" altLang="en-US"/>
              <a:pPr/>
              <a:t>48</a:t>
            </a:fld>
            <a:endParaRPr lang="en-US" altLang="zh-CN"/>
          </a:p>
        </p:txBody>
      </p:sp>
      <p:sp>
        <p:nvSpPr>
          <p:cNvPr id="228354" name="Rectangle 2"/>
          <p:cNvSpPr>
            <a:spLocks noGrp="1" noRot="1" noChangeAspect="1" noChangeArrowheads="1" noTextEdit="1"/>
          </p:cNvSpPr>
          <p:nvPr>
            <p:ph type="sldImg"/>
          </p:nvPr>
        </p:nvSpPr>
        <p:spPr>
          <a:xfrm>
            <a:off x="754063" y="685800"/>
            <a:ext cx="5284787" cy="3657600"/>
          </a:xfrm>
          <a:ln/>
        </p:spPr>
      </p:sp>
      <p:sp>
        <p:nvSpPr>
          <p:cNvPr id="2283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1B45904A-DA98-4B9B-A7C3-8EC221B60941}" type="slidenum">
              <a:rPr lang="zh-CN" altLang="en-US"/>
              <a:pPr/>
              <a:t>49</a:t>
            </a:fld>
            <a:endParaRPr lang="en-US" altLang="zh-CN"/>
          </a:p>
        </p:txBody>
      </p:sp>
      <p:sp>
        <p:nvSpPr>
          <p:cNvPr id="229378" name="Rectangle 2"/>
          <p:cNvSpPr>
            <a:spLocks noGrp="1" noRot="1" noChangeAspect="1" noChangeArrowheads="1" noTextEdit="1"/>
          </p:cNvSpPr>
          <p:nvPr>
            <p:ph type="sldImg"/>
          </p:nvPr>
        </p:nvSpPr>
        <p:spPr>
          <a:xfrm>
            <a:off x="754063" y="685800"/>
            <a:ext cx="5284787" cy="3657600"/>
          </a:xfrm>
          <a:ln/>
        </p:spPr>
      </p:sp>
      <p:sp>
        <p:nvSpPr>
          <p:cNvPr id="2293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F961C032-1125-4F25-AE25-3F279FF68417}" type="slidenum">
              <a:rPr lang="zh-CN" altLang="en-US"/>
              <a:pPr/>
              <a:t>50</a:t>
            </a:fld>
            <a:endParaRPr lang="en-US" altLang="zh-CN"/>
          </a:p>
        </p:txBody>
      </p:sp>
      <p:sp>
        <p:nvSpPr>
          <p:cNvPr id="230402" name="Rectangle 2"/>
          <p:cNvSpPr>
            <a:spLocks noGrp="1" noRot="1" noChangeAspect="1" noChangeArrowheads="1" noTextEdit="1"/>
          </p:cNvSpPr>
          <p:nvPr>
            <p:ph type="sldImg"/>
          </p:nvPr>
        </p:nvSpPr>
        <p:spPr>
          <a:xfrm>
            <a:off x="754063" y="685800"/>
            <a:ext cx="5284787" cy="3657600"/>
          </a:xfrm>
          <a:ln/>
        </p:spPr>
      </p:sp>
      <p:sp>
        <p:nvSpPr>
          <p:cNvPr id="23040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A58B46DE-04D4-40AA-857B-3C4A02F4A0CF}" type="slidenum">
              <a:rPr lang="zh-CN" altLang="en-US"/>
              <a:pPr/>
              <a:t>51</a:t>
            </a:fld>
            <a:endParaRPr lang="en-US" altLang="zh-CN"/>
          </a:p>
        </p:txBody>
      </p:sp>
      <p:sp>
        <p:nvSpPr>
          <p:cNvPr id="231426" name="Rectangle 2"/>
          <p:cNvSpPr>
            <a:spLocks noGrp="1" noRot="1" noChangeAspect="1" noChangeArrowheads="1" noTextEdit="1"/>
          </p:cNvSpPr>
          <p:nvPr>
            <p:ph type="sldImg"/>
          </p:nvPr>
        </p:nvSpPr>
        <p:spPr>
          <a:xfrm>
            <a:off x="754063" y="685800"/>
            <a:ext cx="5284787" cy="3657600"/>
          </a:xfrm>
          <a:ln/>
        </p:spPr>
      </p:sp>
      <p:sp>
        <p:nvSpPr>
          <p:cNvPr id="23142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170CCA9E-B1F8-455D-A16A-87A3860F9E49}" type="slidenum">
              <a:rPr lang="zh-CN" altLang="en-US"/>
              <a:pPr/>
              <a:t>52</a:t>
            </a:fld>
            <a:endParaRPr lang="en-US" altLang="zh-CN"/>
          </a:p>
        </p:txBody>
      </p:sp>
      <p:sp>
        <p:nvSpPr>
          <p:cNvPr id="232450" name="Rectangle 2"/>
          <p:cNvSpPr>
            <a:spLocks noGrp="1" noRot="1" noChangeAspect="1" noChangeArrowheads="1" noTextEdit="1"/>
          </p:cNvSpPr>
          <p:nvPr>
            <p:ph type="sldImg"/>
          </p:nvPr>
        </p:nvSpPr>
        <p:spPr>
          <a:xfrm>
            <a:off x="754063" y="685800"/>
            <a:ext cx="5284787" cy="3657600"/>
          </a:xfrm>
          <a:ln/>
        </p:spPr>
      </p:sp>
      <p:sp>
        <p:nvSpPr>
          <p:cNvPr id="2324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37EAE2E2-7152-42A8-8AF2-3225CA11E40B}" type="slidenum">
              <a:rPr lang="zh-CN" altLang="en-US"/>
              <a:pPr/>
              <a:t>53</a:t>
            </a:fld>
            <a:endParaRPr lang="en-US" altLang="zh-CN"/>
          </a:p>
        </p:txBody>
      </p:sp>
      <p:sp>
        <p:nvSpPr>
          <p:cNvPr id="233474" name="Rectangle 2"/>
          <p:cNvSpPr>
            <a:spLocks noGrp="1" noRot="1" noChangeAspect="1" noChangeArrowheads="1" noTextEdit="1"/>
          </p:cNvSpPr>
          <p:nvPr>
            <p:ph type="sldImg"/>
          </p:nvPr>
        </p:nvSpPr>
        <p:spPr>
          <a:xfrm>
            <a:off x="754063" y="685800"/>
            <a:ext cx="5284787" cy="3657600"/>
          </a:xfrm>
          <a:ln/>
        </p:spPr>
      </p:sp>
      <p:sp>
        <p:nvSpPr>
          <p:cNvPr id="2334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754063" y="685800"/>
            <a:ext cx="5284787" cy="3657600"/>
          </a:xfrm>
          <a:ln/>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FE6E2CB3-C068-4FC3-90B1-5926EB46A4F6}" type="slidenum">
              <a:rPr lang="zh-CN" altLang="en-US"/>
              <a:pPr/>
              <a:t>54</a:t>
            </a:fld>
            <a:endParaRPr lang="en-US" altLang="zh-CN"/>
          </a:p>
        </p:txBody>
      </p:sp>
      <p:sp>
        <p:nvSpPr>
          <p:cNvPr id="234498" name="Rectangle 2"/>
          <p:cNvSpPr>
            <a:spLocks noGrp="1" noRot="1" noChangeAspect="1" noChangeArrowheads="1" noTextEdit="1"/>
          </p:cNvSpPr>
          <p:nvPr>
            <p:ph type="sldImg"/>
          </p:nvPr>
        </p:nvSpPr>
        <p:spPr>
          <a:xfrm>
            <a:off x="754063" y="685800"/>
            <a:ext cx="5284787" cy="3657600"/>
          </a:xfrm>
          <a:ln/>
        </p:spPr>
      </p:sp>
      <p:sp>
        <p:nvSpPr>
          <p:cNvPr id="23449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8E8654DA-CD00-4F9A-9524-D60E1EEE01C9}" type="slidenum">
              <a:rPr lang="zh-CN" altLang="en-US"/>
              <a:pPr/>
              <a:t>55</a:t>
            </a:fld>
            <a:endParaRPr lang="en-US" altLang="zh-CN"/>
          </a:p>
        </p:txBody>
      </p:sp>
      <p:sp>
        <p:nvSpPr>
          <p:cNvPr id="235522" name="Rectangle 2"/>
          <p:cNvSpPr>
            <a:spLocks noGrp="1" noRot="1" noChangeAspect="1" noChangeArrowheads="1" noTextEdit="1"/>
          </p:cNvSpPr>
          <p:nvPr>
            <p:ph type="sldImg"/>
          </p:nvPr>
        </p:nvSpPr>
        <p:spPr>
          <a:xfrm>
            <a:off x="754063" y="685800"/>
            <a:ext cx="5284787" cy="3657600"/>
          </a:xfrm>
          <a:ln/>
        </p:spPr>
      </p:sp>
      <p:sp>
        <p:nvSpPr>
          <p:cNvPr id="2355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C07ECA79-D5D8-4FF6-AD38-7E23B90E331B}" type="slidenum">
              <a:rPr lang="zh-CN" altLang="en-US"/>
              <a:pPr/>
              <a:t>56</a:t>
            </a:fld>
            <a:endParaRPr lang="en-US" altLang="zh-CN"/>
          </a:p>
        </p:txBody>
      </p:sp>
      <p:sp>
        <p:nvSpPr>
          <p:cNvPr id="236546" name="Rectangle 2"/>
          <p:cNvSpPr>
            <a:spLocks noGrp="1" noRot="1" noChangeAspect="1" noChangeArrowheads="1" noTextEdit="1"/>
          </p:cNvSpPr>
          <p:nvPr>
            <p:ph type="sldImg"/>
          </p:nvPr>
        </p:nvSpPr>
        <p:spPr>
          <a:xfrm>
            <a:off x="754063" y="685800"/>
            <a:ext cx="5284787" cy="3657600"/>
          </a:xfrm>
          <a:ln/>
        </p:spPr>
      </p:sp>
      <p:sp>
        <p:nvSpPr>
          <p:cNvPr id="2365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500FFFF0-853F-4F28-86C9-C116C8ED3559}" type="slidenum">
              <a:rPr lang="zh-CN" altLang="en-US"/>
              <a:pPr/>
              <a:t>57</a:t>
            </a:fld>
            <a:endParaRPr lang="en-US" altLang="zh-CN"/>
          </a:p>
        </p:txBody>
      </p:sp>
      <p:sp>
        <p:nvSpPr>
          <p:cNvPr id="237570" name="Rectangle 2"/>
          <p:cNvSpPr>
            <a:spLocks noGrp="1" noRot="1" noChangeAspect="1" noChangeArrowheads="1" noTextEdit="1"/>
          </p:cNvSpPr>
          <p:nvPr>
            <p:ph type="sldImg"/>
          </p:nvPr>
        </p:nvSpPr>
        <p:spPr>
          <a:xfrm>
            <a:off x="754063" y="685800"/>
            <a:ext cx="5284787" cy="3657600"/>
          </a:xfrm>
          <a:ln/>
        </p:spPr>
      </p:sp>
      <p:sp>
        <p:nvSpPr>
          <p:cNvPr id="2375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B24AB4AA-1B61-46B3-A65D-F475110879E7}" type="slidenum">
              <a:rPr lang="zh-CN" altLang="en-US"/>
              <a:pPr/>
              <a:t>58</a:t>
            </a:fld>
            <a:endParaRPr lang="en-US" altLang="zh-CN"/>
          </a:p>
        </p:txBody>
      </p:sp>
      <p:sp>
        <p:nvSpPr>
          <p:cNvPr id="238594" name="Rectangle 2"/>
          <p:cNvSpPr>
            <a:spLocks noGrp="1" noRot="1" noChangeAspect="1" noChangeArrowheads="1" noTextEdit="1"/>
          </p:cNvSpPr>
          <p:nvPr>
            <p:ph type="sldImg"/>
          </p:nvPr>
        </p:nvSpPr>
        <p:spPr>
          <a:xfrm>
            <a:off x="754063" y="685800"/>
            <a:ext cx="5284787" cy="3657600"/>
          </a:xfrm>
          <a:ln/>
        </p:spPr>
      </p:sp>
      <p:sp>
        <p:nvSpPr>
          <p:cNvPr id="2385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CA5D30C7-B156-4FED-82CD-B3EAE8DDA85F}" type="slidenum">
              <a:rPr lang="zh-CN" altLang="en-US"/>
              <a:pPr/>
              <a:t>59</a:t>
            </a:fld>
            <a:endParaRPr lang="en-US" altLang="zh-CN"/>
          </a:p>
        </p:txBody>
      </p:sp>
      <p:sp>
        <p:nvSpPr>
          <p:cNvPr id="239618" name="Rectangle 2"/>
          <p:cNvSpPr>
            <a:spLocks noGrp="1" noRot="1" noChangeAspect="1" noChangeArrowheads="1" noTextEdit="1"/>
          </p:cNvSpPr>
          <p:nvPr>
            <p:ph type="sldImg"/>
          </p:nvPr>
        </p:nvSpPr>
        <p:spPr>
          <a:xfrm>
            <a:off x="754063" y="685800"/>
            <a:ext cx="5284787" cy="3657600"/>
          </a:xfrm>
          <a:ln/>
        </p:spPr>
      </p:sp>
      <p:sp>
        <p:nvSpPr>
          <p:cNvPr id="2396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4E32790E-37C9-4822-BDC6-596CC5D02396}" type="slidenum">
              <a:rPr lang="zh-CN" altLang="en-US"/>
              <a:pPr/>
              <a:t>60</a:t>
            </a:fld>
            <a:endParaRPr lang="en-US" altLang="zh-CN"/>
          </a:p>
        </p:txBody>
      </p:sp>
      <p:sp>
        <p:nvSpPr>
          <p:cNvPr id="240642" name="Rectangle 2"/>
          <p:cNvSpPr>
            <a:spLocks noGrp="1" noRot="1" noChangeAspect="1" noChangeArrowheads="1" noTextEdit="1"/>
          </p:cNvSpPr>
          <p:nvPr>
            <p:ph type="sldImg"/>
          </p:nvPr>
        </p:nvSpPr>
        <p:spPr>
          <a:xfrm>
            <a:off x="754063" y="685800"/>
            <a:ext cx="5284787" cy="3657600"/>
          </a:xfrm>
          <a:ln/>
        </p:spPr>
      </p:sp>
      <p:sp>
        <p:nvSpPr>
          <p:cNvPr id="24064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D760E03-2065-4DEA-AA30-5C96FB16B5B8}" type="slidenum">
              <a:rPr lang="zh-CN" altLang="en-US"/>
              <a:pPr/>
              <a:t>61</a:t>
            </a:fld>
            <a:endParaRPr lang="en-US" altLang="zh-CN"/>
          </a:p>
        </p:txBody>
      </p:sp>
      <p:sp>
        <p:nvSpPr>
          <p:cNvPr id="241666" name="Rectangle 2"/>
          <p:cNvSpPr>
            <a:spLocks noGrp="1" noRot="1" noChangeAspect="1" noChangeArrowheads="1" noTextEdit="1"/>
          </p:cNvSpPr>
          <p:nvPr>
            <p:ph type="sldImg"/>
          </p:nvPr>
        </p:nvSpPr>
        <p:spPr>
          <a:xfrm>
            <a:off x="754063" y="685800"/>
            <a:ext cx="5284787" cy="3657600"/>
          </a:xfrm>
          <a:ln/>
        </p:spPr>
      </p:sp>
      <p:sp>
        <p:nvSpPr>
          <p:cNvPr id="2416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8EBA2BC8-5631-47C0-B2DA-020DB9E4778A}" type="slidenum">
              <a:rPr lang="zh-CN" altLang="en-US"/>
              <a:pPr/>
              <a:t>62</a:t>
            </a:fld>
            <a:endParaRPr lang="en-US" altLang="zh-CN"/>
          </a:p>
        </p:txBody>
      </p:sp>
      <p:sp>
        <p:nvSpPr>
          <p:cNvPr id="242690" name="Rectangle 2"/>
          <p:cNvSpPr>
            <a:spLocks noGrp="1" noRot="1" noChangeAspect="1" noChangeArrowheads="1" noTextEdit="1"/>
          </p:cNvSpPr>
          <p:nvPr>
            <p:ph type="sldImg"/>
          </p:nvPr>
        </p:nvSpPr>
        <p:spPr>
          <a:xfrm>
            <a:off x="754063" y="685800"/>
            <a:ext cx="5284787" cy="3657600"/>
          </a:xfrm>
          <a:ln/>
        </p:spPr>
      </p:sp>
      <p:sp>
        <p:nvSpPr>
          <p:cNvPr id="24269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AB3AFB88-1815-4F42-AA00-0CC5546CD8A4}" type="slidenum">
              <a:rPr lang="zh-CN" altLang="en-US"/>
              <a:pPr/>
              <a:t>63</a:t>
            </a:fld>
            <a:endParaRPr lang="en-US" altLang="zh-CN"/>
          </a:p>
        </p:txBody>
      </p:sp>
      <p:sp>
        <p:nvSpPr>
          <p:cNvPr id="243714" name="Rectangle 2"/>
          <p:cNvSpPr>
            <a:spLocks noGrp="1" noRot="1" noChangeAspect="1" noChangeArrowheads="1" noTextEdit="1"/>
          </p:cNvSpPr>
          <p:nvPr>
            <p:ph type="sldImg"/>
          </p:nvPr>
        </p:nvSpPr>
        <p:spPr>
          <a:xfrm>
            <a:off x="754063" y="685800"/>
            <a:ext cx="5284787" cy="3657600"/>
          </a:xfrm>
          <a:ln/>
        </p:spPr>
      </p:sp>
      <p:sp>
        <p:nvSpPr>
          <p:cNvPr id="24371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79D4C4C-BE56-49F4-911C-1B49725D9E21}" type="slidenum">
              <a:rPr lang="zh-CN" altLang="en-US"/>
              <a:pPr/>
              <a:t>17</a:t>
            </a:fld>
            <a:endParaRPr lang="en-US" altLang="zh-CN"/>
          </a:p>
        </p:txBody>
      </p:sp>
      <p:sp>
        <p:nvSpPr>
          <p:cNvPr id="70658" name="Rectangle 2"/>
          <p:cNvSpPr>
            <a:spLocks noGrp="1" noRot="1" noChangeAspect="1" noChangeArrowheads="1" noTextEdit="1"/>
          </p:cNvSpPr>
          <p:nvPr>
            <p:ph type="sldImg"/>
          </p:nvPr>
        </p:nvSpPr>
        <p:spPr>
          <a:xfrm>
            <a:off x="754063" y="685800"/>
            <a:ext cx="5284787" cy="3657600"/>
          </a:xfrm>
          <a:ln/>
        </p:spPr>
      </p:sp>
      <p:sp>
        <p:nvSpPr>
          <p:cNvPr id="7065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4F76381F-9103-4479-BF29-34D4779C7D3F}" type="slidenum">
              <a:rPr lang="zh-CN" altLang="en-US"/>
              <a:pPr/>
              <a:t>64</a:t>
            </a:fld>
            <a:endParaRPr lang="en-US" altLang="zh-CN"/>
          </a:p>
        </p:txBody>
      </p:sp>
      <p:sp>
        <p:nvSpPr>
          <p:cNvPr id="244738" name="Rectangle 2"/>
          <p:cNvSpPr>
            <a:spLocks noGrp="1" noRot="1" noChangeAspect="1" noChangeArrowheads="1" noTextEdit="1"/>
          </p:cNvSpPr>
          <p:nvPr>
            <p:ph type="sldImg"/>
          </p:nvPr>
        </p:nvSpPr>
        <p:spPr>
          <a:xfrm>
            <a:off x="754063" y="685800"/>
            <a:ext cx="5284787" cy="3657600"/>
          </a:xfrm>
          <a:ln/>
        </p:spPr>
      </p:sp>
      <p:sp>
        <p:nvSpPr>
          <p:cNvPr id="2447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B417C759-BF5B-4692-A6A1-223AB2C75DA2}" type="slidenum">
              <a:rPr lang="zh-CN" altLang="en-US"/>
              <a:pPr/>
              <a:t>65</a:t>
            </a:fld>
            <a:endParaRPr lang="en-US" altLang="zh-CN"/>
          </a:p>
        </p:txBody>
      </p:sp>
      <p:sp>
        <p:nvSpPr>
          <p:cNvPr id="245762" name="Rectangle 2"/>
          <p:cNvSpPr>
            <a:spLocks noGrp="1" noRot="1" noChangeAspect="1" noChangeArrowheads="1" noTextEdit="1"/>
          </p:cNvSpPr>
          <p:nvPr>
            <p:ph type="sldImg"/>
          </p:nvPr>
        </p:nvSpPr>
        <p:spPr>
          <a:xfrm>
            <a:off x="754063" y="685800"/>
            <a:ext cx="5284787" cy="3657600"/>
          </a:xfrm>
          <a:ln/>
        </p:spPr>
      </p:sp>
      <p:sp>
        <p:nvSpPr>
          <p:cNvPr id="2457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441BE47F-E799-4380-8842-F4B01C40BA20}" type="slidenum">
              <a:rPr lang="zh-CN" altLang="en-US"/>
              <a:pPr/>
              <a:t>66</a:t>
            </a:fld>
            <a:endParaRPr lang="en-US" altLang="zh-CN"/>
          </a:p>
        </p:txBody>
      </p:sp>
      <p:sp>
        <p:nvSpPr>
          <p:cNvPr id="246786" name="Rectangle 2"/>
          <p:cNvSpPr>
            <a:spLocks noGrp="1" noRot="1" noChangeAspect="1" noChangeArrowheads="1" noTextEdit="1"/>
          </p:cNvSpPr>
          <p:nvPr>
            <p:ph type="sldImg"/>
          </p:nvPr>
        </p:nvSpPr>
        <p:spPr>
          <a:xfrm>
            <a:off x="754063" y="685800"/>
            <a:ext cx="5284787" cy="3657600"/>
          </a:xfrm>
          <a:ln/>
        </p:spPr>
      </p:sp>
      <p:sp>
        <p:nvSpPr>
          <p:cNvPr id="2467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D136A78C-6D4C-4B9D-BAF1-29E9B6C23F7D}" type="slidenum">
              <a:rPr lang="zh-CN" altLang="en-US"/>
              <a:pPr/>
              <a:t>67</a:t>
            </a:fld>
            <a:endParaRPr lang="en-US" altLang="zh-CN"/>
          </a:p>
        </p:txBody>
      </p:sp>
      <p:sp>
        <p:nvSpPr>
          <p:cNvPr id="247810" name="Rectangle 2"/>
          <p:cNvSpPr>
            <a:spLocks noGrp="1" noRot="1" noChangeAspect="1" noChangeArrowheads="1" noTextEdit="1"/>
          </p:cNvSpPr>
          <p:nvPr>
            <p:ph type="sldImg"/>
          </p:nvPr>
        </p:nvSpPr>
        <p:spPr>
          <a:xfrm>
            <a:off x="754063" y="685800"/>
            <a:ext cx="5284787" cy="3657600"/>
          </a:xfrm>
          <a:ln/>
        </p:spPr>
      </p:sp>
      <p:sp>
        <p:nvSpPr>
          <p:cNvPr id="2478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E10E2DBD-B195-42F3-A4BA-8446B3FC0AFC}" type="slidenum">
              <a:rPr lang="zh-CN" altLang="en-US"/>
              <a:pPr/>
              <a:t>68</a:t>
            </a:fld>
            <a:endParaRPr lang="en-US" altLang="zh-CN"/>
          </a:p>
        </p:txBody>
      </p:sp>
      <p:sp>
        <p:nvSpPr>
          <p:cNvPr id="248834" name="Rectangle 2"/>
          <p:cNvSpPr>
            <a:spLocks noGrp="1" noRot="1" noChangeAspect="1" noChangeArrowheads="1" noTextEdit="1"/>
          </p:cNvSpPr>
          <p:nvPr>
            <p:ph type="sldImg"/>
          </p:nvPr>
        </p:nvSpPr>
        <p:spPr>
          <a:xfrm>
            <a:off x="754063" y="685800"/>
            <a:ext cx="5284787" cy="3657600"/>
          </a:xfrm>
          <a:ln/>
        </p:spPr>
      </p:sp>
      <p:sp>
        <p:nvSpPr>
          <p:cNvPr id="2488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EB98F4F9-AE91-4E06-A285-E099B666ADBF}" type="slidenum">
              <a:rPr lang="zh-CN" altLang="en-US"/>
              <a:pPr/>
              <a:t>69</a:t>
            </a:fld>
            <a:endParaRPr lang="en-US" altLang="zh-CN"/>
          </a:p>
        </p:txBody>
      </p:sp>
      <p:sp>
        <p:nvSpPr>
          <p:cNvPr id="249858" name="Rectangle 2"/>
          <p:cNvSpPr>
            <a:spLocks noGrp="1" noRot="1" noChangeAspect="1" noChangeArrowheads="1" noTextEdit="1"/>
          </p:cNvSpPr>
          <p:nvPr>
            <p:ph type="sldImg"/>
          </p:nvPr>
        </p:nvSpPr>
        <p:spPr>
          <a:xfrm>
            <a:off x="754063" y="685800"/>
            <a:ext cx="5284787" cy="3657600"/>
          </a:xfrm>
          <a:ln/>
        </p:spPr>
      </p:sp>
      <p:sp>
        <p:nvSpPr>
          <p:cNvPr id="24985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140E9F89-99D9-4A2B-9B46-9888B353F394}" type="slidenum">
              <a:rPr lang="zh-CN" altLang="en-US"/>
              <a:pPr/>
              <a:t>70</a:t>
            </a:fld>
            <a:endParaRPr lang="en-US" altLang="zh-CN"/>
          </a:p>
        </p:txBody>
      </p:sp>
      <p:sp>
        <p:nvSpPr>
          <p:cNvPr id="250882" name="Rectangle 2"/>
          <p:cNvSpPr>
            <a:spLocks noGrp="1" noRot="1" noChangeAspect="1" noChangeArrowheads="1" noTextEdit="1"/>
          </p:cNvSpPr>
          <p:nvPr>
            <p:ph type="sldImg"/>
          </p:nvPr>
        </p:nvSpPr>
        <p:spPr>
          <a:xfrm>
            <a:off x="754063" y="685800"/>
            <a:ext cx="5284787" cy="3657600"/>
          </a:xfrm>
          <a:ln/>
        </p:spPr>
      </p:sp>
      <p:sp>
        <p:nvSpPr>
          <p:cNvPr id="2508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8B15DE29-DF00-4231-9ED0-E310911FC499}" type="slidenum">
              <a:rPr lang="zh-CN" altLang="en-US"/>
              <a:pPr/>
              <a:t>71</a:t>
            </a:fld>
            <a:endParaRPr lang="en-US" altLang="zh-CN"/>
          </a:p>
        </p:txBody>
      </p:sp>
      <p:sp>
        <p:nvSpPr>
          <p:cNvPr id="251906" name="Rectangle 2"/>
          <p:cNvSpPr>
            <a:spLocks noGrp="1" noRot="1" noChangeAspect="1" noChangeArrowheads="1" noTextEdit="1"/>
          </p:cNvSpPr>
          <p:nvPr>
            <p:ph type="sldImg"/>
          </p:nvPr>
        </p:nvSpPr>
        <p:spPr>
          <a:xfrm>
            <a:off x="754063" y="685800"/>
            <a:ext cx="5284787" cy="3657600"/>
          </a:xfrm>
          <a:ln/>
        </p:spPr>
      </p:sp>
      <p:sp>
        <p:nvSpPr>
          <p:cNvPr id="25190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EF27CB69-CCE0-4F75-B07D-AECA2E39CF91}" type="slidenum">
              <a:rPr lang="zh-CN" altLang="en-US"/>
              <a:pPr/>
              <a:t>72</a:t>
            </a:fld>
            <a:endParaRPr lang="en-US" altLang="zh-CN"/>
          </a:p>
        </p:txBody>
      </p:sp>
      <p:sp>
        <p:nvSpPr>
          <p:cNvPr id="252930" name="Rectangle 2"/>
          <p:cNvSpPr>
            <a:spLocks noGrp="1" noRot="1" noChangeAspect="1" noChangeArrowheads="1" noTextEdit="1"/>
          </p:cNvSpPr>
          <p:nvPr>
            <p:ph type="sldImg"/>
          </p:nvPr>
        </p:nvSpPr>
        <p:spPr>
          <a:xfrm>
            <a:off x="754063" y="685800"/>
            <a:ext cx="5284787" cy="3657600"/>
          </a:xfrm>
          <a:ln/>
        </p:spPr>
      </p:sp>
      <p:sp>
        <p:nvSpPr>
          <p:cNvPr id="25293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471054ED-F099-4104-A6C3-B8534A98A6D2}" type="slidenum">
              <a:rPr lang="zh-CN" altLang="en-US"/>
              <a:pPr/>
              <a:t>73</a:t>
            </a:fld>
            <a:endParaRPr lang="en-US" altLang="zh-CN"/>
          </a:p>
        </p:txBody>
      </p:sp>
      <p:sp>
        <p:nvSpPr>
          <p:cNvPr id="253954" name="Rectangle 2"/>
          <p:cNvSpPr>
            <a:spLocks noGrp="1" noRot="1" noChangeAspect="1" noChangeArrowheads="1" noTextEdit="1"/>
          </p:cNvSpPr>
          <p:nvPr>
            <p:ph type="sldImg"/>
          </p:nvPr>
        </p:nvSpPr>
        <p:spPr>
          <a:xfrm>
            <a:off x="754063" y="685800"/>
            <a:ext cx="5284787" cy="3657600"/>
          </a:xfrm>
          <a:ln/>
        </p:spPr>
      </p:sp>
      <p:sp>
        <p:nvSpPr>
          <p:cNvPr id="2539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17A5C547-CAEE-42E4-97C0-65C76FAB7135}" type="slidenum">
              <a:rPr lang="zh-CN" altLang="en-US"/>
              <a:pPr/>
              <a:t>18</a:t>
            </a:fld>
            <a:endParaRPr lang="en-US" altLang="zh-CN"/>
          </a:p>
        </p:txBody>
      </p:sp>
      <p:sp>
        <p:nvSpPr>
          <p:cNvPr id="71682" name="Rectangle 2"/>
          <p:cNvSpPr>
            <a:spLocks noGrp="1" noRot="1" noChangeAspect="1" noChangeArrowheads="1" noTextEdit="1"/>
          </p:cNvSpPr>
          <p:nvPr>
            <p:ph type="sldImg"/>
          </p:nvPr>
        </p:nvSpPr>
        <p:spPr>
          <a:xfrm>
            <a:off x="754063" y="685800"/>
            <a:ext cx="5284787" cy="3657600"/>
          </a:xfrm>
          <a:ln/>
        </p:spPr>
      </p:sp>
      <p:sp>
        <p:nvSpPr>
          <p:cNvPr id="716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9B29C20F-3F7F-4CE2-9B4D-71F901F1401C}" type="slidenum">
              <a:rPr lang="zh-CN" altLang="en-US"/>
              <a:pPr/>
              <a:t>74</a:t>
            </a:fld>
            <a:endParaRPr lang="en-US" altLang="zh-CN"/>
          </a:p>
        </p:txBody>
      </p:sp>
      <p:sp>
        <p:nvSpPr>
          <p:cNvPr id="254978" name="Rectangle 2"/>
          <p:cNvSpPr>
            <a:spLocks noGrp="1" noRot="1" noChangeAspect="1" noChangeArrowheads="1" noTextEdit="1"/>
          </p:cNvSpPr>
          <p:nvPr>
            <p:ph type="sldImg"/>
          </p:nvPr>
        </p:nvSpPr>
        <p:spPr>
          <a:xfrm>
            <a:off x="754063" y="685800"/>
            <a:ext cx="5284787" cy="3657600"/>
          </a:xfrm>
          <a:ln/>
        </p:spPr>
      </p:sp>
      <p:sp>
        <p:nvSpPr>
          <p:cNvPr id="2549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E1BE3754-7C8E-4772-A0C5-44A6B66CB84F}" type="slidenum">
              <a:rPr lang="zh-CN" altLang="en-US"/>
              <a:pPr/>
              <a:t>75</a:t>
            </a:fld>
            <a:endParaRPr lang="en-US" altLang="zh-CN"/>
          </a:p>
        </p:txBody>
      </p:sp>
      <p:sp>
        <p:nvSpPr>
          <p:cNvPr id="256002" name="Rectangle 2"/>
          <p:cNvSpPr>
            <a:spLocks noGrp="1" noRot="1" noChangeAspect="1" noChangeArrowheads="1" noTextEdit="1"/>
          </p:cNvSpPr>
          <p:nvPr>
            <p:ph type="sldImg"/>
          </p:nvPr>
        </p:nvSpPr>
        <p:spPr>
          <a:xfrm>
            <a:off x="754063" y="685800"/>
            <a:ext cx="5284787" cy="3657600"/>
          </a:xfrm>
          <a:ln/>
        </p:spPr>
      </p:sp>
      <p:sp>
        <p:nvSpPr>
          <p:cNvPr id="25600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E0C963E9-71CA-4BF7-AE8B-889CAB445617}" type="slidenum">
              <a:rPr lang="zh-CN" altLang="en-US"/>
              <a:pPr/>
              <a:t>76</a:t>
            </a:fld>
            <a:endParaRPr lang="en-US" altLang="zh-CN"/>
          </a:p>
        </p:txBody>
      </p:sp>
      <p:sp>
        <p:nvSpPr>
          <p:cNvPr id="257026" name="Rectangle 2"/>
          <p:cNvSpPr>
            <a:spLocks noGrp="1" noRot="1" noChangeAspect="1" noChangeArrowheads="1" noTextEdit="1"/>
          </p:cNvSpPr>
          <p:nvPr>
            <p:ph type="sldImg"/>
          </p:nvPr>
        </p:nvSpPr>
        <p:spPr>
          <a:xfrm>
            <a:off x="754063" y="685800"/>
            <a:ext cx="5284787" cy="3657600"/>
          </a:xfrm>
          <a:ln/>
        </p:spPr>
      </p:sp>
      <p:sp>
        <p:nvSpPr>
          <p:cNvPr id="25702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909ABBAE-7CE7-45BA-8A2A-1EA515E3C11B}" type="slidenum">
              <a:rPr lang="zh-CN" altLang="en-US"/>
              <a:pPr/>
              <a:t>77</a:t>
            </a:fld>
            <a:endParaRPr lang="en-US" altLang="zh-CN"/>
          </a:p>
        </p:txBody>
      </p:sp>
      <p:sp>
        <p:nvSpPr>
          <p:cNvPr id="258050" name="Rectangle 2"/>
          <p:cNvSpPr>
            <a:spLocks noGrp="1" noRot="1" noChangeAspect="1" noChangeArrowheads="1" noTextEdit="1"/>
          </p:cNvSpPr>
          <p:nvPr>
            <p:ph type="sldImg"/>
          </p:nvPr>
        </p:nvSpPr>
        <p:spPr>
          <a:xfrm>
            <a:off x="754063" y="685800"/>
            <a:ext cx="5284787" cy="3657600"/>
          </a:xfrm>
          <a:ln/>
        </p:spPr>
      </p:sp>
      <p:sp>
        <p:nvSpPr>
          <p:cNvPr id="2580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ED7C844B-E4F6-4801-A54A-4C64F23AE8D5}" type="slidenum">
              <a:rPr lang="zh-CN" altLang="en-US"/>
              <a:pPr/>
              <a:t>78</a:t>
            </a:fld>
            <a:endParaRPr lang="en-US" altLang="zh-CN"/>
          </a:p>
        </p:txBody>
      </p:sp>
      <p:sp>
        <p:nvSpPr>
          <p:cNvPr id="187394" name="Rectangle 2"/>
          <p:cNvSpPr>
            <a:spLocks noGrp="1" noRot="1" noChangeAspect="1" noChangeArrowheads="1" noTextEdit="1"/>
          </p:cNvSpPr>
          <p:nvPr>
            <p:ph type="sldImg"/>
          </p:nvPr>
        </p:nvSpPr>
        <p:spPr>
          <a:xfrm>
            <a:off x="754063" y="685800"/>
            <a:ext cx="5284787" cy="3657600"/>
          </a:xfrm>
          <a:ln/>
        </p:spPr>
      </p:sp>
      <p:sp>
        <p:nvSpPr>
          <p:cNvPr id="1873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2C0780BF-693B-4DD4-AC2B-54679D493149}" type="slidenum">
              <a:rPr lang="zh-CN" altLang="en-US"/>
              <a:pPr/>
              <a:t>79</a:t>
            </a:fld>
            <a:endParaRPr lang="en-US" altLang="zh-CN"/>
          </a:p>
        </p:txBody>
      </p:sp>
      <p:sp>
        <p:nvSpPr>
          <p:cNvPr id="259074" name="Rectangle 2"/>
          <p:cNvSpPr>
            <a:spLocks noGrp="1" noRot="1" noChangeAspect="1" noChangeArrowheads="1" noTextEdit="1"/>
          </p:cNvSpPr>
          <p:nvPr>
            <p:ph type="sldImg"/>
          </p:nvPr>
        </p:nvSpPr>
        <p:spPr>
          <a:xfrm>
            <a:off x="754063" y="685800"/>
            <a:ext cx="5284787" cy="3657600"/>
          </a:xfrm>
          <a:ln/>
        </p:spPr>
      </p:sp>
      <p:sp>
        <p:nvSpPr>
          <p:cNvPr id="2590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3DA54ECA-24D5-48CF-ADAE-AE6342073427}" type="slidenum">
              <a:rPr lang="zh-CN" altLang="en-US"/>
              <a:pPr/>
              <a:t>80</a:t>
            </a:fld>
            <a:endParaRPr lang="en-US" altLang="zh-CN"/>
          </a:p>
        </p:txBody>
      </p:sp>
      <p:sp>
        <p:nvSpPr>
          <p:cNvPr id="260098" name="Rectangle 2"/>
          <p:cNvSpPr>
            <a:spLocks noGrp="1" noRot="1" noChangeAspect="1" noChangeArrowheads="1" noTextEdit="1"/>
          </p:cNvSpPr>
          <p:nvPr>
            <p:ph type="sldImg"/>
          </p:nvPr>
        </p:nvSpPr>
        <p:spPr>
          <a:xfrm>
            <a:off x="754063" y="685800"/>
            <a:ext cx="5284787" cy="3657600"/>
          </a:xfrm>
          <a:ln/>
        </p:spPr>
      </p:sp>
      <p:sp>
        <p:nvSpPr>
          <p:cNvPr id="26009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D00D139D-9B7D-4C1C-AA5C-15DE08088652}" type="slidenum">
              <a:rPr lang="zh-CN" altLang="en-US"/>
              <a:pPr/>
              <a:t>81</a:t>
            </a:fld>
            <a:endParaRPr lang="en-US" altLang="zh-CN"/>
          </a:p>
        </p:txBody>
      </p:sp>
      <p:sp>
        <p:nvSpPr>
          <p:cNvPr id="261122" name="Rectangle 2"/>
          <p:cNvSpPr>
            <a:spLocks noGrp="1" noRot="1" noChangeAspect="1" noChangeArrowheads="1" noTextEdit="1"/>
          </p:cNvSpPr>
          <p:nvPr>
            <p:ph type="sldImg"/>
          </p:nvPr>
        </p:nvSpPr>
        <p:spPr>
          <a:xfrm>
            <a:off x="754063" y="685800"/>
            <a:ext cx="5284787" cy="3657600"/>
          </a:xfrm>
          <a:ln/>
        </p:spPr>
      </p:sp>
      <p:sp>
        <p:nvSpPr>
          <p:cNvPr id="2611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F980DB70-EC7D-49EB-AD00-DCCB80DA03E9}" type="slidenum">
              <a:rPr lang="zh-CN" altLang="en-US"/>
              <a:pPr/>
              <a:t>82</a:t>
            </a:fld>
            <a:endParaRPr lang="en-US" altLang="zh-CN"/>
          </a:p>
        </p:txBody>
      </p:sp>
      <p:sp>
        <p:nvSpPr>
          <p:cNvPr id="262146" name="Rectangle 2"/>
          <p:cNvSpPr>
            <a:spLocks noGrp="1" noRot="1" noChangeAspect="1" noChangeArrowheads="1" noTextEdit="1"/>
          </p:cNvSpPr>
          <p:nvPr>
            <p:ph type="sldImg"/>
          </p:nvPr>
        </p:nvSpPr>
        <p:spPr>
          <a:xfrm>
            <a:off x="754063" y="685800"/>
            <a:ext cx="5284787" cy="3657600"/>
          </a:xfrm>
          <a:ln/>
        </p:spPr>
      </p:sp>
      <p:sp>
        <p:nvSpPr>
          <p:cNvPr id="2621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43CDD573-4EC4-4787-9496-C3DB745A658C}" type="slidenum">
              <a:rPr lang="zh-CN" altLang="en-US"/>
              <a:pPr/>
              <a:t>83</a:t>
            </a:fld>
            <a:endParaRPr lang="en-US" altLang="zh-CN"/>
          </a:p>
        </p:txBody>
      </p:sp>
      <p:sp>
        <p:nvSpPr>
          <p:cNvPr id="263170" name="Rectangle 2"/>
          <p:cNvSpPr>
            <a:spLocks noGrp="1" noRot="1" noChangeAspect="1" noChangeArrowheads="1" noTextEdit="1"/>
          </p:cNvSpPr>
          <p:nvPr>
            <p:ph type="sldImg"/>
          </p:nvPr>
        </p:nvSpPr>
        <p:spPr>
          <a:xfrm>
            <a:off x="754063" y="685800"/>
            <a:ext cx="5284787" cy="3657600"/>
          </a:xfrm>
          <a:ln/>
        </p:spPr>
      </p:sp>
      <p:sp>
        <p:nvSpPr>
          <p:cNvPr id="2631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4063" y="685800"/>
            <a:ext cx="5284787" cy="36576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617197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FC5AFBC3-53DE-4DB3-A562-E2BA405D9900}" type="slidenum">
              <a:rPr lang="zh-CN" altLang="en-US"/>
              <a:pPr/>
              <a:t>84</a:t>
            </a:fld>
            <a:endParaRPr lang="en-US" altLang="zh-CN"/>
          </a:p>
        </p:txBody>
      </p:sp>
      <p:sp>
        <p:nvSpPr>
          <p:cNvPr id="264194" name="Rectangle 2"/>
          <p:cNvSpPr>
            <a:spLocks noGrp="1" noRot="1" noChangeAspect="1" noChangeArrowheads="1" noTextEdit="1"/>
          </p:cNvSpPr>
          <p:nvPr>
            <p:ph type="sldImg"/>
          </p:nvPr>
        </p:nvSpPr>
        <p:spPr>
          <a:xfrm>
            <a:off x="754063" y="685800"/>
            <a:ext cx="5284787" cy="3657600"/>
          </a:xfrm>
          <a:ln/>
        </p:spPr>
      </p:sp>
      <p:sp>
        <p:nvSpPr>
          <p:cNvPr id="2641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E54B9C51-6088-4B0B-9597-05ADEAF80CD6}" type="slidenum">
              <a:rPr lang="zh-CN" altLang="en-US"/>
              <a:pPr/>
              <a:t>85</a:t>
            </a:fld>
            <a:endParaRPr lang="en-US" altLang="zh-CN"/>
          </a:p>
        </p:txBody>
      </p:sp>
      <p:sp>
        <p:nvSpPr>
          <p:cNvPr id="265218" name="Rectangle 2"/>
          <p:cNvSpPr>
            <a:spLocks noGrp="1" noRot="1" noChangeAspect="1" noChangeArrowheads="1" noTextEdit="1"/>
          </p:cNvSpPr>
          <p:nvPr>
            <p:ph type="sldImg"/>
          </p:nvPr>
        </p:nvSpPr>
        <p:spPr>
          <a:xfrm>
            <a:off x="754063" y="685800"/>
            <a:ext cx="5284787" cy="3657600"/>
          </a:xfrm>
          <a:ln/>
        </p:spPr>
      </p:sp>
      <p:sp>
        <p:nvSpPr>
          <p:cNvPr id="2652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EC4AE554-1878-46EB-911A-A00146C5290F}" type="slidenum">
              <a:rPr lang="zh-CN" altLang="en-US"/>
              <a:pPr/>
              <a:t>86</a:t>
            </a:fld>
            <a:endParaRPr lang="en-US" altLang="zh-CN"/>
          </a:p>
        </p:txBody>
      </p:sp>
      <p:sp>
        <p:nvSpPr>
          <p:cNvPr id="266242" name="Rectangle 2"/>
          <p:cNvSpPr>
            <a:spLocks noGrp="1" noRot="1" noChangeAspect="1" noChangeArrowheads="1" noTextEdit="1"/>
          </p:cNvSpPr>
          <p:nvPr>
            <p:ph type="sldImg"/>
          </p:nvPr>
        </p:nvSpPr>
        <p:spPr>
          <a:xfrm>
            <a:off x="754063" y="685800"/>
            <a:ext cx="5284787" cy="3657600"/>
          </a:xfrm>
          <a:ln/>
        </p:spPr>
      </p:sp>
      <p:sp>
        <p:nvSpPr>
          <p:cNvPr id="26624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A190C7C4-87BE-43B5-99EF-E9E3AE696BCA}" type="slidenum">
              <a:rPr lang="zh-CN" altLang="en-US"/>
              <a:pPr/>
              <a:t>87</a:t>
            </a:fld>
            <a:endParaRPr lang="en-US" altLang="zh-CN"/>
          </a:p>
        </p:txBody>
      </p:sp>
      <p:sp>
        <p:nvSpPr>
          <p:cNvPr id="267266" name="Rectangle 2"/>
          <p:cNvSpPr>
            <a:spLocks noGrp="1" noRot="1" noChangeAspect="1" noChangeArrowheads="1" noTextEdit="1"/>
          </p:cNvSpPr>
          <p:nvPr>
            <p:ph type="sldImg"/>
          </p:nvPr>
        </p:nvSpPr>
        <p:spPr>
          <a:xfrm>
            <a:off x="754063" y="685800"/>
            <a:ext cx="5284787" cy="3657600"/>
          </a:xfrm>
          <a:ln/>
        </p:spPr>
      </p:sp>
      <p:sp>
        <p:nvSpPr>
          <p:cNvPr id="2672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8351B3AE-6983-43CD-8073-7089463D9551}" type="slidenum">
              <a:rPr lang="zh-CN" altLang="en-US"/>
              <a:pPr/>
              <a:t>88</a:t>
            </a:fld>
            <a:endParaRPr lang="en-US" altLang="zh-CN"/>
          </a:p>
        </p:txBody>
      </p:sp>
      <p:sp>
        <p:nvSpPr>
          <p:cNvPr id="268290" name="Rectangle 2"/>
          <p:cNvSpPr>
            <a:spLocks noGrp="1" noRot="1" noChangeAspect="1" noChangeArrowheads="1" noTextEdit="1"/>
          </p:cNvSpPr>
          <p:nvPr>
            <p:ph type="sldImg"/>
          </p:nvPr>
        </p:nvSpPr>
        <p:spPr>
          <a:xfrm>
            <a:off x="754063" y="685800"/>
            <a:ext cx="5284787" cy="3657600"/>
          </a:xfrm>
          <a:ln/>
        </p:spPr>
      </p:sp>
      <p:sp>
        <p:nvSpPr>
          <p:cNvPr id="26829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AEC8BE39-16AF-42F1-A97A-FCA522EF9382}" type="slidenum">
              <a:rPr lang="zh-CN" altLang="en-US"/>
              <a:pPr/>
              <a:t>89</a:t>
            </a:fld>
            <a:endParaRPr lang="en-US" altLang="zh-CN"/>
          </a:p>
        </p:txBody>
      </p:sp>
      <p:sp>
        <p:nvSpPr>
          <p:cNvPr id="269314" name="Rectangle 2"/>
          <p:cNvSpPr>
            <a:spLocks noGrp="1" noRot="1" noChangeAspect="1" noChangeArrowheads="1" noTextEdit="1"/>
          </p:cNvSpPr>
          <p:nvPr>
            <p:ph type="sldImg"/>
          </p:nvPr>
        </p:nvSpPr>
        <p:spPr>
          <a:xfrm>
            <a:off x="754063" y="685800"/>
            <a:ext cx="5284787" cy="3657600"/>
          </a:xfrm>
          <a:ln/>
        </p:spPr>
      </p:sp>
      <p:sp>
        <p:nvSpPr>
          <p:cNvPr id="26931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18FB323B-9CF7-4BB0-B187-B140CD4F8E95}" type="slidenum">
              <a:rPr lang="zh-CN" altLang="en-US"/>
              <a:pPr/>
              <a:t>90</a:t>
            </a:fld>
            <a:endParaRPr lang="en-US" altLang="zh-CN"/>
          </a:p>
        </p:txBody>
      </p:sp>
      <p:sp>
        <p:nvSpPr>
          <p:cNvPr id="270338" name="Rectangle 2"/>
          <p:cNvSpPr>
            <a:spLocks noGrp="1" noRot="1" noChangeAspect="1" noChangeArrowheads="1" noTextEdit="1"/>
          </p:cNvSpPr>
          <p:nvPr>
            <p:ph type="sldImg"/>
          </p:nvPr>
        </p:nvSpPr>
        <p:spPr>
          <a:xfrm>
            <a:off x="754063" y="685800"/>
            <a:ext cx="5284787" cy="3657600"/>
          </a:xfrm>
          <a:ln/>
        </p:spPr>
      </p:sp>
      <p:sp>
        <p:nvSpPr>
          <p:cNvPr id="2703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5BED0A94-105F-49FD-8FEF-9F026D15D07B}" type="slidenum">
              <a:rPr lang="zh-CN" altLang="en-US"/>
              <a:pPr/>
              <a:t>91</a:t>
            </a:fld>
            <a:endParaRPr lang="en-US" altLang="zh-CN"/>
          </a:p>
        </p:txBody>
      </p:sp>
      <p:sp>
        <p:nvSpPr>
          <p:cNvPr id="271362" name="Rectangle 2"/>
          <p:cNvSpPr>
            <a:spLocks noGrp="1" noRot="1" noChangeAspect="1" noChangeArrowheads="1" noTextEdit="1"/>
          </p:cNvSpPr>
          <p:nvPr>
            <p:ph type="sldImg"/>
          </p:nvPr>
        </p:nvSpPr>
        <p:spPr>
          <a:xfrm>
            <a:off x="754063" y="685800"/>
            <a:ext cx="5284787" cy="3657600"/>
          </a:xfrm>
          <a:ln/>
        </p:spPr>
      </p:sp>
      <p:sp>
        <p:nvSpPr>
          <p:cNvPr id="2713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0D9AD00-404F-414E-8B5B-CEA26AE5E840}" type="slidenum">
              <a:rPr lang="zh-CN" altLang="en-US"/>
              <a:pPr/>
              <a:t>92</a:t>
            </a:fld>
            <a:endParaRPr lang="en-US" altLang="zh-CN"/>
          </a:p>
        </p:txBody>
      </p:sp>
      <p:sp>
        <p:nvSpPr>
          <p:cNvPr id="272386" name="Rectangle 2"/>
          <p:cNvSpPr>
            <a:spLocks noGrp="1" noRot="1" noChangeAspect="1" noChangeArrowheads="1" noTextEdit="1"/>
          </p:cNvSpPr>
          <p:nvPr>
            <p:ph type="sldImg"/>
          </p:nvPr>
        </p:nvSpPr>
        <p:spPr>
          <a:xfrm>
            <a:off x="754063" y="685800"/>
            <a:ext cx="5284787" cy="3657600"/>
          </a:xfrm>
          <a:ln/>
        </p:spPr>
      </p:sp>
      <p:sp>
        <p:nvSpPr>
          <p:cNvPr id="2723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49BA5C0D-4A34-4377-AA5F-766A5BDAA7D4}" type="slidenum">
              <a:rPr lang="zh-CN" altLang="en-US"/>
              <a:pPr/>
              <a:t>93</a:t>
            </a:fld>
            <a:endParaRPr lang="en-US" altLang="zh-CN"/>
          </a:p>
        </p:txBody>
      </p:sp>
      <p:sp>
        <p:nvSpPr>
          <p:cNvPr id="273410" name="Rectangle 2"/>
          <p:cNvSpPr>
            <a:spLocks noGrp="1" noRot="1" noChangeAspect="1" noChangeArrowheads="1" noTextEdit="1"/>
          </p:cNvSpPr>
          <p:nvPr>
            <p:ph type="sldImg"/>
          </p:nvPr>
        </p:nvSpPr>
        <p:spPr>
          <a:xfrm>
            <a:off x="754063" y="685800"/>
            <a:ext cx="5284787" cy="3657600"/>
          </a:xfrm>
          <a:ln/>
        </p:spPr>
      </p:sp>
      <p:sp>
        <p:nvSpPr>
          <p:cNvPr id="2734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754063" y="685800"/>
            <a:ext cx="5284787" cy="3657600"/>
          </a:xfrm>
          <a:ln/>
        </p:spPr>
      </p:sp>
      <p:sp>
        <p:nvSpPr>
          <p:cNvPr id="624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A1A485B6-9AE1-41A2-9DD6-F2894370C7EF}" type="slidenum">
              <a:rPr lang="zh-CN" altLang="en-US"/>
              <a:pPr/>
              <a:t>94</a:t>
            </a:fld>
            <a:endParaRPr lang="en-US" altLang="zh-CN"/>
          </a:p>
        </p:txBody>
      </p:sp>
      <p:sp>
        <p:nvSpPr>
          <p:cNvPr id="274434" name="Rectangle 2"/>
          <p:cNvSpPr>
            <a:spLocks noGrp="1" noRot="1" noChangeAspect="1" noChangeArrowheads="1" noTextEdit="1"/>
          </p:cNvSpPr>
          <p:nvPr>
            <p:ph type="sldImg"/>
          </p:nvPr>
        </p:nvSpPr>
        <p:spPr>
          <a:xfrm>
            <a:off x="754063" y="685800"/>
            <a:ext cx="5284787" cy="3657600"/>
          </a:xfrm>
          <a:ln/>
        </p:spPr>
      </p:sp>
      <p:sp>
        <p:nvSpPr>
          <p:cNvPr id="2744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819D5663-9E1E-4F30-8AAA-B9F01D405F78}" type="slidenum">
              <a:rPr lang="zh-CN" altLang="en-US"/>
              <a:pPr/>
              <a:t>95</a:t>
            </a:fld>
            <a:endParaRPr lang="en-US" altLang="zh-CN"/>
          </a:p>
        </p:txBody>
      </p:sp>
      <p:sp>
        <p:nvSpPr>
          <p:cNvPr id="275458" name="Rectangle 2"/>
          <p:cNvSpPr>
            <a:spLocks noGrp="1" noRot="1" noChangeAspect="1" noChangeArrowheads="1" noTextEdit="1"/>
          </p:cNvSpPr>
          <p:nvPr>
            <p:ph type="sldImg"/>
          </p:nvPr>
        </p:nvSpPr>
        <p:spPr>
          <a:xfrm>
            <a:off x="754063" y="685800"/>
            <a:ext cx="5284787" cy="3657600"/>
          </a:xfrm>
          <a:ln/>
        </p:spPr>
      </p:sp>
      <p:sp>
        <p:nvSpPr>
          <p:cNvPr id="27545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6446B909-181F-4070-92E2-5A8282D48EAC}" type="slidenum">
              <a:rPr lang="zh-CN" altLang="en-US"/>
              <a:pPr/>
              <a:t>96</a:t>
            </a:fld>
            <a:endParaRPr lang="en-US" altLang="zh-CN"/>
          </a:p>
        </p:txBody>
      </p:sp>
      <p:sp>
        <p:nvSpPr>
          <p:cNvPr id="276482" name="Rectangle 2"/>
          <p:cNvSpPr>
            <a:spLocks noGrp="1" noRot="1" noChangeAspect="1" noChangeArrowheads="1" noTextEdit="1"/>
          </p:cNvSpPr>
          <p:nvPr>
            <p:ph type="sldImg"/>
          </p:nvPr>
        </p:nvSpPr>
        <p:spPr>
          <a:xfrm>
            <a:off x="754063" y="685800"/>
            <a:ext cx="5284787" cy="3657600"/>
          </a:xfrm>
          <a:ln/>
        </p:spPr>
      </p:sp>
      <p:sp>
        <p:nvSpPr>
          <p:cNvPr id="27648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2E5FB449-CF9C-49FD-8F82-D04610D233D0}" type="slidenum">
              <a:rPr lang="zh-CN" altLang="en-US"/>
              <a:pPr/>
              <a:t>97</a:t>
            </a:fld>
            <a:endParaRPr lang="en-US" altLang="zh-CN"/>
          </a:p>
        </p:txBody>
      </p:sp>
      <p:sp>
        <p:nvSpPr>
          <p:cNvPr id="277506" name="Rectangle 2"/>
          <p:cNvSpPr>
            <a:spLocks noGrp="1" noRot="1" noChangeAspect="1" noChangeArrowheads="1" noTextEdit="1"/>
          </p:cNvSpPr>
          <p:nvPr>
            <p:ph type="sldImg"/>
          </p:nvPr>
        </p:nvSpPr>
        <p:spPr>
          <a:xfrm>
            <a:off x="754063" y="685800"/>
            <a:ext cx="5284787" cy="3657600"/>
          </a:xfrm>
          <a:ln/>
        </p:spPr>
      </p:sp>
      <p:sp>
        <p:nvSpPr>
          <p:cNvPr id="27750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09CEDC44-9C2C-479D-A69F-C4BE52B1B757}" type="slidenum">
              <a:rPr lang="zh-CN" altLang="en-US"/>
              <a:pPr/>
              <a:t>98</a:t>
            </a:fld>
            <a:endParaRPr lang="en-US" altLang="zh-CN"/>
          </a:p>
        </p:txBody>
      </p:sp>
      <p:sp>
        <p:nvSpPr>
          <p:cNvPr id="278530" name="Rectangle 2"/>
          <p:cNvSpPr>
            <a:spLocks noGrp="1" noRot="1" noChangeAspect="1" noChangeArrowheads="1" noTextEdit="1"/>
          </p:cNvSpPr>
          <p:nvPr>
            <p:ph type="sldImg"/>
          </p:nvPr>
        </p:nvSpPr>
        <p:spPr>
          <a:xfrm>
            <a:off x="754063" y="685800"/>
            <a:ext cx="5284787" cy="3657600"/>
          </a:xfrm>
          <a:ln/>
        </p:spPr>
      </p:sp>
      <p:sp>
        <p:nvSpPr>
          <p:cNvPr id="27853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A83C5E3-255E-40E0-9E69-2D9C81311606}" type="slidenum">
              <a:rPr lang="zh-CN" altLang="en-US"/>
              <a:pPr/>
              <a:t>99</a:t>
            </a:fld>
            <a:endParaRPr lang="en-US" altLang="zh-CN"/>
          </a:p>
        </p:txBody>
      </p:sp>
      <p:sp>
        <p:nvSpPr>
          <p:cNvPr id="279554" name="Rectangle 2"/>
          <p:cNvSpPr>
            <a:spLocks noGrp="1" noRot="1" noChangeAspect="1" noChangeArrowheads="1" noTextEdit="1"/>
          </p:cNvSpPr>
          <p:nvPr>
            <p:ph type="sldImg"/>
          </p:nvPr>
        </p:nvSpPr>
        <p:spPr>
          <a:xfrm>
            <a:off x="754063" y="685800"/>
            <a:ext cx="5284787" cy="3657600"/>
          </a:xfrm>
          <a:ln/>
        </p:spPr>
      </p:sp>
      <p:sp>
        <p:nvSpPr>
          <p:cNvPr id="2795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F09CB9E7-234F-408C-9CCB-4D5C7707D5C6}" type="slidenum">
              <a:rPr lang="zh-CN" altLang="en-US"/>
              <a:pPr/>
              <a:t>100</a:t>
            </a:fld>
            <a:endParaRPr lang="en-US" altLang="zh-CN"/>
          </a:p>
        </p:txBody>
      </p:sp>
      <p:sp>
        <p:nvSpPr>
          <p:cNvPr id="280578" name="Rectangle 2"/>
          <p:cNvSpPr>
            <a:spLocks noGrp="1" noRot="1" noChangeAspect="1" noChangeArrowheads="1" noTextEdit="1"/>
          </p:cNvSpPr>
          <p:nvPr>
            <p:ph type="sldImg"/>
          </p:nvPr>
        </p:nvSpPr>
        <p:spPr>
          <a:xfrm>
            <a:off x="754063" y="685800"/>
            <a:ext cx="5284787" cy="3657600"/>
          </a:xfrm>
          <a:ln/>
        </p:spPr>
      </p:sp>
      <p:sp>
        <p:nvSpPr>
          <p:cNvPr id="280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A8D71D92-9A16-4595-90C7-A6A3D26601DE}" type="slidenum">
              <a:rPr lang="zh-CN" altLang="en-US"/>
              <a:pPr/>
              <a:t>101</a:t>
            </a:fld>
            <a:endParaRPr lang="en-US" altLang="zh-CN"/>
          </a:p>
        </p:txBody>
      </p:sp>
      <p:sp>
        <p:nvSpPr>
          <p:cNvPr id="281602" name="Rectangle 2"/>
          <p:cNvSpPr>
            <a:spLocks noGrp="1" noRot="1" noChangeAspect="1" noChangeArrowheads="1" noTextEdit="1"/>
          </p:cNvSpPr>
          <p:nvPr>
            <p:ph type="sldImg"/>
          </p:nvPr>
        </p:nvSpPr>
        <p:spPr>
          <a:xfrm>
            <a:off x="754063" y="685800"/>
            <a:ext cx="5284787" cy="3657600"/>
          </a:xfrm>
          <a:ln/>
        </p:spPr>
      </p:sp>
      <p:sp>
        <p:nvSpPr>
          <p:cNvPr id="28160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DE33D1B9-F53E-4D52-BD7D-65684DC77687}" type="slidenum">
              <a:rPr lang="zh-CN" altLang="en-US"/>
              <a:pPr/>
              <a:t>102</a:t>
            </a:fld>
            <a:endParaRPr lang="en-US" altLang="zh-CN"/>
          </a:p>
        </p:txBody>
      </p:sp>
      <p:sp>
        <p:nvSpPr>
          <p:cNvPr id="191490" name="Rectangle 2"/>
          <p:cNvSpPr>
            <a:spLocks noGrp="1" noRot="1" noChangeAspect="1" noChangeArrowheads="1" noTextEdit="1"/>
          </p:cNvSpPr>
          <p:nvPr>
            <p:ph type="sldImg"/>
          </p:nvPr>
        </p:nvSpPr>
        <p:spPr>
          <a:xfrm>
            <a:off x="754063" y="685800"/>
            <a:ext cx="5284787" cy="3657600"/>
          </a:xfrm>
          <a:ln/>
        </p:spPr>
      </p:sp>
      <p:sp>
        <p:nvSpPr>
          <p:cNvPr id="19149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5806BD1D-7719-4928-83D6-4BF1F4EA4129}" type="slidenum">
              <a:rPr lang="zh-CN" altLang="en-US"/>
              <a:pPr/>
              <a:t>103</a:t>
            </a:fld>
            <a:endParaRPr lang="en-US" altLang="zh-CN"/>
          </a:p>
        </p:txBody>
      </p:sp>
      <p:sp>
        <p:nvSpPr>
          <p:cNvPr id="282626" name="Rectangle 2"/>
          <p:cNvSpPr>
            <a:spLocks noGrp="1" noRot="1" noChangeAspect="1" noChangeArrowheads="1" noTextEdit="1"/>
          </p:cNvSpPr>
          <p:nvPr>
            <p:ph type="sldImg"/>
          </p:nvPr>
        </p:nvSpPr>
        <p:spPr>
          <a:xfrm>
            <a:off x="754063" y="685800"/>
            <a:ext cx="5284787" cy="3657600"/>
          </a:xfrm>
          <a:ln/>
        </p:spPr>
      </p:sp>
      <p:sp>
        <p:nvSpPr>
          <p:cNvPr id="28262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3D7DE6DF-A5AD-446C-9BA5-0EAE3D36C565}" type="slidenum">
              <a:rPr lang="zh-CN" altLang="en-US"/>
              <a:pPr/>
              <a:t>23</a:t>
            </a:fld>
            <a:endParaRPr lang="en-US" altLang="zh-CN"/>
          </a:p>
        </p:txBody>
      </p:sp>
      <p:sp>
        <p:nvSpPr>
          <p:cNvPr id="118786" name="Rectangle 2"/>
          <p:cNvSpPr>
            <a:spLocks noGrp="1" noRot="1" noChangeAspect="1" noChangeArrowheads="1" noTextEdit="1"/>
          </p:cNvSpPr>
          <p:nvPr>
            <p:ph type="sldImg"/>
          </p:nvPr>
        </p:nvSpPr>
        <p:spPr>
          <a:xfrm>
            <a:off x="754063" y="685800"/>
            <a:ext cx="5284787" cy="3657600"/>
          </a:xfrm>
          <a:ln/>
        </p:spPr>
      </p:sp>
      <p:sp>
        <p:nvSpPr>
          <p:cNvPr id="1187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A3274DEC-03D4-4D2D-9B40-48303329F8FD}" type="slidenum">
              <a:rPr lang="zh-CN" altLang="en-US"/>
              <a:pPr/>
              <a:t>104</a:t>
            </a:fld>
            <a:endParaRPr lang="en-US" altLang="zh-CN"/>
          </a:p>
        </p:txBody>
      </p:sp>
      <p:sp>
        <p:nvSpPr>
          <p:cNvPr id="283650" name="Rectangle 2"/>
          <p:cNvSpPr>
            <a:spLocks noGrp="1" noRot="1" noChangeAspect="1" noChangeArrowheads="1" noTextEdit="1"/>
          </p:cNvSpPr>
          <p:nvPr>
            <p:ph type="sldImg"/>
          </p:nvPr>
        </p:nvSpPr>
        <p:spPr>
          <a:xfrm>
            <a:off x="754063" y="685800"/>
            <a:ext cx="5284787" cy="3657600"/>
          </a:xfrm>
          <a:ln/>
        </p:spPr>
      </p:sp>
      <p:sp>
        <p:nvSpPr>
          <p:cNvPr id="2836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AF32171-01D5-40C7-9310-76FFEEE48642}" type="slidenum">
              <a:rPr lang="zh-CN" altLang="en-US"/>
              <a:pPr/>
              <a:t>105</a:t>
            </a:fld>
            <a:endParaRPr lang="en-US" altLang="zh-CN"/>
          </a:p>
        </p:txBody>
      </p:sp>
      <p:sp>
        <p:nvSpPr>
          <p:cNvPr id="284674" name="Rectangle 2"/>
          <p:cNvSpPr>
            <a:spLocks noGrp="1" noRot="1" noChangeAspect="1" noChangeArrowheads="1" noTextEdit="1"/>
          </p:cNvSpPr>
          <p:nvPr>
            <p:ph type="sldImg"/>
          </p:nvPr>
        </p:nvSpPr>
        <p:spPr>
          <a:xfrm>
            <a:off x="754063" y="685800"/>
            <a:ext cx="5284787" cy="3657600"/>
          </a:xfrm>
          <a:ln/>
        </p:spPr>
      </p:sp>
      <p:sp>
        <p:nvSpPr>
          <p:cNvPr id="2846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FCC212D1-38D3-4914-8C05-1B7F7211EFB9}" type="slidenum">
              <a:rPr lang="zh-CN" altLang="en-US"/>
              <a:pPr/>
              <a:t>106</a:t>
            </a:fld>
            <a:endParaRPr lang="en-US" altLang="zh-CN"/>
          </a:p>
        </p:txBody>
      </p:sp>
      <p:sp>
        <p:nvSpPr>
          <p:cNvPr id="285698" name="Rectangle 2"/>
          <p:cNvSpPr>
            <a:spLocks noGrp="1" noRot="1" noChangeAspect="1" noChangeArrowheads="1" noTextEdit="1"/>
          </p:cNvSpPr>
          <p:nvPr>
            <p:ph type="sldImg"/>
          </p:nvPr>
        </p:nvSpPr>
        <p:spPr>
          <a:xfrm>
            <a:off x="754063" y="685800"/>
            <a:ext cx="5284787" cy="3657600"/>
          </a:xfrm>
          <a:ln/>
        </p:spPr>
      </p:sp>
      <p:sp>
        <p:nvSpPr>
          <p:cNvPr id="28569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13E0665E-7539-40A2-8524-784E7EE3F72B}" type="slidenum">
              <a:rPr lang="zh-CN" altLang="en-US"/>
              <a:pPr/>
              <a:t>107</a:t>
            </a:fld>
            <a:endParaRPr lang="en-US" altLang="zh-CN"/>
          </a:p>
        </p:txBody>
      </p:sp>
      <p:sp>
        <p:nvSpPr>
          <p:cNvPr id="286722" name="Rectangle 2"/>
          <p:cNvSpPr>
            <a:spLocks noGrp="1" noRot="1" noChangeAspect="1" noChangeArrowheads="1" noTextEdit="1"/>
          </p:cNvSpPr>
          <p:nvPr>
            <p:ph type="sldImg"/>
          </p:nvPr>
        </p:nvSpPr>
        <p:spPr>
          <a:xfrm>
            <a:off x="754063" y="685800"/>
            <a:ext cx="5284787" cy="3657600"/>
          </a:xfrm>
          <a:ln/>
        </p:spPr>
      </p:sp>
      <p:sp>
        <p:nvSpPr>
          <p:cNvPr id="28672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5D83B280-74F7-45B8-B9EF-903C7DAA1021}" type="slidenum">
              <a:rPr lang="zh-CN" altLang="en-US"/>
              <a:pPr/>
              <a:t>108</a:t>
            </a:fld>
            <a:endParaRPr lang="en-US" altLang="zh-CN"/>
          </a:p>
        </p:txBody>
      </p:sp>
      <p:sp>
        <p:nvSpPr>
          <p:cNvPr id="287746" name="Rectangle 2"/>
          <p:cNvSpPr>
            <a:spLocks noGrp="1" noRot="1" noChangeAspect="1" noChangeArrowheads="1" noTextEdit="1"/>
          </p:cNvSpPr>
          <p:nvPr>
            <p:ph type="sldImg"/>
          </p:nvPr>
        </p:nvSpPr>
        <p:spPr>
          <a:xfrm>
            <a:off x="754063" y="685800"/>
            <a:ext cx="5284787" cy="3657600"/>
          </a:xfrm>
          <a:ln/>
        </p:spPr>
      </p:sp>
      <p:sp>
        <p:nvSpPr>
          <p:cNvPr id="2877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C91AA627-6CBC-4FA9-8267-3CB5219DFA23}" type="slidenum">
              <a:rPr lang="zh-CN" altLang="en-US"/>
              <a:pPr/>
              <a:t>109</a:t>
            </a:fld>
            <a:endParaRPr lang="en-US" altLang="zh-CN"/>
          </a:p>
        </p:txBody>
      </p:sp>
      <p:sp>
        <p:nvSpPr>
          <p:cNvPr id="288770" name="Rectangle 2"/>
          <p:cNvSpPr>
            <a:spLocks noGrp="1" noRot="1" noChangeAspect="1" noChangeArrowheads="1" noTextEdit="1"/>
          </p:cNvSpPr>
          <p:nvPr>
            <p:ph type="sldImg"/>
          </p:nvPr>
        </p:nvSpPr>
        <p:spPr>
          <a:xfrm>
            <a:off x="754063" y="685800"/>
            <a:ext cx="5284787" cy="3657600"/>
          </a:xfrm>
          <a:ln/>
        </p:spPr>
      </p:sp>
      <p:sp>
        <p:nvSpPr>
          <p:cNvPr id="28877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97DEF08-DDD3-4DED-B91B-5FB559E31292}" type="slidenum">
              <a:rPr lang="zh-CN" altLang="en-US"/>
              <a:pPr/>
              <a:t>110</a:t>
            </a:fld>
            <a:endParaRPr lang="en-US" altLang="zh-CN"/>
          </a:p>
        </p:txBody>
      </p:sp>
      <p:sp>
        <p:nvSpPr>
          <p:cNvPr id="289794" name="Rectangle 2"/>
          <p:cNvSpPr>
            <a:spLocks noGrp="1" noRot="1" noChangeAspect="1" noChangeArrowheads="1" noTextEdit="1"/>
          </p:cNvSpPr>
          <p:nvPr>
            <p:ph type="sldImg"/>
          </p:nvPr>
        </p:nvSpPr>
        <p:spPr>
          <a:xfrm>
            <a:off x="754063" y="685800"/>
            <a:ext cx="5284787" cy="3657600"/>
          </a:xfrm>
          <a:ln/>
        </p:spPr>
      </p:sp>
      <p:sp>
        <p:nvSpPr>
          <p:cNvPr id="2897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46B99F5D-380E-4621-94AC-E7F474E7AD5C}" type="slidenum">
              <a:rPr lang="zh-CN" altLang="en-US"/>
              <a:pPr/>
              <a:t>111</a:t>
            </a:fld>
            <a:endParaRPr lang="en-US" altLang="zh-CN"/>
          </a:p>
        </p:txBody>
      </p:sp>
      <p:sp>
        <p:nvSpPr>
          <p:cNvPr id="193538" name="Rectangle 2"/>
          <p:cNvSpPr>
            <a:spLocks noGrp="1" noRot="1" noChangeAspect="1" noChangeArrowheads="1" noTextEdit="1"/>
          </p:cNvSpPr>
          <p:nvPr>
            <p:ph type="sldImg"/>
          </p:nvPr>
        </p:nvSpPr>
        <p:spPr>
          <a:xfrm>
            <a:off x="754063" y="685800"/>
            <a:ext cx="5284787" cy="3657600"/>
          </a:xfrm>
          <a:ln/>
        </p:spPr>
      </p:sp>
      <p:sp>
        <p:nvSpPr>
          <p:cNvPr id="1935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31EDB1D5-9C0B-4100-AF55-6B4DBD73837E}" type="slidenum">
              <a:rPr lang="zh-CN" altLang="en-US"/>
              <a:pPr/>
              <a:t>112</a:t>
            </a:fld>
            <a:endParaRPr lang="en-US" altLang="zh-CN"/>
          </a:p>
        </p:txBody>
      </p:sp>
      <p:sp>
        <p:nvSpPr>
          <p:cNvPr id="290818" name="Rectangle 2"/>
          <p:cNvSpPr>
            <a:spLocks noGrp="1" noRot="1" noChangeAspect="1" noChangeArrowheads="1" noTextEdit="1"/>
          </p:cNvSpPr>
          <p:nvPr>
            <p:ph type="sldImg"/>
          </p:nvPr>
        </p:nvSpPr>
        <p:spPr>
          <a:xfrm>
            <a:off x="754063" y="685800"/>
            <a:ext cx="5284787" cy="3657600"/>
          </a:xfrm>
          <a:ln/>
        </p:spPr>
      </p:sp>
      <p:sp>
        <p:nvSpPr>
          <p:cNvPr id="2908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21668" y="9416520"/>
            <a:ext cx="2923646" cy="495697"/>
          </a:xfrm>
          <a:prstGeom prst="rect">
            <a:avLst/>
          </a:prstGeom>
          <a:ln/>
        </p:spPr>
        <p:txBody>
          <a:bodyPr/>
          <a:lstStyle/>
          <a:p>
            <a:fld id="{7C00C085-9FD3-4CB1-9502-23E5E912B3D1}" type="slidenum">
              <a:rPr lang="zh-CN" altLang="en-US"/>
              <a:pPr/>
              <a:t>113</a:t>
            </a:fld>
            <a:endParaRPr lang="en-US" altLang="zh-CN"/>
          </a:p>
        </p:txBody>
      </p:sp>
      <p:sp>
        <p:nvSpPr>
          <p:cNvPr id="291842" name="Rectangle 2"/>
          <p:cNvSpPr>
            <a:spLocks noGrp="1" noRot="1" noChangeAspect="1" noChangeArrowheads="1" noTextEdit="1"/>
          </p:cNvSpPr>
          <p:nvPr>
            <p:ph type="sldImg"/>
          </p:nvPr>
        </p:nvSpPr>
        <p:spPr>
          <a:xfrm>
            <a:off x="754063" y="685800"/>
            <a:ext cx="5284787" cy="3657600"/>
          </a:xfrm>
          <a:ln/>
        </p:spPr>
      </p:sp>
      <p:sp>
        <p:nvSpPr>
          <p:cNvPr id="291843" name="Rectangle 3"/>
          <p:cNvSpPr>
            <a:spLocks noGrp="1" noChangeArrowheads="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5"/>
            <a:ext cx="8420100" cy="1470025"/>
          </a:xfrm>
        </p:spPr>
        <p:txBody>
          <a:bodyPr/>
          <a:lstStyle/>
          <a:p>
            <a:r>
              <a:rPr lang="zh-CN" altLang="en-US"/>
              <a:t>单击此处编辑母版标题样式</a:t>
            </a:r>
          </a:p>
        </p:txBody>
      </p:sp>
      <p:sp>
        <p:nvSpPr>
          <p:cNvPr id="3" name="副标题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821130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59740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486650" y="200025"/>
            <a:ext cx="2185988" cy="5938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25513" y="200025"/>
            <a:ext cx="6408737" cy="5938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24195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71563" y="200025"/>
            <a:ext cx="8407400" cy="938213"/>
          </a:xfrm>
        </p:spPr>
        <p:txBody>
          <a:bodyPr/>
          <a:lstStyle/>
          <a:p>
            <a:r>
              <a:rPr lang="zh-CN" altLang="en-US"/>
              <a:t>单击此处编辑母版标题样式</a:t>
            </a:r>
          </a:p>
        </p:txBody>
      </p:sp>
      <p:sp>
        <p:nvSpPr>
          <p:cNvPr id="3" name="文本占位符 2"/>
          <p:cNvSpPr>
            <a:spLocks noGrp="1"/>
          </p:cNvSpPr>
          <p:nvPr>
            <p:ph type="body" sz="half" idx="1"/>
          </p:nvPr>
        </p:nvSpPr>
        <p:spPr>
          <a:xfrm>
            <a:off x="925513" y="1423988"/>
            <a:ext cx="4297362" cy="4714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375275" y="1423988"/>
            <a:ext cx="4297363" cy="4714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95649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42950" y="609600"/>
            <a:ext cx="8420100" cy="1143000"/>
          </a:xfrm>
        </p:spPr>
        <p:txBody>
          <a:bodyPr/>
          <a:lstStyle/>
          <a:p>
            <a:r>
              <a:rPr lang="zh-CN" altLang="en-US"/>
              <a:t>单击此处编辑母版标题样式</a:t>
            </a:r>
          </a:p>
        </p:txBody>
      </p:sp>
      <p:sp>
        <p:nvSpPr>
          <p:cNvPr id="3" name="表格占位符 2"/>
          <p:cNvSpPr>
            <a:spLocks noGrp="1"/>
          </p:cNvSpPr>
          <p:nvPr>
            <p:ph type="tbl" idx="1"/>
          </p:nvPr>
        </p:nvSpPr>
        <p:spPr>
          <a:xfrm>
            <a:off x="756708" y="1804988"/>
            <a:ext cx="8420100" cy="4303712"/>
          </a:xfrm>
        </p:spPr>
        <p:txBody>
          <a:bodyPr/>
          <a:lstStyle/>
          <a:p>
            <a:endParaRPr lang="zh-CN" altLang="en-US"/>
          </a:p>
        </p:txBody>
      </p:sp>
      <p:sp>
        <p:nvSpPr>
          <p:cNvPr id="4" name="日期占位符 3"/>
          <p:cNvSpPr>
            <a:spLocks noGrp="1"/>
          </p:cNvSpPr>
          <p:nvPr>
            <p:ph type="dt" sz="half" idx="10"/>
          </p:nvPr>
        </p:nvSpPr>
        <p:spPr>
          <a:xfrm>
            <a:off x="742950" y="6248400"/>
            <a:ext cx="2063750" cy="457200"/>
          </a:xfrm>
          <a:prstGeom prst="rect">
            <a:avLst/>
          </a:prstGeom>
        </p:spPr>
        <p:txBody>
          <a:bodyPr/>
          <a:lstStyle>
            <a:lvl1pPr>
              <a:defRPr/>
            </a:lvl1pPr>
          </a:lstStyle>
          <a:p>
            <a:endParaRPr lang="en-US" altLang="ko-KR"/>
          </a:p>
        </p:txBody>
      </p:sp>
      <p:sp>
        <p:nvSpPr>
          <p:cNvPr id="5" name="页脚占位符 4"/>
          <p:cNvSpPr>
            <a:spLocks noGrp="1"/>
          </p:cNvSpPr>
          <p:nvPr>
            <p:ph type="ftr" sz="quarter" idx="11"/>
          </p:nvPr>
        </p:nvSpPr>
        <p:spPr>
          <a:xfrm>
            <a:off x="3384550" y="6248400"/>
            <a:ext cx="3136900" cy="457200"/>
          </a:xfrm>
          <a:prstGeom prst="rect">
            <a:avLst/>
          </a:prstGeom>
        </p:spPr>
        <p:txBody>
          <a:bodyPr/>
          <a:lstStyle>
            <a:lvl1pPr>
              <a:defRPr/>
            </a:lvl1pPr>
          </a:lstStyle>
          <a:p>
            <a:endParaRPr lang="en-US" altLang="ko-KR"/>
          </a:p>
        </p:txBody>
      </p:sp>
      <p:sp>
        <p:nvSpPr>
          <p:cNvPr id="6" name="灯片编号占位符 5"/>
          <p:cNvSpPr>
            <a:spLocks noGrp="1"/>
          </p:cNvSpPr>
          <p:nvPr>
            <p:ph type="sldNum" sz="quarter" idx="12"/>
          </p:nvPr>
        </p:nvSpPr>
        <p:spPr>
          <a:xfrm>
            <a:off x="7099300" y="6248400"/>
            <a:ext cx="2063750" cy="457200"/>
          </a:xfrm>
          <a:prstGeom prst="rect">
            <a:avLst/>
          </a:prstGeom>
        </p:spPr>
        <p:txBody>
          <a:bodyPr/>
          <a:lstStyle>
            <a:lvl1pPr>
              <a:defRPr/>
            </a:lvl1pPr>
          </a:lstStyle>
          <a:p>
            <a:fld id="{BA1FB9C3-BAFB-471C-9BFC-4A2D63EB6196}" type="slidenum">
              <a:rPr lang="en-US" altLang="ko-KR"/>
              <a:pPr/>
              <a:t>‹#›</a:t>
            </a:fld>
            <a:endParaRPr lang="en-US" altLang="ko-KR"/>
          </a:p>
        </p:txBody>
      </p:sp>
    </p:spTree>
    <p:extLst>
      <p:ext uri="{BB962C8B-B14F-4D97-AF65-F5344CB8AC3E}">
        <p14:creationId xmlns:p14="http://schemas.microsoft.com/office/powerpoint/2010/main" val="4267043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7445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115868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25513" y="1423988"/>
            <a:ext cx="4297362" cy="4714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375275" y="1423988"/>
            <a:ext cx="4297363" cy="4714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14303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98576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308613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58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208589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22896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71563" y="200025"/>
            <a:ext cx="84074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endParaRPr lang="zh-CN" altLang="en-US"/>
          </a:p>
        </p:txBody>
      </p:sp>
      <p:sp>
        <p:nvSpPr>
          <p:cNvPr id="1027" name="Rectangle 3"/>
          <p:cNvSpPr>
            <a:spLocks noChangeArrowheads="1"/>
          </p:cNvSpPr>
          <p:nvPr/>
        </p:nvSpPr>
        <p:spPr bwMode="auto">
          <a:xfrm>
            <a:off x="852488" y="6408738"/>
            <a:ext cx="1981313"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l"/>
            <a:r>
              <a:rPr lang="en-GB" altLang="zh-CN" dirty="0">
                <a:ea typeface="宋体" pitchFamily="2" charset="-122"/>
              </a:rPr>
              <a:t>Artificial Intelligence</a:t>
            </a:r>
            <a:endParaRPr kumimoji="1" lang="en-GB" altLang="zh-CN" dirty="0">
              <a:solidFill>
                <a:schemeClr val="tx2"/>
              </a:solidFill>
              <a:ea typeface="宋体" pitchFamily="2" charset="-122"/>
            </a:endParaRPr>
          </a:p>
        </p:txBody>
      </p:sp>
      <p:sp>
        <p:nvSpPr>
          <p:cNvPr id="1028" name="Rectangle 4"/>
          <p:cNvSpPr>
            <a:spLocks noChangeArrowheads="1"/>
          </p:cNvSpPr>
          <p:nvPr/>
        </p:nvSpPr>
        <p:spPr bwMode="auto">
          <a:xfrm>
            <a:off x="6615113" y="6427788"/>
            <a:ext cx="2946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r"/>
            <a:r>
              <a:rPr lang="en-US" altLang="zh-CN">
                <a:ea typeface="宋体" pitchFamily="2" charset="-122"/>
              </a:rPr>
              <a:t>Introduction</a:t>
            </a:r>
            <a:r>
              <a:rPr lang="en-GB" altLang="zh-CN">
                <a:ea typeface="宋体" pitchFamily="2" charset="-122"/>
              </a:rPr>
              <a:t>:   </a:t>
            </a:r>
            <a:fld id="{7876624B-6497-4C64-B3CE-158D2EB765ED}" type="slidenum">
              <a:rPr lang="en-GB" altLang="zh-CN">
                <a:ea typeface="宋体" pitchFamily="2" charset="-122"/>
              </a:rPr>
              <a:pPr algn="r"/>
              <a:t>‹#›</a:t>
            </a:fld>
            <a:endParaRPr lang="en-GB" altLang="zh-CN" i="1">
              <a:ea typeface="宋体" pitchFamily="2" charset="-122"/>
            </a:endParaRPr>
          </a:p>
        </p:txBody>
      </p:sp>
      <p:sp>
        <p:nvSpPr>
          <p:cNvPr id="1029" name="Rectangle 5"/>
          <p:cNvSpPr>
            <a:spLocks noChangeArrowheads="1"/>
          </p:cNvSpPr>
          <p:nvPr/>
        </p:nvSpPr>
        <p:spPr bwMode="auto">
          <a:xfrm flipV="1">
            <a:off x="798513" y="6351588"/>
            <a:ext cx="9107487" cy="74612"/>
          </a:xfrm>
          <a:prstGeom prst="rect">
            <a:avLst/>
          </a:prstGeom>
          <a:gradFill rotWithShape="0">
            <a:gsLst>
              <a:gs pos="0">
                <a:srgbClr val="000000"/>
              </a:gs>
              <a:gs pos="50000">
                <a:srgbClr val="000000"/>
              </a:gs>
              <a:gs pos="100000">
                <a:srgbClr val="000000"/>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1030" name="Rectangle 6"/>
          <p:cNvSpPr>
            <a:spLocks noGrp="1" noChangeArrowheads="1"/>
          </p:cNvSpPr>
          <p:nvPr>
            <p:ph type="body" idx="1"/>
          </p:nvPr>
        </p:nvSpPr>
        <p:spPr bwMode="auto">
          <a:xfrm>
            <a:off x="925513" y="1423988"/>
            <a:ext cx="874712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p:txBody>
      </p:sp>
      <p:sp>
        <p:nvSpPr>
          <p:cNvPr id="1031" name="Rectangle 7"/>
          <p:cNvSpPr>
            <a:spLocks noChangeArrowheads="1"/>
          </p:cNvSpPr>
          <p:nvPr/>
        </p:nvSpPr>
        <p:spPr bwMode="auto">
          <a:xfrm>
            <a:off x="0" y="0"/>
            <a:ext cx="615950" cy="6858000"/>
          </a:xfrm>
          <a:prstGeom prst="rect">
            <a:avLst/>
          </a:prstGeom>
          <a:solidFill>
            <a:srgbClr val="333399"/>
          </a:solidFill>
          <a:ln w="12700">
            <a:solidFill>
              <a:schemeClr val="tx1"/>
            </a:solidFill>
            <a:miter lim="800000"/>
            <a:headEnd/>
            <a:tailEnd/>
          </a:ln>
        </p:spPr>
        <p:txBody>
          <a:bodyPr wrap="none" anchor="ctr"/>
          <a:lstStyle/>
          <a:p>
            <a:endParaRPr lang="zh-CN" altLang="en-US">
              <a:ea typeface="宋体" pitchFamily="2" charset="-122"/>
            </a:endParaRPr>
          </a:p>
        </p:txBody>
      </p:sp>
      <p:sp>
        <p:nvSpPr>
          <p:cNvPr id="1032" name="Line 8"/>
          <p:cNvSpPr>
            <a:spLocks noChangeShapeType="1"/>
          </p:cNvSpPr>
          <p:nvPr/>
        </p:nvSpPr>
        <p:spPr bwMode="auto">
          <a:xfrm>
            <a:off x="804863" y="1220788"/>
            <a:ext cx="9101137"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Text Box 10"/>
          <p:cNvSpPr txBox="1">
            <a:spLocks noChangeArrowheads="1"/>
          </p:cNvSpPr>
          <p:nvPr/>
        </p:nvSpPr>
        <p:spPr bwMode="auto">
          <a:xfrm rot="-5400000">
            <a:off x="-3013869" y="3115469"/>
            <a:ext cx="6567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defRPr/>
            </a:pPr>
            <a:r>
              <a:rPr lang="zh-CN" altLang="en-GB" sz="1600" i="1">
                <a:solidFill>
                  <a:schemeClr val="bg1"/>
                </a:solidFill>
                <a:ea typeface="宋体" charset="-122"/>
              </a:rPr>
              <a:t>©  </a:t>
            </a:r>
            <a:r>
              <a:rPr lang="en-GB" altLang="zh-CN" sz="1600" i="1">
                <a:solidFill>
                  <a:schemeClr val="bg1"/>
                </a:solidFill>
                <a:ea typeface="宋体" charset="-122"/>
              </a:rPr>
              <a:t>BeiHang University </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ctr" defTabSz="463550" rtl="0" eaLnBrk="0" fontAlgn="base" hangingPunct="0">
        <a:spcBef>
          <a:spcPct val="0"/>
        </a:spcBef>
        <a:spcAft>
          <a:spcPct val="0"/>
        </a:spcAft>
        <a:defRPr sz="3200" b="1">
          <a:solidFill>
            <a:schemeClr val="tx2"/>
          </a:solidFill>
          <a:latin typeface="+mj-lt"/>
          <a:ea typeface="+mj-ea"/>
          <a:cs typeface="+mj-cs"/>
        </a:defRPr>
      </a:lvl1pPr>
      <a:lvl2pPr algn="ctr" defTabSz="463550" rtl="0" eaLnBrk="0" fontAlgn="base" hangingPunct="0">
        <a:spcBef>
          <a:spcPct val="0"/>
        </a:spcBef>
        <a:spcAft>
          <a:spcPct val="0"/>
        </a:spcAft>
        <a:defRPr sz="3200" b="1">
          <a:solidFill>
            <a:schemeClr val="tx2"/>
          </a:solidFill>
          <a:latin typeface="Arial" charset="0"/>
        </a:defRPr>
      </a:lvl2pPr>
      <a:lvl3pPr algn="ctr" defTabSz="463550" rtl="0" eaLnBrk="0" fontAlgn="base" hangingPunct="0">
        <a:spcBef>
          <a:spcPct val="0"/>
        </a:spcBef>
        <a:spcAft>
          <a:spcPct val="0"/>
        </a:spcAft>
        <a:defRPr sz="3200" b="1">
          <a:solidFill>
            <a:schemeClr val="tx2"/>
          </a:solidFill>
          <a:latin typeface="Arial" charset="0"/>
        </a:defRPr>
      </a:lvl3pPr>
      <a:lvl4pPr algn="ctr" defTabSz="463550" rtl="0" eaLnBrk="0" fontAlgn="base" hangingPunct="0">
        <a:spcBef>
          <a:spcPct val="0"/>
        </a:spcBef>
        <a:spcAft>
          <a:spcPct val="0"/>
        </a:spcAft>
        <a:defRPr sz="3200" b="1">
          <a:solidFill>
            <a:schemeClr val="tx2"/>
          </a:solidFill>
          <a:latin typeface="Arial" charset="0"/>
        </a:defRPr>
      </a:lvl4pPr>
      <a:lvl5pPr algn="ctr" defTabSz="463550" rtl="0" eaLnBrk="0" fontAlgn="base" hangingPunct="0">
        <a:spcBef>
          <a:spcPct val="0"/>
        </a:spcBef>
        <a:spcAft>
          <a:spcPct val="0"/>
        </a:spcAft>
        <a:defRPr sz="3200" b="1">
          <a:solidFill>
            <a:schemeClr val="tx2"/>
          </a:solidFill>
          <a:latin typeface="Arial" charset="0"/>
        </a:defRPr>
      </a:lvl5pPr>
      <a:lvl6pPr marL="457200" algn="ctr" defTabSz="463550" rtl="0" eaLnBrk="0" fontAlgn="base" hangingPunct="0">
        <a:spcBef>
          <a:spcPct val="0"/>
        </a:spcBef>
        <a:spcAft>
          <a:spcPct val="0"/>
        </a:spcAft>
        <a:defRPr sz="3200" b="1">
          <a:solidFill>
            <a:schemeClr val="tx2"/>
          </a:solidFill>
          <a:latin typeface="Arial" charset="0"/>
        </a:defRPr>
      </a:lvl6pPr>
      <a:lvl7pPr marL="914400" algn="ctr" defTabSz="463550" rtl="0" eaLnBrk="0" fontAlgn="base" hangingPunct="0">
        <a:spcBef>
          <a:spcPct val="0"/>
        </a:spcBef>
        <a:spcAft>
          <a:spcPct val="0"/>
        </a:spcAft>
        <a:defRPr sz="3200" b="1">
          <a:solidFill>
            <a:schemeClr val="tx2"/>
          </a:solidFill>
          <a:latin typeface="Arial" charset="0"/>
        </a:defRPr>
      </a:lvl7pPr>
      <a:lvl8pPr marL="1371600" algn="ctr" defTabSz="463550" rtl="0" eaLnBrk="0" fontAlgn="base" hangingPunct="0">
        <a:spcBef>
          <a:spcPct val="0"/>
        </a:spcBef>
        <a:spcAft>
          <a:spcPct val="0"/>
        </a:spcAft>
        <a:defRPr sz="3200" b="1">
          <a:solidFill>
            <a:schemeClr val="tx2"/>
          </a:solidFill>
          <a:latin typeface="Arial" charset="0"/>
        </a:defRPr>
      </a:lvl8pPr>
      <a:lvl9pPr marL="1828800" algn="ctr" defTabSz="463550"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30000"/>
        </a:spcBef>
        <a:spcAft>
          <a:spcPct val="20000"/>
        </a:spcAft>
        <a:buSzPct val="100000"/>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000" b="1">
          <a:solidFill>
            <a:schemeClr val="tx1"/>
          </a:solidFill>
          <a:latin typeface="+mn-lt"/>
        </a:defRPr>
      </a:lvl2pPr>
      <a:lvl3pPr marL="1143000" indent="-228600" algn="l" rtl="0" eaLnBrk="0" fontAlgn="base" hangingPunct="0">
        <a:spcBef>
          <a:spcPct val="20000"/>
        </a:spcBef>
        <a:spcAft>
          <a:spcPct val="0"/>
        </a:spcAft>
        <a:buSzPct val="100000"/>
        <a:buChar char="•"/>
        <a:defRPr sz="1600" b="1">
          <a:solidFill>
            <a:schemeClr val="tx1"/>
          </a:solidFill>
          <a:latin typeface="+mn-lt"/>
        </a:defRPr>
      </a:lvl3pPr>
      <a:lvl4pPr marL="1600200" indent="-228600" algn="l" rtl="0" eaLnBrk="0" fontAlgn="base" hangingPunct="0">
        <a:spcBef>
          <a:spcPct val="20000"/>
        </a:spcBef>
        <a:spcAft>
          <a:spcPct val="0"/>
        </a:spcAft>
        <a:buSzPct val="100000"/>
        <a:buChar char="–"/>
        <a:defRPr sz="2000" b="1">
          <a:solidFill>
            <a:schemeClr val="tx1"/>
          </a:solidFill>
          <a:latin typeface="+mn-lt"/>
        </a:defRPr>
      </a:lvl4pPr>
      <a:lvl5pPr marL="2057400" indent="-228600" algn="l" rtl="0" eaLnBrk="0" fontAlgn="base" hangingPunct="0">
        <a:spcBef>
          <a:spcPct val="20000"/>
        </a:spcBef>
        <a:spcAft>
          <a:spcPct val="0"/>
        </a:spcAft>
        <a:buSzPct val="100000"/>
        <a:buChar char="•"/>
        <a:defRPr sz="2000" b="1">
          <a:solidFill>
            <a:schemeClr val="tx1"/>
          </a:solidFill>
          <a:latin typeface="+mn-lt"/>
        </a:defRPr>
      </a:lvl5pPr>
      <a:lvl6pPr marL="2514600" indent="-228600" algn="l" rtl="0" eaLnBrk="0" fontAlgn="base" hangingPunct="0">
        <a:spcBef>
          <a:spcPct val="20000"/>
        </a:spcBef>
        <a:spcAft>
          <a:spcPct val="0"/>
        </a:spcAft>
        <a:buSzPct val="100000"/>
        <a:buChar char="•"/>
        <a:defRPr b="1">
          <a:solidFill>
            <a:schemeClr val="tx1"/>
          </a:solidFill>
          <a:latin typeface="+mn-lt"/>
        </a:defRPr>
      </a:lvl6pPr>
      <a:lvl7pPr marL="2971800" indent="-228600" algn="l" rtl="0" eaLnBrk="0" fontAlgn="base" hangingPunct="0">
        <a:spcBef>
          <a:spcPct val="20000"/>
        </a:spcBef>
        <a:spcAft>
          <a:spcPct val="0"/>
        </a:spcAft>
        <a:buSzPct val="100000"/>
        <a:buChar char="•"/>
        <a:defRPr b="1">
          <a:solidFill>
            <a:schemeClr val="tx1"/>
          </a:solidFill>
          <a:latin typeface="+mn-lt"/>
        </a:defRPr>
      </a:lvl7pPr>
      <a:lvl8pPr marL="3429000" indent="-228600" algn="l" rtl="0" eaLnBrk="0" fontAlgn="base" hangingPunct="0">
        <a:spcBef>
          <a:spcPct val="20000"/>
        </a:spcBef>
        <a:spcAft>
          <a:spcPct val="0"/>
        </a:spcAft>
        <a:buSzPct val="100000"/>
        <a:buChar char="•"/>
        <a:defRPr b="1">
          <a:solidFill>
            <a:schemeClr val="tx1"/>
          </a:solidFill>
          <a:latin typeface="+mn-lt"/>
        </a:defRPr>
      </a:lvl8pPr>
      <a:lvl9pPr marL="3886200" indent="-228600" algn="l" rtl="0" eaLnBrk="0" fontAlgn="base" hangingPunct="0">
        <a:spcBef>
          <a:spcPct val="20000"/>
        </a:spcBef>
        <a:spcAft>
          <a:spcPct val="0"/>
        </a:spcAft>
        <a:buSzPct val="100000"/>
        <a:buChar char="•"/>
        <a:defRPr b="1">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20154;&#24037;&#26234;&#33021;_&#30334;&#24230;&#30334;&#31185;.mht"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images.dangdang.com/images/9251672.jp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ChangeArrowheads="1"/>
          </p:cNvSpPr>
          <p:nvPr/>
        </p:nvSpPr>
        <p:spPr bwMode="auto">
          <a:xfrm>
            <a:off x="1146175" y="2500313"/>
            <a:ext cx="810101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spcBef>
                <a:spcPct val="50000"/>
              </a:spcBef>
            </a:pPr>
            <a:r>
              <a:rPr kumimoji="1" lang="zh-CN" altLang="en-US" sz="4400" dirty="0">
                <a:solidFill>
                  <a:schemeClr val="tx2"/>
                </a:solidFill>
                <a:latin typeface="Times New Roman" pitchFamily="18" charset="0"/>
              </a:rPr>
              <a:t>人工智能</a:t>
            </a:r>
            <a:endParaRPr kumimoji="1" lang="en-US" altLang="zh-CN" sz="4400" dirty="0">
              <a:solidFill>
                <a:schemeClr val="tx2"/>
              </a:solidFill>
              <a:latin typeface="Times New Roman" pitchFamily="18" charset="0"/>
            </a:endParaRPr>
          </a:p>
          <a:p>
            <a:pPr>
              <a:spcBef>
                <a:spcPct val="50000"/>
              </a:spcBef>
            </a:pPr>
            <a:r>
              <a:rPr kumimoji="1" lang="en-US" altLang="zh-CN" sz="3600" dirty="0">
                <a:solidFill>
                  <a:schemeClr val="tx2"/>
                </a:solidFill>
                <a:latin typeface="Times New Roman" pitchFamily="18" charset="0"/>
                <a:ea typeface="宋体" pitchFamily="2" charset="-122"/>
              </a:rPr>
              <a:t>Artificial Intelligence</a:t>
            </a:r>
            <a:endParaRPr kumimoji="1" lang="en-GB" altLang="zh-CN" sz="3600" dirty="0">
              <a:solidFill>
                <a:schemeClr val="tx2"/>
              </a:solidFill>
              <a:latin typeface="Times New Roman" pitchFamily="18" charset="0"/>
              <a:ea typeface="宋体" pitchFamily="2" charset="-122"/>
            </a:endParaRPr>
          </a:p>
        </p:txBody>
      </p:sp>
      <p:grpSp>
        <p:nvGrpSpPr>
          <p:cNvPr id="2052" name="Group 13"/>
          <p:cNvGrpSpPr>
            <a:grpSpLocks/>
          </p:cNvGrpSpPr>
          <p:nvPr/>
        </p:nvGrpSpPr>
        <p:grpSpPr bwMode="auto">
          <a:xfrm>
            <a:off x="792163" y="395288"/>
            <a:ext cx="9113837" cy="857250"/>
            <a:chOff x="499" y="249"/>
            <a:chExt cx="5741" cy="540"/>
          </a:xfrm>
        </p:grpSpPr>
        <p:pic>
          <p:nvPicPr>
            <p:cNvPr id="2053" name="Picture 10" descr="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 y="249"/>
              <a:ext cx="4408"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8" descr="blue3_ti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 y="252"/>
              <a:ext cx="2505"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Line 12"/>
            <p:cNvSpPr>
              <a:spLocks noChangeShapeType="1"/>
            </p:cNvSpPr>
            <p:nvPr/>
          </p:nvSpPr>
          <p:spPr bwMode="auto">
            <a:xfrm>
              <a:off x="510" y="255"/>
              <a:ext cx="573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人工智能各品类成熟度排行</a:t>
            </a:r>
          </a:p>
        </p:txBody>
      </p:sp>
      <p:pic>
        <p:nvPicPr>
          <p:cNvPr id="3" name="图片 2"/>
          <p:cNvPicPr>
            <a:picLocks noChangeAspect="1"/>
          </p:cNvPicPr>
          <p:nvPr/>
        </p:nvPicPr>
        <p:blipFill>
          <a:blip r:embed="rId3"/>
          <a:stretch>
            <a:fillRect/>
          </a:stretch>
        </p:blipFill>
        <p:spPr>
          <a:xfrm>
            <a:off x="855133" y="1327326"/>
            <a:ext cx="9050867" cy="4987405"/>
          </a:xfrm>
          <a:prstGeom prst="rect">
            <a:avLst/>
          </a:prstGeom>
        </p:spPr>
      </p:pic>
    </p:spTree>
    <p:extLst>
      <p:ext uri="{BB962C8B-B14F-4D97-AF65-F5344CB8AC3E}">
        <p14:creationId xmlns:p14="http://schemas.microsoft.com/office/powerpoint/2010/main" val="20266818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818621" y="420684"/>
            <a:ext cx="8420100" cy="792163"/>
          </a:xfrm>
        </p:spPr>
        <p:txBody>
          <a:bodyPr/>
          <a:lstStyle/>
          <a:p>
            <a:pPr algn="ctr"/>
            <a:r>
              <a:rPr lang="en-US" altLang="zh-CN" sz="4000" b="1" dirty="0">
                <a:solidFill>
                  <a:schemeClr val="tx1"/>
                </a:solidFill>
                <a:effectLst>
                  <a:outerShdw blurRad="38100" dist="38100" dir="2700000" algn="tl">
                    <a:srgbClr val="C0C0C0"/>
                  </a:outerShdw>
                </a:effectLst>
                <a:latin typeface="宋体" charset="-122"/>
                <a:ea typeface="宋体" charset="-122"/>
              </a:rPr>
              <a:t>AI</a:t>
            </a:r>
            <a:r>
              <a:rPr lang="zh-CN" altLang="en-US" sz="4000" b="1" dirty="0">
                <a:solidFill>
                  <a:schemeClr val="tx1"/>
                </a:solidFill>
                <a:effectLst>
                  <a:outerShdw blurRad="38100" dist="38100" dir="2700000" algn="tl">
                    <a:srgbClr val="C0C0C0"/>
                  </a:outerShdw>
                </a:effectLst>
                <a:latin typeface="宋体" charset="-122"/>
                <a:ea typeface="宋体" charset="-122"/>
              </a:rPr>
              <a:t>成就 </a:t>
            </a:r>
            <a:r>
              <a:rPr lang="en-US" altLang="zh-CN" sz="4000" b="1" dirty="0" err="1">
                <a:solidFill>
                  <a:schemeClr val="tx1"/>
                </a:solidFill>
                <a:effectLst>
                  <a:outerShdw blurRad="38100" dist="38100" dir="2700000" algn="tl">
                    <a:srgbClr val="C0C0C0"/>
                  </a:outerShdw>
                </a:effectLst>
                <a:latin typeface="宋体" charset="-122"/>
                <a:ea typeface="宋体" charset="-122"/>
              </a:rPr>
              <a:t>vs</a:t>
            </a:r>
            <a:r>
              <a:rPr lang="en-US" altLang="zh-CN" sz="4000" b="1" dirty="0">
                <a:solidFill>
                  <a:schemeClr val="tx1"/>
                </a:solidFill>
                <a:effectLst>
                  <a:outerShdw blurRad="38100" dist="38100" dir="2700000" algn="tl">
                    <a:srgbClr val="C0C0C0"/>
                  </a:outerShdw>
                </a:effectLst>
                <a:latin typeface="宋体" charset="-122"/>
                <a:ea typeface="宋体" charset="-122"/>
              </a:rPr>
              <a:t> </a:t>
            </a:r>
            <a:r>
              <a:rPr lang="zh-CN" altLang="en-US" sz="4000" b="1" dirty="0">
                <a:solidFill>
                  <a:schemeClr val="tx1"/>
                </a:solidFill>
                <a:effectLst>
                  <a:outerShdw blurRad="38100" dist="38100" dir="2700000" algn="tl">
                    <a:srgbClr val="C0C0C0"/>
                  </a:outerShdw>
                </a:effectLst>
                <a:latin typeface="宋体" charset="-122"/>
                <a:ea typeface="宋体" charset="-122"/>
              </a:rPr>
              <a:t>异议</a:t>
            </a:r>
            <a:r>
              <a:rPr lang="en-US" altLang="zh-CN" sz="4000" b="1" dirty="0">
                <a:solidFill>
                  <a:schemeClr val="tx1"/>
                </a:solidFill>
                <a:effectLst>
                  <a:outerShdw blurRad="38100" dist="38100" dir="2700000" algn="tl">
                    <a:srgbClr val="C0C0C0"/>
                  </a:outerShdw>
                </a:effectLst>
                <a:latin typeface="宋体" charset="-122"/>
                <a:ea typeface="宋体" charset="-122"/>
              </a:rPr>
              <a:t>(1)</a:t>
            </a:r>
          </a:p>
        </p:txBody>
      </p:sp>
      <p:sp>
        <p:nvSpPr>
          <p:cNvPr id="129027" name="Rectangle 3"/>
          <p:cNvSpPr>
            <a:spLocks noGrp="1" noChangeArrowheads="1"/>
          </p:cNvSpPr>
          <p:nvPr>
            <p:ph type="body" idx="1"/>
          </p:nvPr>
        </p:nvSpPr>
        <p:spPr>
          <a:xfrm>
            <a:off x="662121" y="1412876"/>
            <a:ext cx="8581760" cy="4824413"/>
          </a:xfrm>
        </p:spPr>
        <p:txBody>
          <a:bodyPr/>
          <a:lstStyle/>
          <a:p>
            <a:r>
              <a:rPr lang="zh-CN" altLang="en-US" sz="3200">
                <a:latin typeface="Times New Roman" charset="0"/>
                <a:ea typeface="黑体" pitchFamily="49" charset="-122"/>
              </a:rPr>
              <a:t>图灵曾考察过对智能机器的质疑</a:t>
            </a:r>
          </a:p>
          <a:p>
            <a:pPr lvl="1"/>
            <a:r>
              <a:rPr lang="zh-CN" altLang="en-US" sz="2800">
                <a:latin typeface="Times New Roman" charset="0"/>
                <a:ea typeface="黑体" pitchFamily="49" charset="-122"/>
              </a:rPr>
              <a:t>质疑</a:t>
            </a:r>
            <a:r>
              <a:rPr lang="en-US" altLang="zh-CN" sz="2800">
                <a:latin typeface="Times New Roman" charset="0"/>
                <a:ea typeface="黑体" pitchFamily="49" charset="-122"/>
              </a:rPr>
              <a:t>1: </a:t>
            </a:r>
            <a:r>
              <a:rPr lang="zh-CN" altLang="en-US" sz="2800">
                <a:latin typeface="Times New Roman" charset="0"/>
                <a:ea typeface="黑体" pitchFamily="49" charset="-122"/>
              </a:rPr>
              <a:t>能力缺陷</a:t>
            </a:r>
          </a:p>
          <a:p>
            <a:pPr lvl="1"/>
            <a:r>
              <a:rPr lang="zh-CN" altLang="en-US" sz="2800">
                <a:latin typeface="Times New Roman" charset="0"/>
                <a:ea typeface="黑体" pitchFamily="49" charset="-122"/>
              </a:rPr>
              <a:t>实践证明</a:t>
            </a:r>
            <a:r>
              <a:rPr lang="en-US" altLang="zh-CN" sz="2800">
                <a:latin typeface="Times New Roman" charset="0"/>
                <a:ea typeface="黑体" pitchFamily="49" charset="-122"/>
              </a:rPr>
              <a:t>: </a:t>
            </a:r>
            <a:r>
              <a:rPr lang="zh-CN" altLang="en-US" sz="2800">
                <a:latin typeface="Times New Roman" charset="0"/>
                <a:ea typeface="黑体" pitchFamily="49" charset="-122"/>
              </a:rPr>
              <a:t>计算机能够和人一样做很多工作</a:t>
            </a:r>
            <a:r>
              <a:rPr lang="en-US" altLang="zh-CN" sz="2800">
                <a:latin typeface="Times New Roman" charset="0"/>
                <a:ea typeface="黑体" pitchFamily="49" charset="-122"/>
              </a:rPr>
              <a:t>, </a:t>
            </a:r>
            <a:r>
              <a:rPr lang="zh-CN" altLang="en-US" sz="2800">
                <a:latin typeface="Times New Roman" charset="0"/>
                <a:ea typeface="黑体" pitchFamily="49" charset="-122"/>
              </a:rPr>
              <a:t>有些做得甚至更好</a:t>
            </a:r>
          </a:p>
          <a:p>
            <a:pPr lvl="1"/>
            <a:r>
              <a:rPr lang="zh-CN" altLang="en-US" sz="2800">
                <a:latin typeface="Times New Roman" charset="0"/>
                <a:ea typeface="黑体" pitchFamily="49" charset="-122"/>
              </a:rPr>
              <a:t>例子</a:t>
            </a:r>
            <a:r>
              <a:rPr lang="en-US" altLang="zh-CN" sz="2800">
                <a:latin typeface="Times New Roman" charset="0"/>
                <a:ea typeface="黑体" pitchFamily="49" charset="-122"/>
              </a:rPr>
              <a:t>: </a:t>
            </a:r>
            <a:r>
              <a:rPr lang="zh-CN" altLang="en-US" sz="2800">
                <a:latin typeface="Times New Roman" charset="0"/>
                <a:ea typeface="黑体" pitchFamily="49" charset="-122"/>
              </a:rPr>
              <a:t>下棋</a:t>
            </a:r>
            <a:r>
              <a:rPr lang="en-US" altLang="zh-CN" sz="2800">
                <a:latin typeface="Times New Roman" charset="0"/>
                <a:ea typeface="黑体" pitchFamily="49" charset="-122"/>
              </a:rPr>
              <a:t>/</a:t>
            </a:r>
            <a:r>
              <a:rPr lang="zh-CN" altLang="en-US" sz="2800">
                <a:latin typeface="Times New Roman" charset="0"/>
                <a:ea typeface="黑体" pitchFamily="49" charset="-122"/>
              </a:rPr>
              <a:t>装配线零件检查</a:t>
            </a:r>
            <a:r>
              <a:rPr lang="en-US" altLang="zh-CN" sz="2800">
                <a:latin typeface="Times New Roman" charset="0"/>
                <a:ea typeface="黑体" pitchFamily="49" charset="-122"/>
              </a:rPr>
              <a:t>/</a:t>
            </a:r>
            <a:r>
              <a:rPr lang="zh-CN" altLang="en-US" sz="2800">
                <a:latin typeface="Times New Roman" charset="0"/>
                <a:ea typeface="黑体" pitchFamily="49" charset="-122"/>
              </a:rPr>
              <a:t>驾驶汽车</a:t>
            </a:r>
            <a:r>
              <a:rPr lang="en-US" altLang="zh-CN" sz="2800">
                <a:latin typeface="Times New Roman" charset="0"/>
                <a:ea typeface="黑体" pitchFamily="49" charset="-122"/>
              </a:rPr>
              <a:t>/</a:t>
            </a:r>
            <a:r>
              <a:rPr lang="zh-CN" altLang="en-US" sz="2800">
                <a:latin typeface="Times New Roman" charset="0"/>
                <a:ea typeface="黑体" pitchFamily="49" charset="-122"/>
              </a:rPr>
              <a:t>诊断疾病</a:t>
            </a:r>
          </a:p>
          <a:p>
            <a:pPr lvl="1"/>
            <a:r>
              <a:rPr lang="zh-CN" altLang="en-US" sz="2800">
                <a:latin typeface="Times New Roman" charset="0"/>
                <a:ea typeface="黑体" pitchFamily="49" charset="-122"/>
              </a:rPr>
              <a:t>质疑</a:t>
            </a:r>
            <a:r>
              <a:rPr lang="en-US" altLang="zh-CN" sz="2800">
                <a:latin typeface="Times New Roman" charset="0"/>
                <a:ea typeface="黑体" pitchFamily="49" charset="-122"/>
              </a:rPr>
              <a:t>2: </a:t>
            </a:r>
            <a:r>
              <a:rPr lang="zh-CN" altLang="en-US" sz="2800">
                <a:latin typeface="Times New Roman" charset="0"/>
                <a:ea typeface="黑体" pitchFamily="49" charset="-122"/>
              </a:rPr>
              <a:t>数学异议</a:t>
            </a:r>
            <a:r>
              <a:rPr lang="en-US" altLang="zh-CN" sz="2800">
                <a:latin typeface="Times New Roman" charset="0"/>
                <a:ea typeface="黑体" pitchFamily="49" charset="-122"/>
              </a:rPr>
              <a:t>—</a:t>
            </a:r>
            <a:r>
              <a:rPr lang="zh-CN" altLang="en-US" sz="2800">
                <a:latin typeface="Times New Roman" charset="0"/>
                <a:ea typeface="黑体" pitchFamily="49" charset="-122"/>
              </a:rPr>
              <a:t>机器是受到不完备性定理限制的形式系统</a:t>
            </a:r>
            <a:r>
              <a:rPr lang="en-US" altLang="zh-CN" sz="2800">
                <a:latin typeface="Times New Roman" charset="0"/>
                <a:ea typeface="黑体" pitchFamily="49" charset="-122"/>
              </a:rPr>
              <a:t>, </a:t>
            </a:r>
            <a:r>
              <a:rPr lang="zh-CN" altLang="en-US" sz="2800">
                <a:latin typeface="Times New Roman" charset="0"/>
                <a:ea typeface="黑体" pitchFamily="49" charset="-122"/>
              </a:rPr>
              <a:t>而人类则没有这样的局限性</a:t>
            </a:r>
          </a:p>
        </p:txBody>
      </p:sp>
      <p:sp>
        <p:nvSpPr>
          <p:cNvPr id="12902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938564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818621" y="349243"/>
            <a:ext cx="8420100" cy="863600"/>
          </a:xfrm>
        </p:spPr>
        <p:txBody>
          <a:bodyPr/>
          <a:lstStyle/>
          <a:p>
            <a:pPr algn="ctr"/>
            <a:r>
              <a:rPr lang="en-US" altLang="zh-CN" sz="4000" b="1" dirty="0">
                <a:solidFill>
                  <a:schemeClr val="tx1"/>
                </a:solidFill>
                <a:effectLst>
                  <a:outerShdw blurRad="38100" dist="38100" dir="2700000" algn="tl">
                    <a:srgbClr val="C0C0C0"/>
                  </a:outerShdw>
                </a:effectLst>
                <a:latin typeface="宋体" charset="-122"/>
                <a:ea typeface="宋体" charset="-122"/>
              </a:rPr>
              <a:t>AI</a:t>
            </a:r>
            <a:r>
              <a:rPr lang="zh-CN" altLang="en-US" sz="4000" b="1" dirty="0">
                <a:solidFill>
                  <a:schemeClr val="tx1"/>
                </a:solidFill>
                <a:effectLst>
                  <a:outerShdw blurRad="38100" dist="38100" dir="2700000" algn="tl">
                    <a:srgbClr val="C0C0C0"/>
                  </a:outerShdw>
                </a:effectLst>
                <a:latin typeface="宋体" charset="-122"/>
                <a:ea typeface="宋体" charset="-122"/>
              </a:rPr>
              <a:t>成就 </a:t>
            </a:r>
            <a:r>
              <a:rPr lang="en-US" altLang="zh-CN" sz="4000" b="1" dirty="0" err="1">
                <a:solidFill>
                  <a:schemeClr val="tx1"/>
                </a:solidFill>
                <a:effectLst>
                  <a:outerShdw blurRad="38100" dist="38100" dir="2700000" algn="tl">
                    <a:srgbClr val="C0C0C0"/>
                  </a:outerShdw>
                </a:effectLst>
                <a:latin typeface="宋体" charset="-122"/>
                <a:ea typeface="宋体" charset="-122"/>
              </a:rPr>
              <a:t>vs</a:t>
            </a:r>
            <a:r>
              <a:rPr lang="en-US" altLang="zh-CN" sz="4000" b="1" dirty="0">
                <a:solidFill>
                  <a:schemeClr val="tx1"/>
                </a:solidFill>
                <a:effectLst>
                  <a:outerShdw blurRad="38100" dist="38100" dir="2700000" algn="tl">
                    <a:srgbClr val="C0C0C0"/>
                  </a:outerShdw>
                </a:effectLst>
                <a:latin typeface="宋体" charset="-122"/>
                <a:ea typeface="宋体" charset="-122"/>
              </a:rPr>
              <a:t> </a:t>
            </a:r>
            <a:r>
              <a:rPr lang="zh-CN" altLang="en-US" sz="4000" b="1" dirty="0">
                <a:solidFill>
                  <a:schemeClr val="tx1"/>
                </a:solidFill>
                <a:effectLst>
                  <a:outerShdw blurRad="38100" dist="38100" dir="2700000" algn="tl">
                    <a:srgbClr val="C0C0C0"/>
                  </a:outerShdw>
                </a:effectLst>
                <a:latin typeface="宋体" charset="-122"/>
                <a:ea typeface="宋体" charset="-122"/>
              </a:rPr>
              <a:t>异议</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30051" name="Rectangle 3"/>
          <p:cNvSpPr>
            <a:spLocks noGrp="1" noChangeArrowheads="1"/>
          </p:cNvSpPr>
          <p:nvPr>
            <p:ph type="body" idx="1"/>
          </p:nvPr>
        </p:nvSpPr>
        <p:spPr>
          <a:xfrm>
            <a:off x="756708" y="1557338"/>
            <a:ext cx="8420100" cy="4551362"/>
          </a:xfrm>
        </p:spPr>
        <p:txBody>
          <a:bodyPr/>
          <a:lstStyle/>
          <a:p>
            <a:pPr lvl="1">
              <a:lnSpc>
                <a:spcPct val="90000"/>
              </a:lnSpc>
            </a:pPr>
            <a:r>
              <a:rPr lang="zh-CN" altLang="en-US" sz="2800" dirty="0">
                <a:latin typeface="Times New Roman" charset="0"/>
                <a:ea typeface="黑体" pitchFamily="49" charset="-122"/>
              </a:rPr>
              <a:t>我们同意计算机在其所能证明的事物上具有局限性</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但也没有证据表明人类对于这些局限是免疫的</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因为人类的严谨证明本身要包含一个对所宣称不可形式化的人类天赋的形式化表示 </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我们不可能证明人类不服从哥德尔不完备性定理</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最终不得不求助于直觉</a:t>
            </a:r>
          </a:p>
          <a:p>
            <a:pPr lvl="1">
              <a:lnSpc>
                <a:spcPct val="90000"/>
              </a:lnSpc>
            </a:pPr>
            <a:r>
              <a:rPr lang="zh-CN" altLang="en-US" sz="2800" dirty="0">
                <a:latin typeface="Times New Roman" charset="0"/>
                <a:ea typeface="黑体" pitchFamily="49" charset="-122"/>
              </a:rPr>
              <a:t>质疑</a:t>
            </a:r>
            <a:r>
              <a:rPr lang="en-US" altLang="zh-CN" sz="2800" dirty="0">
                <a:latin typeface="Times New Roman" charset="0"/>
                <a:ea typeface="黑体" pitchFamily="49" charset="-122"/>
              </a:rPr>
              <a:t>3: </a:t>
            </a:r>
            <a:r>
              <a:rPr lang="zh-CN" altLang="en-US" sz="2800" dirty="0">
                <a:latin typeface="Times New Roman" charset="0"/>
                <a:ea typeface="黑体" pitchFamily="49" charset="-122"/>
              </a:rPr>
              <a:t>限制问题</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无法用一个逻辑规则集合捕捉每件事物”</a:t>
            </a:r>
          </a:p>
          <a:p>
            <a:pPr lvl="1">
              <a:lnSpc>
                <a:spcPct val="90000"/>
              </a:lnSpc>
            </a:pPr>
            <a:r>
              <a:rPr lang="zh-CN" altLang="en-US" sz="2800" dirty="0">
                <a:latin typeface="Times New Roman" charset="0"/>
                <a:ea typeface="黑体" pitchFamily="49" charset="-122"/>
              </a:rPr>
              <a:t>实践证明</a:t>
            </a:r>
            <a:r>
              <a:rPr lang="en-US" altLang="zh-CN" sz="2800" dirty="0">
                <a:latin typeface="Times New Roman" charset="0"/>
                <a:ea typeface="黑体" pitchFamily="49" charset="-122"/>
              </a:rPr>
              <a:t>: AI</a:t>
            </a:r>
            <a:r>
              <a:rPr lang="zh-CN" altLang="en-US" sz="2800" dirty="0">
                <a:latin typeface="Times New Roman" charset="0"/>
                <a:ea typeface="黑体" pitchFamily="49" charset="-122"/>
              </a:rPr>
              <a:t>一直在发展</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被质疑的“老式</a:t>
            </a:r>
            <a:r>
              <a:rPr lang="en-US" altLang="zh-CN" sz="2800" dirty="0">
                <a:latin typeface="Times New Roman" charset="0"/>
                <a:ea typeface="黑体" pitchFamily="49" charset="-122"/>
              </a:rPr>
              <a:t>AI”</a:t>
            </a:r>
            <a:r>
              <a:rPr lang="zh-CN" altLang="en-US" sz="2800" dirty="0">
                <a:latin typeface="Times New Roman" charset="0"/>
                <a:ea typeface="黑体" pitchFamily="49" charset="-122"/>
              </a:rPr>
              <a:t>已经发生了改变</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他们所关注的许多问题已经得到解决</a:t>
            </a:r>
          </a:p>
        </p:txBody>
      </p:sp>
      <p:sp>
        <p:nvSpPr>
          <p:cNvPr id="13005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1953878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ctrTitle"/>
          </p:nvPr>
        </p:nvSpPr>
        <p:spPr>
          <a:xfrm>
            <a:off x="771524" y="981075"/>
            <a:ext cx="8687329" cy="5400675"/>
          </a:xfrm>
        </p:spPr>
        <p:txBody>
          <a:bodyPr/>
          <a:lstStyle/>
          <a:p>
            <a:pPr algn="l"/>
            <a:r>
              <a:rPr lang="en-US" altLang="zh-CN" sz="4800" dirty="0">
                <a:solidFill>
                  <a:schemeClr val="tx1"/>
                </a:solidFill>
                <a:latin typeface="Times New Roman" charset="0"/>
                <a:ea typeface="黑体" pitchFamily="49" charset="-122"/>
              </a:rPr>
              <a:t>1.4 </a:t>
            </a:r>
            <a:r>
              <a:rPr lang="zh-CN" altLang="en-US" sz="4800" dirty="0">
                <a:solidFill>
                  <a:schemeClr val="tx1"/>
                </a:solidFill>
                <a:latin typeface="Times New Roman" charset="0"/>
                <a:ea typeface="黑体" pitchFamily="49" charset="-122"/>
              </a:rPr>
              <a:t>智能体与环境</a:t>
            </a:r>
            <a:br>
              <a:rPr lang="zh-CN" altLang="en-US" sz="4800" dirty="0">
                <a:solidFill>
                  <a:schemeClr val="tx1"/>
                </a:solidFill>
                <a:latin typeface="Times New Roman" charset="0"/>
                <a:ea typeface="黑体" pitchFamily="49" charset="-122"/>
              </a:rPr>
            </a:br>
            <a:br>
              <a:rPr lang="zh-CN" altLang="en-US" sz="48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智能体的组成</a:t>
            </a:r>
            <a:br>
              <a:rPr lang="en-US" altLang="zh-CN" sz="32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理性智能体</a:t>
            </a:r>
            <a:br>
              <a:rPr lang="en-US" altLang="zh-CN" sz="32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任务环境与例子</a:t>
            </a:r>
            <a:br>
              <a:rPr lang="zh-CN" altLang="en-US" sz="32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任务环境的属性</a:t>
            </a:r>
            <a:endParaRPr lang="en-US" altLang="zh-CN" sz="4800" dirty="0">
              <a:solidFill>
                <a:schemeClr val="tx1"/>
              </a:solidFill>
              <a:latin typeface="黑体" pitchFamily="49" charset="-122"/>
              <a:ea typeface="黑体" pitchFamily="49" charset="-122"/>
            </a:endParaRPr>
          </a:p>
        </p:txBody>
      </p:sp>
      <p:sp>
        <p:nvSpPr>
          <p:cNvPr id="190467" name="Text Box 3"/>
          <p:cNvSpPr txBox="1">
            <a:spLocks noChangeArrowheads="1"/>
          </p:cNvSpPr>
          <p:nvPr/>
        </p:nvSpPr>
        <p:spPr bwMode="auto">
          <a:xfrm>
            <a:off x="0" y="176205"/>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华文行楷" pitchFamily="2" charset="-122"/>
                <a:ea typeface="华文行楷" pitchFamily="2" charset="-122"/>
              </a:rPr>
              <a:t>第</a:t>
            </a:r>
            <a:r>
              <a:rPr lang="en-US" altLang="zh-CN" dirty="0">
                <a:latin typeface="华文行楷" pitchFamily="2" charset="-122"/>
                <a:ea typeface="华文行楷" pitchFamily="2" charset="-122"/>
              </a:rPr>
              <a:t>1</a:t>
            </a:r>
            <a:r>
              <a:rPr lang="zh-CN" altLang="en-US" dirty="0">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3543928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智能体与环境</a:t>
            </a:r>
          </a:p>
        </p:txBody>
      </p:sp>
      <p:sp>
        <p:nvSpPr>
          <p:cNvPr id="63491" name="Rectangle 3"/>
          <p:cNvSpPr>
            <a:spLocks noGrp="1" noChangeArrowheads="1"/>
          </p:cNvSpPr>
          <p:nvPr>
            <p:ph type="body" idx="1"/>
          </p:nvPr>
        </p:nvSpPr>
        <p:spPr>
          <a:xfrm>
            <a:off x="756708" y="1484313"/>
            <a:ext cx="8420100" cy="4624387"/>
          </a:xfrm>
        </p:spPr>
        <p:txBody>
          <a:bodyPr/>
          <a:lstStyle/>
          <a:p>
            <a:r>
              <a:rPr lang="zh-CN" altLang="en-US" sz="3200" dirty="0">
                <a:latin typeface="Times New Roman" charset="0"/>
                <a:ea typeface="黑体" pitchFamily="49" charset="-122"/>
              </a:rPr>
              <a:t>智能体：通过传感器感知所处环境并通过执行器对该环境产生作用的计算机程序及其控制的硬件</a:t>
            </a:r>
          </a:p>
          <a:p>
            <a:pPr lvl="1"/>
            <a:r>
              <a:rPr lang="zh-CN" altLang="en-US" sz="2800" dirty="0">
                <a:latin typeface="Times New Roman" charset="0"/>
                <a:ea typeface="黑体" pitchFamily="49" charset="-122"/>
              </a:rPr>
              <a:t>感知信息：表示任意给定时刻智能体的感知输入 </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感知序列：该智能体所收到的所有输入数据的完整历史</a:t>
            </a:r>
          </a:p>
          <a:p>
            <a:pPr lvl="1"/>
            <a:r>
              <a:rPr lang="zh-CN" altLang="en-US" sz="2800" dirty="0">
                <a:latin typeface="Times New Roman" charset="0"/>
                <a:ea typeface="黑体" pitchFamily="49" charset="-122"/>
              </a:rPr>
              <a:t>智能体函数：把任意给定感知序列映射到智能体行动的描述 </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智能体程序：抽象的智能体函数的一个具体实现，该程序在智能体自身结构上运行</a:t>
            </a:r>
          </a:p>
        </p:txBody>
      </p:sp>
      <p:sp>
        <p:nvSpPr>
          <p:cNvPr id="6349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100126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理性智能体</a:t>
            </a:r>
            <a:r>
              <a:rPr lang="en-US" altLang="zh-CN" sz="4000" b="1" dirty="0">
                <a:solidFill>
                  <a:schemeClr val="tx1"/>
                </a:solidFill>
                <a:effectLst>
                  <a:outerShdw blurRad="38100" dist="38100" dir="2700000" algn="tl">
                    <a:srgbClr val="C0C0C0"/>
                  </a:outerShdw>
                </a:effectLst>
                <a:latin typeface="宋体" charset="-122"/>
                <a:ea typeface="宋体" charset="-122"/>
              </a:rPr>
              <a:t>(1)</a:t>
            </a:r>
          </a:p>
        </p:txBody>
      </p:sp>
      <p:sp>
        <p:nvSpPr>
          <p:cNvPr id="134147" name="Rectangle 3"/>
          <p:cNvSpPr>
            <a:spLocks noGrp="1" noChangeArrowheads="1"/>
          </p:cNvSpPr>
          <p:nvPr>
            <p:ph type="body" idx="1"/>
          </p:nvPr>
        </p:nvSpPr>
        <p:spPr>
          <a:xfrm>
            <a:off x="741231" y="1484313"/>
            <a:ext cx="8420100" cy="4824412"/>
          </a:xfrm>
        </p:spPr>
        <p:txBody>
          <a:bodyPr/>
          <a:lstStyle/>
          <a:p>
            <a:pPr>
              <a:lnSpc>
                <a:spcPct val="90000"/>
              </a:lnSpc>
            </a:pPr>
            <a:r>
              <a:rPr lang="zh-CN" altLang="en-US" sz="3200">
                <a:latin typeface="Times New Roman" charset="0"/>
                <a:ea typeface="黑体" pitchFamily="49" charset="-122"/>
              </a:rPr>
              <a:t>理性智能体</a:t>
            </a:r>
            <a:r>
              <a:rPr lang="en-US" altLang="zh-CN" sz="3200">
                <a:latin typeface="Times New Roman" charset="0"/>
                <a:ea typeface="黑体" pitchFamily="49" charset="-122"/>
              </a:rPr>
              <a:t>(Rational Agent): </a:t>
            </a:r>
            <a:r>
              <a:rPr lang="zh-CN" altLang="en-US" sz="3200">
                <a:latin typeface="Times New Roman" charset="0"/>
                <a:ea typeface="黑体" pitchFamily="49" charset="-122"/>
              </a:rPr>
              <a:t>做事正确的智能体</a:t>
            </a:r>
          </a:p>
          <a:p>
            <a:pPr lvl="1">
              <a:lnSpc>
                <a:spcPct val="90000"/>
              </a:lnSpc>
            </a:pPr>
            <a:r>
              <a:rPr lang="zh-CN" altLang="en-US" sz="2800">
                <a:latin typeface="Times New Roman" charset="0"/>
                <a:ea typeface="黑体" pitchFamily="49" charset="-122"/>
              </a:rPr>
              <a:t>性能度量</a:t>
            </a:r>
            <a:r>
              <a:rPr lang="en-US" altLang="zh-CN" sz="2800">
                <a:latin typeface="Times New Roman" charset="0"/>
                <a:ea typeface="黑体" pitchFamily="49" charset="-122"/>
              </a:rPr>
              <a:t>: </a:t>
            </a:r>
            <a:r>
              <a:rPr lang="zh-CN" altLang="en-US" sz="2800">
                <a:latin typeface="Times New Roman" charset="0"/>
                <a:ea typeface="黑体" pitchFamily="49" charset="-122"/>
              </a:rPr>
              <a:t>智能体成功程度标准的具体化</a:t>
            </a:r>
          </a:p>
          <a:p>
            <a:pPr lvl="2">
              <a:lnSpc>
                <a:spcPct val="90000"/>
              </a:lnSpc>
            </a:pPr>
            <a:r>
              <a:rPr lang="zh-CN" altLang="en-US" sz="2400">
                <a:latin typeface="Times New Roman" charset="0"/>
                <a:ea typeface="黑体" pitchFamily="49" charset="-122"/>
              </a:rPr>
              <a:t>作为一般规则</a:t>
            </a:r>
            <a:r>
              <a:rPr lang="en-US" altLang="zh-CN" sz="2400">
                <a:latin typeface="Times New Roman" charset="0"/>
                <a:ea typeface="黑体" pitchFamily="49" charset="-122"/>
              </a:rPr>
              <a:t>, </a:t>
            </a:r>
            <a:r>
              <a:rPr lang="zh-CN" altLang="en-US" sz="2400">
                <a:latin typeface="Times New Roman" charset="0"/>
                <a:ea typeface="黑体" pitchFamily="49" charset="-122"/>
              </a:rPr>
              <a:t>最好根据在这个环境中希望得到的实际结果来设计性能度量</a:t>
            </a:r>
            <a:r>
              <a:rPr lang="en-US" altLang="zh-CN" sz="2400">
                <a:latin typeface="Times New Roman" charset="0"/>
                <a:ea typeface="黑体" pitchFamily="49" charset="-122"/>
              </a:rPr>
              <a:t>, </a:t>
            </a:r>
            <a:r>
              <a:rPr lang="zh-CN" altLang="en-US" sz="2400">
                <a:latin typeface="Times New Roman" charset="0"/>
                <a:ea typeface="黑体" pitchFamily="49" charset="-122"/>
              </a:rPr>
              <a:t>而不是根据智能体应该表现的行为</a:t>
            </a:r>
          </a:p>
          <a:p>
            <a:pPr lvl="1">
              <a:lnSpc>
                <a:spcPct val="90000"/>
              </a:lnSpc>
            </a:pPr>
            <a:r>
              <a:rPr lang="zh-CN" altLang="en-US" sz="2800">
                <a:latin typeface="Times New Roman" charset="0"/>
                <a:ea typeface="黑体" pitchFamily="49" charset="-122"/>
              </a:rPr>
              <a:t>判断什么是理性</a:t>
            </a:r>
            <a:r>
              <a:rPr lang="en-US" altLang="zh-CN" sz="2800">
                <a:latin typeface="Times New Roman" charset="0"/>
                <a:ea typeface="黑体" pitchFamily="49" charset="-122"/>
              </a:rPr>
              <a:t>: </a:t>
            </a:r>
          </a:p>
          <a:p>
            <a:pPr lvl="2">
              <a:lnSpc>
                <a:spcPct val="90000"/>
              </a:lnSpc>
            </a:pPr>
            <a:r>
              <a:rPr lang="zh-CN" altLang="en-US" sz="2400">
                <a:latin typeface="Times New Roman" charset="0"/>
                <a:ea typeface="黑体" pitchFamily="49" charset="-122"/>
              </a:rPr>
              <a:t>性能度量</a:t>
            </a:r>
          </a:p>
          <a:p>
            <a:pPr lvl="2">
              <a:lnSpc>
                <a:spcPct val="90000"/>
              </a:lnSpc>
            </a:pPr>
            <a:r>
              <a:rPr lang="zh-CN" altLang="en-US" sz="2400">
                <a:latin typeface="Times New Roman" charset="0"/>
                <a:ea typeface="黑体" pitchFamily="49" charset="-122"/>
              </a:rPr>
              <a:t>关于环境的先验知识</a:t>
            </a:r>
          </a:p>
          <a:p>
            <a:pPr lvl="2">
              <a:lnSpc>
                <a:spcPct val="90000"/>
              </a:lnSpc>
            </a:pPr>
            <a:r>
              <a:rPr lang="zh-CN" altLang="en-US" sz="2400">
                <a:latin typeface="Times New Roman" charset="0"/>
                <a:ea typeface="黑体" pitchFamily="49" charset="-122"/>
              </a:rPr>
              <a:t>可以执行的行动</a:t>
            </a:r>
          </a:p>
          <a:p>
            <a:pPr lvl="2">
              <a:lnSpc>
                <a:spcPct val="90000"/>
              </a:lnSpc>
            </a:pPr>
            <a:r>
              <a:rPr lang="zh-CN" altLang="en-US" sz="2400">
                <a:latin typeface="Times New Roman" charset="0"/>
                <a:ea typeface="黑体" pitchFamily="49" charset="-122"/>
              </a:rPr>
              <a:t>到那时为止的感知序列</a:t>
            </a:r>
          </a:p>
        </p:txBody>
      </p:sp>
      <p:sp>
        <p:nvSpPr>
          <p:cNvPr id="13414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3509164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理性智能体</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97635" name="Rectangle 3"/>
          <p:cNvSpPr>
            <a:spLocks noGrp="1" noChangeArrowheads="1"/>
          </p:cNvSpPr>
          <p:nvPr>
            <p:ph type="body" idx="1"/>
          </p:nvPr>
        </p:nvSpPr>
        <p:spPr>
          <a:xfrm>
            <a:off x="756708" y="1557339"/>
            <a:ext cx="8420100" cy="4751387"/>
          </a:xfrm>
        </p:spPr>
        <p:txBody>
          <a:bodyPr/>
          <a:lstStyle/>
          <a:p>
            <a:r>
              <a:rPr lang="zh-CN" altLang="en-US" sz="3200">
                <a:latin typeface="Times New Roman" charset="0"/>
                <a:ea typeface="黑体" pitchFamily="49" charset="-122"/>
              </a:rPr>
              <a:t>理性智能体</a:t>
            </a:r>
            <a:r>
              <a:rPr lang="en-US" altLang="zh-CN" sz="3200">
                <a:latin typeface="Times New Roman" charset="0"/>
                <a:ea typeface="黑体" pitchFamily="49" charset="-122"/>
              </a:rPr>
              <a:t>: </a:t>
            </a:r>
            <a:r>
              <a:rPr lang="zh-CN" altLang="en-US" sz="3200">
                <a:latin typeface="Times New Roman" charset="0"/>
                <a:ea typeface="黑体" pitchFamily="49" charset="-122"/>
              </a:rPr>
              <a:t>对于每个可能的感知序列</a:t>
            </a:r>
            <a:r>
              <a:rPr lang="en-US" altLang="zh-CN" sz="3200">
                <a:latin typeface="Times New Roman" charset="0"/>
                <a:ea typeface="黑体" pitchFamily="49" charset="-122"/>
              </a:rPr>
              <a:t>, </a:t>
            </a:r>
            <a:r>
              <a:rPr lang="zh-CN" altLang="en-US" sz="3200">
                <a:latin typeface="Times New Roman" charset="0"/>
                <a:ea typeface="黑体" pitchFamily="49" charset="-122"/>
              </a:rPr>
              <a:t>根据已知感知序列提供的证据和智能体内建的先验知识</a:t>
            </a:r>
            <a:r>
              <a:rPr lang="en-US" altLang="zh-CN" sz="3200">
                <a:latin typeface="Times New Roman" charset="0"/>
                <a:ea typeface="黑体" pitchFamily="49" charset="-122"/>
              </a:rPr>
              <a:t>, </a:t>
            </a:r>
            <a:r>
              <a:rPr lang="zh-CN" altLang="en-US" sz="3200">
                <a:latin typeface="Times New Roman" charset="0"/>
                <a:ea typeface="黑体" pitchFamily="49" charset="-122"/>
              </a:rPr>
              <a:t>理性智能体应该选择期望能使其性能度量最大化的行动</a:t>
            </a:r>
          </a:p>
          <a:p>
            <a:pPr lvl="1"/>
            <a:r>
              <a:rPr lang="zh-CN" altLang="en-US" sz="2900">
                <a:latin typeface="Times New Roman" charset="0"/>
                <a:ea typeface="黑体" pitchFamily="49" charset="-122"/>
              </a:rPr>
              <a:t>理性是使期望性能最大化</a:t>
            </a:r>
          </a:p>
          <a:p>
            <a:pPr lvl="1"/>
            <a:r>
              <a:rPr lang="zh-CN" altLang="en-US" sz="2900">
                <a:latin typeface="Times New Roman" charset="0"/>
                <a:ea typeface="黑体" pitchFamily="49" charset="-122"/>
              </a:rPr>
              <a:t>完美是实际性能最大化</a:t>
            </a:r>
          </a:p>
          <a:p>
            <a:pPr latinLnBrk="0"/>
            <a:r>
              <a:rPr lang="zh-CN" altLang="en-US" sz="3200">
                <a:latin typeface="Times New Roman" charset="0"/>
                <a:ea typeface="黑体" pitchFamily="49" charset="-122"/>
              </a:rPr>
              <a:t>理性智能体也可以称作智能化智能体</a:t>
            </a:r>
            <a:r>
              <a:rPr lang="en-US" altLang="zh-CN" sz="3200">
                <a:latin typeface="Times New Roman" charset="0"/>
                <a:ea typeface="黑体" pitchFamily="49" charset="-122"/>
              </a:rPr>
              <a:t>(Intelligent Agent)</a:t>
            </a:r>
          </a:p>
        </p:txBody>
      </p:sp>
      <p:sp>
        <p:nvSpPr>
          <p:cNvPr id="19763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4412267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742950" y="419098"/>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任务环境</a:t>
            </a:r>
            <a:r>
              <a:rPr lang="en-US" altLang="zh-CN" sz="4000" b="1" dirty="0">
                <a:solidFill>
                  <a:schemeClr val="tx1"/>
                </a:solidFill>
                <a:effectLst>
                  <a:outerShdw blurRad="38100" dist="38100" dir="2700000" algn="tl">
                    <a:srgbClr val="C0C0C0"/>
                  </a:outerShdw>
                </a:effectLst>
                <a:latin typeface="宋体" charset="-122"/>
                <a:ea typeface="宋体" charset="-122"/>
              </a:rPr>
              <a:t>(1)</a:t>
            </a:r>
          </a:p>
        </p:txBody>
      </p:sp>
      <p:sp>
        <p:nvSpPr>
          <p:cNvPr id="136195" name="Rectangle 3"/>
          <p:cNvSpPr>
            <a:spLocks noGrp="1" noChangeArrowheads="1"/>
          </p:cNvSpPr>
          <p:nvPr>
            <p:ph type="body" sz="half" idx="1"/>
          </p:nvPr>
        </p:nvSpPr>
        <p:spPr>
          <a:xfrm>
            <a:off x="756709" y="1412874"/>
            <a:ext cx="8487172" cy="1944687"/>
          </a:xfrm>
        </p:spPr>
        <p:txBody>
          <a:bodyPr/>
          <a:lstStyle/>
          <a:p>
            <a:r>
              <a:rPr lang="zh-CN" altLang="en-US" sz="3300" dirty="0">
                <a:latin typeface="黑体" pitchFamily="49" charset="-122"/>
                <a:ea typeface="黑体" pitchFamily="49" charset="-122"/>
              </a:rPr>
              <a:t>建造理性智能体的综合考虑</a:t>
            </a:r>
            <a:r>
              <a:rPr lang="en-US" altLang="zh-CN" sz="3300" dirty="0">
                <a:latin typeface="黑体" pitchFamily="49" charset="-122"/>
                <a:ea typeface="黑体" pitchFamily="49" charset="-122"/>
              </a:rPr>
              <a:t>: </a:t>
            </a:r>
            <a:r>
              <a:rPr lang="zh-CN" altLang="en-US" sz="3300" dirty="0">
                <a:latin typeface="黑体" pitchFamily="49" charset="-122"/>
                <a:ea typeface="黑体" pitchFamily="49" charset="-122"/>
              </a:rPr>
              <a:t>任务环境</a:t>
            </a:r>
          </a:p>
          <a:p>
            <a:pPr lvl="1" latinLnBrk="0"/>
            <a:r>
              <a:rPr lang="en-US" altLang="zh-CN" sz="2800" dirty="0">
                <a:latin typeface="Times New Roman" charset="0"/>
                <a:ea typeface="黑体" pitchFamily="49" charset="-122"/>
              </a:rPr>
              <a:t>PEAS (Performance, Environment, Actuators, Sensors) </a:t>
            </a:r>
            <a:r>
              <a:rPr lang="zh-CN" altLang="en-US" sz="2800" dirty="0">
                <a:latin typeface="Times New Roman" charset="0"/>
                <a:ea typeface="黑体" pitchFamily="49" charset="-122"/>
              </a:rPr>
              <a:t>性能</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环境</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执行器</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传感器</a:t>
            </a:r>
          </a:p>
          <a:p>
            <a:pPr lvl="1" latinLnBrk="0"/>
            <a:r>
              <a:rPr lang="zh-CN" altLang="en-US" sz="2800" dirty="0">
                <a:latin typeface="黑体" pitchFamily="49" charset="-122"/>
                <a:ea typeface="黑体" pitchFamily="49" charset="-122"/>
              </a:rPr>
              <a:t>例子</a:t>
            </a:r>
          </a:p>
        </p:txBody>
      </p:sp>
      <p:sp>
        <p:nvSpPr>
          <p:cNvPr id="13619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aphicFrame>
        <p:nvGraphicFramePr>
          <p:cNvPr id="136241" name="Group 49"/>
          <p:cNvGraphicFramePr>
            <a:graphicFrameLocks noGrp="1"/>
          </p:cNvGraphicFramePr>
          <p:nvPr>
            <p:ph sz="half" idx="2"/>
          </p:nvPr>
        </p:nvGraphicFramePr>
        <p:xfrm>
          <a:off x="975123" y="3573463"/>
          <a:ext cx="8201685" cy="2621280"/>
        </p:xfrm>
        <a:graphic>
          <a:graphicData uri="http://schemas.openxmlformats.org/drawingml/2006/table">
            <a:tbl>
              <a:tblPr/>
              <a:tblGrid>
                <a:gridCol w="1169458">
                  <a:extLst>
                    <a:ext uri="{9D8B030D-6E8A-4147-A177-3AD203B41FA5}">
                      <a16:colId xmlns:a16="http://schemas.microsoft.com/office/drawing/2014/main" val="20000"/>
                    </a:ext>
                  </a:extLst>
                </a:gridCol>
                <a:gridCol w="1638961">
                  <a:extLst>
                    <a:ext uri="{9D8B030D-6E8A-4147-A177-3AD203B41FA5}">
                      <a16:colId xmlns:a16="http://schemas.microsoft.com/office/drawing/2014/main" val="20001"/>
                    </a:ext>
                  </a:extLst>
                </a:gridCol>
                <a:gridCol w="1871133">
                  <a:extLst>
                    <a:ext uri="{9D8B030D-6E8A-4147-A177-3AD203B41FA5}">
                      <a16:colId xmlns:a16="http://schemas.microsoft.com/office/drawing/2014/main" val="20002"/>
                    </a:ext>
                  </a:extLst>
                </a:gridCol>
                <a:gridCol w="1795462">
                  <a:extLst>
                    <a:ext uri="{9D8B030D-6E8A-4147-A177-3AD203B41FA5}">
                      <a16:colId xmlns:a16="http://schemas.microsoft.com/office/drawing/2014/main" val="20003"/>
                    </a:ext>
                  </a:extLst>
                </a:gridCol>
                <a:gridCol w="1726671">
                  <a:extLst>
                    <a:ext uri="{9D8B030D-6E8A-4147-A177-3AD203B41FA5}">
                      <a16:colId xmlns:a16="http://schemas.microsoft.com/office/drawing/2014/main" val="20004"/>
                    </a:ext>
                  </a:extLst>
                </a:gridCol>
              </a:tblGrid>
              <a:tr h="549275">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智能体种类</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性能度量</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环境</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执行器</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传感器</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2086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出租车司机</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安全</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快速</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守法</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舒适的旅途</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利润最大化</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道路</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其他车辆</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行人</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旅客</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方向盘</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加速器</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刹车</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信号灯</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喇叭</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显示器</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黑体" pitchFamily="49" charset="-122"/>
                          <a:ea typeface="黑体" pitchFamily="49" charset="-122"/>
                        </a:rPr>
                        <a:t>引擎传感器</a:t>
                      </a:r>
                      <a:r>
                        <a:rPr kumimoji="1" lang="en-US" altLang="zh-CN" sz="2000" b="0" i="0" u="none" strike="noStrike" cap="none" normalizeH="0" baseline="0" dirty="0">
                          <a:ln>
                            <a:noFill/>
                          </a:ln>
                          <a:solidFill>
                            <a:schemeClr val="tx1"/>
                          </a:solidFill>
                          <a:effectLst/>
                          <a:latin typeface="黑体" pitchFamily="49" charset="-122"/>
                          <a:ea typeface="黑体" pitchFamily="49" charset="-122"/>
                        </a:rPr>
                        <a:t>,</a:t>
                      </a:r>
                      <a:r>
                        <a:rPr kumimoji="1" lang="zh-CN" altLang="en-US" sz="2000" b="0" i="0" u="none" strike="noStrike" cap="none" normalizeH="0" baseline="0" dirty="0">
                          <a:ln>
                            <a:noFill/>
                          </a:ln>
                          <a:solidFill>
                            <a:schemeClr val="tx1"/>
                          </a:solidFill>
                          <a:effectLst/>
                          <a:latin typeface="黑体" pitchFamily="49" charset="-122"/>
                          <a:ea typeface="黑体" pitchFamily="49" charset="-122"/>
                        </a:rPr>
                        <a:t>速度计</a:t>
                      </a:r>
                      <a:r>
                        <a:rPr kumimoji="1" lang="en-US" altLang="zh-CN" sz="2000" b="0" i="0" u="none" strike="noStrike" cap="none" normalizeH="0" baseline="0" dirty="0">
                          <a:ln>
                            <a:noFill/>
                          </a:ln>
                          <a:solidFill>
                            <a:schemeClr val="tx1"/>
                          </a:solidFill>
                          <a:effectLst/>
                          <a:latin typeface="黑体" pitchFamily="49" charset="-122"/>
                          <a:ea typeface="黑体" pitchFamily="49" charset="-122"/>
                        </a:rPr>
                        <a:t>,</a:t>
                      </a:r>
                      <a:r>
                        <a:rPr kumimoji="1" lang="zh-CN" altLang="en-US" sz="2000" b="0" i="0" u="none" strike="noStrike" cap="none" normalizeH="0" baseline="0" dirty="0">
                          <a:ln>
                            <a:noFill/>
                          </a:ln>
                          <a:solidFill>
                            <a:schemeClr val="tx1"/>
                          </a:solidFill>
                          <a:effectLst/>
                          <a:latin typeface="黑体" pitchFamily="49" charset="-122"/>
                          <a:ea typeface="黑体" pitchFamily="49" charset="-122"/>
                        </a:rPr>
                        <a:t>加速计</a:t>
                      </a:r>
                      <a:r>
                        <a:rPr kumimoji="1" lang="en-US" altLang="zh-CN" sz="2000" b="0" i="0" u="none" strike="noStrike" cap="none" normalizeH="0" baseline="0" dirty="0">
                          <a:ln>
                            <a:noFill/>
                          </a:ln>
                          <a:solidFill>
                            <a:schemeClr val="tx1"/>
                          </a:solidFill>
                          <a:effectLst/>
                          <a:latin typeface="黑体" pitchFamily="49" charset="-122"/>
                          <a:ea typeface="黑体" pitchFamily="49" charset="-122"/>
                        </a:rPr>
                        <a:t>,</a:t>
                      </a:r>
                      <a:r>
                        <a:rPr kumimoji="1" lang="zh-CN" altLang="en-US" sz="2000" b="0" i="0" u="none" strike="noStrike" cap="none" normalizeH="0" baseline="0" dirty="0">
                          <a:ln>
                            <a:noFill/>
                          </a:ln>
                          <a:solidFill>
                            <a:schemeClr val="tx1"/>
                          </a:solidFill>
                          <a:effectLst/>
                          <a:latin typeface="黑体" pitchFamily="49" charset="-122"/>
                          <a:ea typeface="黑体" pitchFamily="49" charset="-122"/>
                        </a:rPr>
                        <a:t>里程计</a:t>
                      </a:r>
                      <a:r>
                        <a:rPr kumimoji="1" lang="en-US" altLang="zh-CN" sz="2000" b="0" i="0" u="none" strike="noStrike" cap="none" normalizeH="0" baseline="0" dirty="0">
                          <a:ln>
                            <a:noFill/>
                          </a:ln>
                          <a:solidFill>
                            <a:schemeClr val="tx1"/>
                          </a:solidFill>
                          <a:effectLst/>
                          <a:latin typeface="黑体" pitchFamily="49" charset="-122"/>
                          <a:ea typeface="黑体" pitchFamily="49" charset="-122"/>
                        </a:rPr>
                        <a:t>, GPS,(</a:t>
                      </a:r>
                      <a:r>
                        <a:rPr kumimoji="1" lang="zh-CN" altLang="en-US" sz="2000" b="0" i="0" u="none" strike="noStrike" cap="none" normalizeH="0" baseline="0" dirty="0">
                          <a:ln>
                            <a:noFill/>
                          </a:ln>
                          <a:solidFill>
                            <a:schemeClr val="tx1"/>
                          </a:solidFill>
                          <a:effectLst/>
                          <a:latin typeface="黑体" pitchFamily="49" charset="-122"/>
                          <a:ea typeface="黑体" pitchFamily="49" charset="-122"/>
                        </a:rPr>
                        <a:t>声波传感器</a:t>
                      </a:r>
                      <a:r>
                        <a:rPr kumimoji="1" lang="en-US" altLang="zh-CN" sz="2000" b="0" i="0" u="none" strike="noStrike" cap="none" normalizeH="0" baseline="0" dirty="0">
                          <a:ln>
                            <a:noFill/>
                          </a:ln>
                          <a:solidFill>
                            <a:schemeClr val="tx1"/>
                          </a:solidFill>
                          <a:effectLst/>
                          <a:latin typeface="黑体" pitchFamily="49" charset="-122"/>
                          <a:ea typeface="黑体" pitchFamily="49" charset="-122"/>
                        </a:rPr>
                        <a:t>,</a:t>
                      </a:r>
                      <a:r>
                        <a:rPr kumimoji="1" lang="zh-CN" altLang="en-US" sz="2000" b="0" i="0" u="none" strike="noStrike" cap="none" normalizeH="0" baseline="0" dirty="0">
                          <a:ln>
                            <a:noFill/>
                          </a:ln>
                          <a:solidFill>
                            <a:schemeClr val="tx1"/>
                          </a:solidFill>
                          <a:effectLst/>
                          <a:latin typeface="黑体" pitchFamily="49" charset="-122"/>
                          <a:ea typeface="黑体" pitchFamily="49" charset="-122"/>
                        </a:rPr>
                        <a:t>摄像头</a:t>
                      </a:r>
                      <a:r>
                        <a:rPr kumimoji="1" lang="en-US" altLang="zh-CN" sz="2000" b="0" i="0" u="none" strike="noStrike" cap="none" normalizeH="0" baseline="0" dirty="0">
                          <a:ln>
                            <a:noFill/>
                          </a:ln>
                          <a:solidFill>
                            <a:schemeClr val="tx1"/>
                          </a:solidFill>
                          <a:effectLst/>
                          <a:latin typeface="黑体" pitchFamily="49" charset="-122"/>
                          <a:ea typeface="黑体" pitchFamily="49" charset="-122"/>
                        </a:rPr>
                        <a:t>,</a:t>
                      </a:r>
                      <a:r>
                        <a:rPr kumimoji="1" lang="zh-CN" altLang="en-US" sz="2000" b="0" i="0" u="none" strike="noStrike" cap="none" normalizeH="0" baseline="0" dirty="0">
                          <a:ln>
                            <a:noFill/>
                          </a:ln>
                          <a:solidFill>
                            <a:schemeClr val="tx1"/>
                          </a:solidFill>
                          <a:effectLst/>
                          <a:latin typeface="黑体" pitchFamily="49" charset="-122"/>
                          <a:ea typeface="黑体" pitchFamily="49" charset="-122"/>
                        </a:rPr>
                        <a:t>键盘</a:t>
                      </a:r>
                      <a:r>
                        <a:rPr kumimoji="1" lang="en-US" altLang="zh-CN" sz="2000" b="0" i="0" u="none" strike="noStrike" cap="none" normalizeH="0" baseline="0" dirty="0">
                          <a:ln>
                            <a:noFill/>
                          </a:ln>
                          <a:solidFill>
                            <a:schemeClr val="tx1"/>
                          </a:solidFill>
                          <a:effectLst/>
                          <a:latin typeface="黑体" pitchFamily="49" charset="-122"/>
                          <a:ea typeface="黑体" pitchFamily="49" charset="-122"/>
                        </a:rPr>
                        <a:t>)</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83379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742950" y="466720"/>
            <a:ext cx="8420100" cy="731838"/>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任务环境</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3722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aphicFrame>
        <p:nvGraphicFramePr>
          <p:cNvPr id="137256" name="Group 40"/>
          <p:cNvGraphicFramePr>
            <a:graphicFrameLocks noGrp="1"/>
          </p:cNvGraphicFramePr>
          <p:nvPr>
            <p:ph idx="1"/>
          </p:nvPr>
        </p:nvGraphicFramePr>
        <p:xfrm>
          <a:off x="741231" y="1700213"/>
          <a:ext cx="8420102" cy="4398329"/>
        </p:xfrm>
        <a:graphic>
          <a:graphicData uri="http://schemas.openxmlformats.org/drawingml/2006/table">
            <a:tbl>
              <a:tblPr/>
              <a:tblGrid>
                <a:gridCol w="1683676">
                  <a:extLst>
                    <a:ext uri="{9D8B030D-6E8A-4147-A177-3AD203B41FA5}">
                      <a16:colId xmlns:a16="http://schemas.microsoft.com/office/drawing/2014/main" val="20000"/>
                    </a:ext>
                  </a:extLst>
                </a:gridCol>
                <a:gridCol w="1683677">
                  <a:extLst>
                    <a:ext uri="{9D8B030D-6E8A-4147-A177-3AD203B41FA5}">
                      <a16:colId xmlns:a16="http://schemas.microsoft.com/office/drawing/2014/main" val="20001"/>
                    </a:ext>
                  </a:extLst>
                </a:gridCol>
                <a:gridCol w="1685396">
                  <a:extLst>
                    <a:ext uri="{9D8B030D-6E8A-4147-A177-3AD203B41FA5}">
                      <a16:colId xmlns:a16="http://schemas.microsoft.com/office/drawing/2014/main" val="20002"/>
                    </a:ext>
                  </a:extLst>
                </a:gridCol>
                <a:gridCol w="1683676">
                  <a:extLst>
                    <a:ext uri="{9D8B030D-6E8A-4147-A177-3AD203B41FA5}">
                      <a16:colId xmlns:a16="http://schemas.microsoft.com/office/drawing/2014/main" val="20003"/>
                    </a:ext>
                  </a:extLst>
                </a:gridCol>
                <a:gridCol w="1683677">
                  <a:extLst>
                    <a:ext uri="{9D8B030D-6E8A-4147-A177-3AD203B41FA5}">
                      <a16:colId xmlns:a16="http://schemas.microsoft.com/office/drawing/2014/main" val="20004"/>
                    </a:ext>
                  </a:extLst>
                </a:gridCol>
              </a:tblGrid>
              <a:tr h="62388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智能体类型</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性能度量</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环境</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执行器</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传感器</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3348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医学诊断系统</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恢复健康的病人</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费用最小化</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最少诉讼</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病人</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医院</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职员</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显示</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问题</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测试</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诊断</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治疗</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咨询</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键盘输入</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症状</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检查结果</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病人回答</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3031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挑拣零件的机器人</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放进正确箱子的零件的百分比</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载有零件的传送带</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箱子</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有关节的胳膊和手</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摄像头</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关节角度传感器</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3348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交互式英语教师</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最大化学生的测试成绩</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学生集合</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测验机构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显示</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语音合成</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练习</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建议</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纠正</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键盘输入</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语音识别</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859835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818621" y="477835"/>
            <a:ext cx="8420100" cy="719138"/>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任务环境的属性</a:t>
            </a:r>
            <a:r>
              <a:rPr lang="en-US" altLang="zh-CN" sz="4000" b="1" dirty="0">
                <a:solidFill>
                  <a:schemeClr val="tx1"/>
                </a:solidFill>
                <a:effectLst>
                  <a:outerShdw blurRad="38100" dist="38100" dir="2700000" algn="tl">
                    <a:srgbClr val="C0C0C0"/>
                  </a:outerShdw>
                </a:effectLst>
                <a:latin typeface="宋体" charset="-122"/>
                <a:ea typeface="宋体" charset="-122"/>
              </a:rPr>
              <a:t>(1)</a:t>
            </a:r>
          </a:p>
        </p:txBody>
      </p:sp>
      <p:sp>
        <p:nvSpPr>
          <p:cNvPr id="140291" name="Rectangle 3"/>
          <p:cNvSpPr>
            <a:spLocks noGrp="1" noChangeArrowheads="1"/>
          </p:cNvSpPr>
          <p:nvPr>
            <p:ph type="body" idx="1"/>
          </p:nvPr>
        </p:nvSpPr>
        <p:spPr>
          <a:xfrm>
            <a:off x="584730" y="1484314"/>
            <a:ext cx="8893043" cy="4752975"/>
          </a:xfrm>
        </p:spPr>
        <p:txBody>
          <a:bodyPr/>
          <a:lstStyle/>
          <a:p>
            <a:pPr latinLnBrk="0">
              <a:lnSpc>
                <a:spcPct val="90000"/>
              </a:lnSpc>
            </a:pPr>
            <a:r>
              <a:rPr lang="zh-CN" altLang="en-US" sz="3600">
                <a:latin typeface="黑体" pitchFamily="49" charset="-122"/>
                <a:ea typeface="黑体" pitchFamily="49" charset="-122"/>
              </a:rPr>
              <a:t>任务环境的属性</a:t>
            </a:r>
            <a:r>
              <a:rPr lang="en-US" altLang="zh-CN" sz="3600">
                <a:latin typeface="黑体" pitchFamily="49" charset="-122"/>
                <a:ea typeface="黑体" pitchFamily="49" charset="-122"/>
              </a:rPr>
              <a:t>:</a:t>
            </a:r>
          </a:p>
          <a:p>
            <a:pPr lvl="1" latinLnBrk="0">
              <a:lnSpc>
                <a:spcPct val="90000"/>
              </a:lnSpc>
            </a:pPr>
            <a:r>
              <a:rPr lang="zh-CN" altLang="en-US" sz="3300">
                <a:latin typeface="黑体" pitchFamily="49" charset="-122"/>
                <a:ea typeface="黑体" pitchFamily="49" charset="-122"/>
              </a:rPr>
              <a:t>完全可观察的 </a:t>
            </a:r>
            <a:r>
              <a:rPr lang="en-US" altLang="zh-CN" sz="3300">
                <a:latin typeface="黑体" pitchFamily="49" charset="-122"/>
                <a:ea typeface="黑体" pitchFamily="49" charset="-122"/>
              </a:rPr>
              <a:t>vs </a:t>
            </a:r>
            <a:r>
              <a:rPr lang="zh-CN" altLang="en-US" sz="3300">
                <a:latin typeface="黑体" pitchFamily="49" charset="-122"/>
                <a:ea typeface="黑体" pitchFamily="49" charset="-122"/>
              </a:rPr>
              <a:t>部分可观察的</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获取环境的完整状态</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一般难以做到</a:t>
            </a:r>
          </a:p>
          <a:p>
            <a:pPr lvl="1" latinLnBrk="0">
              <a:lnSpc>
                <a:spcPct val="90000"/>
              </a:lnSpc>
            </a:pPr>
            <a:r>
              <a:rPr lang="zh-CN" altLang="en-US" sz="3300">
                <a:latin typeface="黑体" pitchFamily="49" charset="-122"/>
                <a:ea typeface="黑体" pitchFamily="49" charset="-122"/>
              </a:rPr>
              <a:t>确定性的 </a:t>
            </a:r>
            <a:r>
              <a:rPr lang="en-US" altLang="zh-CN" sz="3300">
                <a:latin typeface="黑体" pitchFamily="49" charset="-122"/>
                <a:ea typeface="黑体" pitchFamily="49" charset="-122"/>
              </a:rPr>
              <a:t>vs </a:t>
            </a:r>
            <a:r>
              <a:rPr lang="zh-CN" altLang="en-US" sz="3300">
                <a:latin typeface="黑体" pitchFamily="49" charset="-122"/>
                <a:ea typeface="黑体" pitchFamily="49" charset="-122"/>
              </a:rPr>
              <a:t>随机的</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出租车驾驶环境是随机的</a:t>
            </a:r>
          </a:p>
          <a:p>
            <a:pPr lvl="1" latinLnBrk="0">
              <a:lnSpc>
                <a:spcPct val="90000"/>
              </a:lnSpc>
            </a:pPr>
            <a:r>
              <a:rPr lang="zh-CN" altLang="en-US" sz="3300">
                <a:latin typeface="黑体" pitchFamily="49" charset="-122"/>
                <a:ea typeface="黑体" pitchFamily="49" charset="-122"/>
              </a:rPr>
              <a:t>片段式的 </a:t>
            </a:r>
            <a:r>
              <a:rPr lang="en-US" altLang="zh-CN" sz="3300">
                <a:latin typeface="黑体" pitchFamily="49" charset="-122"/>
                <a:ea typeface="黑体" pitchFamily="49" charset="-122"/>
              </a:rPr>
              <a:t>vs </a:t>
            </a:r>
            <a:r>
              <a:rPr lang="zh-CN" altLang="en-US" sz="3300">
                <a:latin typeface="黑体" pitchFamily="49" charset="-122"/>
                <a:ea typeface="黑体" pitchFamily="49" charset="-122"/>
              </a:rPr>
              <a:t>延续式的</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挑拣零件机器人的决策只需建立在当前零件基础上</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而下棋</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驾驶</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句法分析都是延续式的</a:t>
            </a:r>
          </a:p>
        </p:txBody>
      </p:sp>
      <p:sp>
        <p:nvSpPr>
          <p:cNvPr id="14029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4637366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818621" y="477835"/>
            <a:ext cx="8420100" cy="719138"/>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任务环境的属性</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99683" name="Rectangle 3"/>
          <p:cNvSpPr>
            <a:spLocks noGrp="1" noChangeArrowheads="1"/>
          </p:cNvSpPr>
          <p:nvPr>
            <p:ph type="body" idx="1"/>
          </p:nvPr>
        </p:nvSpPr>
        <p:spPr>
          <a:xfrm>
            <a:off x="584730" y="1484314"/>
            <a:ext cx="8893043" cy="4752975"/>
          </a:xfrm>
        </p:spPr>
        <p:txBody>
          <a:bodyPr/>
          <a:lstStyle/>
          <a:p>
            <a:pPr lvl="1" latinLnBrk="0">
              <a:lnSpc>
                <a:spcPct val="90000"/>
              </a:lnSpc>
            </a:pPr>
            <a:r>
              <a:rPr lang="zh-CN" altLang="en-US" sz="3300">
                <a:latin typeface="黑体" pitchFamily="49" charset="-122"/>
                <a:ea typeface="黑体" pitchFamily="49" charset="-122"/>
              </a:rPr>
              <a:t>静态的 </a:t>
            </a:r>
            <a:r>
              <a:rPr lang="en-US" altLang="zh-CN" sz="3300">
                <a:latin typeface="黑体" pitchFamily="49" charset="-122"/>
                <a:ea typeface="黑体" pitchFamily="49" charset="-122"/>
              </a:rPr>
              <a:t>vs </a:t>
            </a:r>
            <a:r>
              <a:rPr lang="zh-CN" altLang="en-US" sz="3300">
                <a:latin typeface="黑体" pitchFamily="49" charset="-122"/>
                <a:ea typeface="黑体" pitchFamily="49" charset="-122"/>
              </a:rPr>
              <a:t>动态的</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出租车驾驶是动态的</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填字谜游戏则是静态的</a:t>
            </a:r>
          </a:p>
          <a:p>
            <a:pPr lvl="1" latinLnBrk="0">
              <a:lnSpc>
                <a:spcPct val="90000"/>
              </a:lnSpc>
            </a:pPr>
            <a:r>
              <a:rPr lang="zh-CN" altLang="en-US" sz="3300">
                <a:latin typeface="黑体" pitchFamily="49" charset="-122"/>
                <a:ea typeface="黑体" pitchFamily="49" charset="-122"/>
              </a:rPr>
              <a:t>离散的 </a:t>
            </a:r>
            <a:r>
              <a:rPr lang="en-US" altLang="zh-CN" sz="3300">
                <a:latin typeface="黑体" pitchFamily="49" charset="-122"/>
                <a:ea typeface="黑体" pitchFamily="49" charset="-122"/>
              </a:rPr>
              <a:t>vs </a:t>
            </a:r>
            <a:r>
              <a:rPr lang="zh-CN" altLang="en-US" sz="3300">
                <a:latin typeface="黑体" pitchFamily="49" charset="-122"/>
                <a:ea typeface="黑体" pitchFamily="49" charset="-122"/>
              </a:rPr>
              <a:t>连续的</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下棋是离散的</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驾驶汽车是连续的</a:t>
            </a:r>
          </a:p>
          <a:p>
            <a:pPr lvl="1" latinLnBrk="0">
              <a:lnSpc>
                <a:spcPct val="90000"/>
              </a:lnSpc>
            </a:pPr>
            <a:r>
              <a:rPr lang="zh-CN" altLang="en-US" sz="3300">
                <a:latin typeface="黑体" pitchFamily="49" charset="-122"/>
                <a:ea typeface="黑体" pitchFamily="49" charset="-122"/>
              </a:rPr>
              <a:t>单智能体 </a:t>
            </a:r>
            <a:r>
              <a:rPr lang="en-US" altLang="zh-CN" sz="3300">
                <a:latin typeface="黑体" pitchFamily="49" charset="-122"/>
                <a:ea typeface="黑体" pitchFamily="49" charset="-122"/>
              </a:rPr>
              <a:t>vs </a:t>
            </a:r>
            <a:r>
              <a:rPr lang="zh-CN" altLang="en-US" sz="3300">
                <a:latin typeface="黑体" pitchFamily="49" charset="-122"/>
                <a:ea typeface="黑体" pitchFamily="49" charset="-122"/>
              </a:rPr>
              <a:t>多智能体</a:t>
            </a:r>
            <a:r>
              <a:rPr lang="en-US" altLang="zh-CN" sz="3300">
                <a:latin typeface="黑体" pitchFamily="49" charset="-122"/>
                <a:ea typeface="黑体" pitchFamily="49" charset="-122"/>
              </a:rPr>
              <a:t>: </a:t>
            </a:r>
            <a:r>
              <a:rPr lang="zh-CN" altLang="en-US" sz="3300">
                <a:latin typeface="黑体" pitchFamily="49" charset="-122"/>
                <a:ea typeface="黑体" pitchFamily="49" charset="-122"/>
              </a:rPr>
              <a:t>驾驶汽车和下棋都是多智能体环境</a:t>
            </a:r>
          </a:p>
          <a:p>
            <a:pPr latinLnBrk="0">
              <a:lnSpc>
                <a:spcPct val="90000"/>
              </a:lnSpc>
            </a:pPr>
            <a:r>
              <a:rPr lang="zh-CN" altLang="en-US" sz="3600">
                <a:latin typeface="黑体" pitchFamily="49" charset="-122"/>
                <a:ea typeface="黑体" pitchFamily="49" charset="-122"/>
              </a:rPr>
              <a:t>根据传感器的感知，对环境的综合考虑，通过执行器的工作，实现好的性能量度</a:t>
            </a:r>
            <a:endParaRPr lang="en-US" altLang="zh-CN" sz="3600">
              <a:latin typeface="黑体" pitchFamily="49" charset="-122"/>
              <a:ea typeface="黑体" pitchFamily="49" charset="-122"/>
            </a:endParaRPr>
          </a:p>
        </p:txBody>
      </p:sp>
      <p:sp>
        <p:nvSpPr>
          <p:cNvPr id="19968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478514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8"/>
          <p:cNvSpPr txBox="1">
            <a:spLocks noChangeArrowheads="1"/>
          </p:cNvSpPr>
          <p:nvPr/>
        </p:nvSpPr>
        <p:spPr bwMode="auto">
          <a:xfrm>
            <a:off x="1403350" y="1317625"/>
            <a:ext cx="8089900" cy="34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tIns="0">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eaLnBrk="1" hangingPunct="1">
              <a:spcBef>
                <a:spcPct val="35000"/>
              </a:spcBef>
            </a:pPr>
            <a:r>
              <a:rPr kumimoji="1" lang="en-US" altLang="zh-CN" sz="2400" dirty="0">
                <a:solidFill>
                  <a:srgbClr val="003399"/>
                </a:solidFill>
                <a:latin typeface="幼圆" pitchFamily="49" charset="-122"/>
                <a:ea typeface="幼圆" pitchFamily="49" charset="-122"/>
              </a:rPr>
              <a:t>0. </a:t>
            </a:r>
            <a:r>
              <a:rPr kumimoji="1" lang="zh-CN" altLang="en-US" sz="2400" dirty="0">
                <a:solidFill>
                  <a:srgbClr val="003399"/>
                </a:solidFill>
                <a:latin typeface="幼圆" pitchFamily="49" charset="-122"/>
                <a:ea typeface="幼圆" pitchFamily="49" charset="-122"/>
              </a:rPr>
              <a:t>课程间介</a:t>
            </a:r>
          </a:p>
          <a:p>
            <a:pPr algn="l" eaLnBrk="1" hangingPunct="1">
              <a:spcBef>
                <a:spcPct val="35000"/>
              </a:spcBef>
            </a:pPr>
            <a:r>
              <a:rPr kumimoji="1" lang="en-US" altLang="zh-CN" sz="2400" dirty="0">
                <a:solidFill>
                  <a:srgbClr val="003399"/>
                </a:solidFill>
                <a:latin typeface="幼圆" pitchFamily="49" charset="-122"/>
                <a:ea typeface="幼圆" pitchFamily="49" charset="-122"/>
              </a:rPr>
              <a:t>1. </a:t>
            </a:r>
            <a:r>
              <a:rPr kumimoji="1" lang="zh-CN" altLang="en-US" sz="2400" dirty="0">
                <a:solidFill>
                  <a:srgbClr val="003399"/>
                </a:solidFill>
                <a:latin typeface="幼圆" pitchFamily="49" charset="-122"/>
                <a:ea typeface="幼圆" pitchFamily="49" charset="-122"/>
              </a:rPr>
              <a:t>人工智能概述</a:t>
            </a:r>
          </a:p>
          <a:p>
            <a:pPr algn="l" eaLnBrk="1" hangingPunct="1">
              <a:spcBef>
                <a:spcPct val="35000"/>
              </a:spcBef>
            </a:pPr>
            <a:r>
              <a:rPr kumimoji="1" lang="en-US" altLang="zh-CN" sz="2400" dirty="0">
                <a:latin typeface="幼圆" pitchFamily="49" charset="-122"/>
                <a:ea typeface="幼圆" pitchFamily="49" charset="-122"/>
              </a:rPr>
              <a:t>2. </a:t>
            </a:r>
            <a:r>
              <a:rPr kumimoji="1" lang="zh-CN" altLang="en-US" sz="2400" dirty="0">
                <a:latin typeface="幼圆" pitchFamily="49" charset="-122"/>
                <a:ea typeface="幼圆" pitchFamily="49" charset="-122"/>
              </a:rPr>
              <a:t>知识表示方法</a:t>
            </a:r>
          </a:p>
          <a:p>
            <a:pPr algn="l" eaLnBrk="1" hangingPunct="1">
              <a:spcBef>
                <a:spcPct val="35000"/>
              </a:spcBef>
            </a:pPr>
            <a:r>
              <a:rPr kumimoji="1" lang="en-US" altLang="zh-CN" sz="2400" dirty="0">
                <a:latin typeface="幼圆" pitchFamily="49" charset="-122"/>
                <a:ea typeface="幼圆" pitchFamily="49" charset="-122"/>
              </a:rPr>
              <a:t>3. </a:t>
            </a:r>
            <a:r>
              <a:rPr kumimoji="1" lang="zh-CN" altLang="en-US" sz="2400" dirty="0">
                <a:latin typeface="幼圆" pitchFamily="49" charset="-122"/>
                <a:ea typeface="幼圆" pitchFamily="49" charset="-122"/>
              </a:rPr>
              <a:t>确定性推理</a:t>
            </a:r>
            <a:r>
              <a:rPr kumimoji="1" lang="en-US" altLang="zh-CN" sz="2400" dirty="0">
                <a:latin typeface="幼圆" pitchFamily="49" charset="-122"/>
                <a:ea typeface="幼圆" pitchFamily="49" charset="-122"/>
              </a:rPr>
              <a:t>——</a:t>
            </a:r>
            <a:r>
              <a:rPr kumimoji="1" lang="zh-CN" altLang="en-US" sz="2400" dirty="0">
                <a:latin typeface="幼圆" pitchFamily="49" charset="-122"/>
                <a:ea typeface="幼圆" pitchFamily="49" charset="-122"/>
              </a:rPr>
              <a:t>搜索策略</a:t>
            </a:r>
          </a:p>
          <a:p>
            <a:pPr algn="l" eaLnBrk="1" hangingPunct="1">
              <a:spcBef>
                <a:spcPct val="35000"/>
              </a:spcBef>
            </a:pPr>
            <a:r>
              <a:rPr kumimoji="1" lang="en-US" altLang="zh-CN" sz="2400" dirty="0">
                <a:latin typeface="幼圆" pitchFamily="49" charset="-122"/>
                <a:ea typeface="幼圆" pitchFamily="49" charset="-122"/>
              </a:rPr>
              <a:t>4. </a:t>
            </a:r>
            <a:r>
              <a:rPr kumimoji="1" lang="zh-CN" altLang="en-US" sz="2400" dirty="0">
                <a:latin typeface="幼圆" pitchFamily="49" charset="-122"/>
                <a:ea typeface="幼圆" pitchFamily="49" charset="-122"/>
              </a:rPr>
              <a:t>确定性推理</a:t>
            </a:r>
            <a:r>
              <a:rPr kumimoji="1" lang="en-US" altLang="zh-CN" sz="2400" dirty="0">
                <a:latin typeface="幼圆" pitchFamily="49" charset="-122"/>
                <a:ea typeface="幼圆" pitchFamily="49" charset="-122"/>
              </a:rPr>
              <a:t>——</a:t>
            </a:r>
            <a:r>
              <a:rPr kumimoji="1" lang="zh-CN" altLang="en-US" sz="2400" dirty="0">
                <a:latin typeface="幼圆" pitchFamily="49" charset="-122"/>
                <a:ea typeface="幼圆" pitchFamily="49" charset="-122"/>
              </a:rPr>
              <a:t>归结原理</a:t>
            </a:r>
            <a:endParaRPr kumimoji="1" lang="en-US" altLang="zh-CN" sz="2400" dirty="0">
              <a:latin typeface="幼圆" pitchFamily="49" charset="-122"/>
              <a:ea typeface="幼圆" pitchFamily="49" charset="-122"/>
            </a:endParaRPr>
          </a:p>
          <a:p>
            <a:pPr algn="l" eaLnBrk="1" hangingPunct="1">
              <a:spcBef>
                <a:spcPct val="35000"/>
              </a:spcBef>
            </a:pPr>
            <a:r>
              <a:rPr kumimoji="1" lang="en-US" altLang="zh-CN" sz="2400" dirty="0">
                <a:latin typeface="幼圆" pitchFamily="49" charset="-122"/>
                <a:ea typeface="幼圆" pitchFamily="49" charset="-122"/>
              </a:rPr>
              <a:t>5. </a:t>
            </a:r>
            <a:r>
              <a:rPr kumimoji="1" lang="zh-CN" altLang="en-US" sz="2400" dirty="0">
                <a:latin typeface="幼圆" pitchFamily="49" charset="-122"/>
                <a:ea typeface="幼圆" pitchFamily="49" charset="-122"/>
              </a:rPr>
              <a:t>不确定推理方法</a:t>
            </a:r>
            <a:endParaRPr kumimoji="1" lang="zh-CN" altLang="en-US" sz="2400" dirty="0">
              <a:solidFill>
                <a:srgbClr val="FFFF61"/>
              </a:solidFill>
              <a:latin typeface="Tahoma" pitchFamily="34" charset="0"/>
              <a:ea typeface="宋体" pitchFamily="2" charset="-122"/>
            </a:endParaRPr>
          </a:p>
          <a:p>
            <a:pPr algn="l" eaLnBrk="1" hangingPunct="1">
              <a:spcBef>
                <a:spcPct val="35000"/>
              </a:spcBef>
            </a:pPr>
            <a:r>
              <a:rPr kumimoji="1" lang="en-US" altLang="zh-CN" sz="2400" dirty="0">
                <a:latin typeface="幼圆" pitchFamily="49" charset="-122"/>
                <a:ea typeface="幼圆" pitchFamily="49" charset="-122"/>
              </a:rPr>
              <a:t>6. </a:t>
            </a:r>
            <a:r>
              <a:rPr kumimoji="1" lang="zh-CN" altLang="en-US" sz="2400" dirty="0">
                <a:latin typeface="幼圆" pitchFamily="49" charset="-122"/>
                <a:ea typeface="幼圆" pitchFamily="49" charset="-122"/>
              </a:rPr>
              <a:t>专家系统简介</a:t>
            </a:r>
          </a:p>
        </p:txBody>
      </p:sp>
      <p:sp>
        <p:nvSpPr>
          <p:cNvPr id="3075" name="Text Box 21"/>
          <p:cNvSpPr txBox="1">
            <a:spLocks noChangeArrowheads="1"/>
          </p:cNvSpPr>
          <p:nvPr/>
        </p:nvSpPr>
        <p:spPr bwMode="auto">
          <a:xfrm>
            <a:off x="660400" y="508000"/>
            <a:ext cx="561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eaLnBrk="1" hangingPunct="1">
              <a:spcBef>
                <a:spcPct val="50000"/>
              </a:spcBef>
            </a:pPr>
            <a:r>
              <a:rPr kumimoji="1" lang="zh-CN" altLang="en-US" sz="3600" i="1">
                <a:latin typeface="微软雅黑" pitchFamily="34" charset="-122"/>
              </a:rPr>
              <a:t>课  程  结  构</a:t>
            </a:r>
          </a:p>
        </p:txBody>
      </p:sp>
      <p:pic>
        <p:nvPicPr>
          <p:cNvPr id="2" name="图片 1"/>
          <p:cNvPicPr>
            <a:picLocks noChangeAspect="1"/>
          </p:cNvPicPr>
          <p:nvPr/>
        </p:nvPicPr>
        <p:blipFill>
          <a:blip r:embed="rId2"/>
          <a:stretch>
            <a:fillRect/>
          </a:stretch>
        </p:blipFill>
        <p:spPr>
          <a:xfrm>
            <a:off x="5165197" y="3728332"/>
            <a:ext cx="4328053" cy="2596832"/>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814390" y="466720"/>
            <a:ext cx="8420100" cy="731838"/>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任务环境的属性</a:t>
            </a:r>
            <a:r>
              <a:rPr lang="en-US" altLang="zh-CN" sz="4000" b="1" dirty="0">
                <a:solidFill>
                  <a:schemeClr val="tx1"/>
                </a:solidFill>
                <a:effectLst>
                  <a:outerShdw blurRad="38100" dist="38100" dir="2700000" algn="tl">
                    <a:srgbClr val="C0C0C0"/>
                  </a:outerShdw>
                </a:effectLst>
                <a:latin typeface="宋体" charset="-122"/>
                <a:ea typeface="宋体" charset="-122"/>
              </a:rPr>
              <a:t>(3)</a:t>
            </a:r>
          </a:p>
        </p:txBody>
      </p:sp>
      <p:sp>
        <p:nvSpPr>
          <p:cNvPr id="15462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aphicFrame>
        <p:nvGraphicFramePr>
          <p:cNvPr id="154699" name="Group 75"/>
          <p:cNvGraphicFramePr>
            <a:graphicFrameLocks noGrp="1"/>
          </p:cNvGraphicFramePr>
          <p:nvPr>
            <p:ph idx="1"/>
          </p:nvPr>
        </p:nvGraphicFramePr>
        <p:xfrm>
          <a:off x="818621" y="1628775"/>
          <a:ext cx="8420100" cy="4537076"/>
        </p:xfrm>
        <a:graphic>
          <a:graphicData uri="http://schemas.openxmlformats.org/drawingml/2006/table">
            <a:tbl>
              <a:tblPr/>
              <a:tblGrid>
                <a:gridCol w="1203854">
                  <a:extLst>
                    <a:ext uri="{9D8B030D-6E8A-4147-A177-3AD203B41FA5}">
                      <a16:colId xmlns:a16="http://schemas.microsoft.com/office/drawing/2014/main" val="20000"/>
                    </a:ext>
                  </a:extLst>
                </a:gridCol>
                <a:gridCol w="1202135">
                  <a:extLst>
                    <a:ext uri="{9D8B030D-6E8A-4147-A177-3AD203B41FA5}">
                      <a16:colId xmlns:a16="http://schemas.microsoft.com/office/drawing/2014/main" val="20001"/>
                    </a:ext>
                  </a:extLst>
                </a:gridCol>
                <a:gridCol w="1203854">
                  <a:extLst>
                    <a:ext uri="{9D8B030D-6E8A-4147-A177-3AD203B41FA5}">
                      <a16:colId xmlns:a16="http://schemas.microsoft.com/office/drawing/2014/main" val="20002"/>
                    </a:ext>
                  </a:extLst>
                </a:gridCol>
                <a:gridCol w="1200415">
                  <a:extLst>
                    <a:ext uri="{9D8B030D-6E8A-4147-A177-3AD203B41FA5}">
                      <a16:colId xmlns:a16="http://schemas.microsoft.com/office/drawing/2014/main" val="20003"/>
                    </a:ext>
                  </a:extLst>
                </a:gridCol>
                <a:gridCol w="1203854">
                  <a:extLst>
                    <a:ext uri="{9D8B030D-6E8A-4147-A177-3AD203B41FA5}">
                      <a16:colId xmlns:a16="http://schemas.microsoft.com/office/drawing/2014/main" val="20004"/>
                    </a:ext>
                  </a:extLst>
                </a:gridCol>
                <a:gridCol w="1202134">
                  <a:extLst>
                    <a:ext uri="{9D8B030D-6E8A-4147-A177-3AD203B41FA5}">
                      <a16:colId xmlns:a16="http://schemas.microsoft.com/office/drawing/2014/main" val="20005"/>
                    </a:ext>
                  </a:extLst>
                </a:gridCol>
                <a:gridCol w="1203854">
                  <a:extLst>
                    <a:ext uri="{9D8B030D-6E8A-4147-A177-3AD203B41FA5}">
                      <a16:colId xmlns:a16="http://schemas.microsoft.com/office/drawing/2014/main" val="20006"/>
                    </a:ext>
                  </a:extLst>
                </a:gridCol>
              </a:tblGrid>
              <a:tr h="45561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黑体" pitchFamily="49" charset="-122"/>
                          <a:ea typeface="黑体" pitchFamily="49" charset="-122"/>
                        </a:rPr>
                        <a:t>任务环境</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可观察性</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确定性</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片段性</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静态性</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离散性</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智能体数</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756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出租车驾驶</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部分</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随机的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延续式的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动态的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连续的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多</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59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医学诊断系统</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部分</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随机的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延续式的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动态的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连续的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单</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59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选零件的机器人</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部分</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随机的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片段式的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动态的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连续的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单</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159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交互式英语教师</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部分</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随机的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延续式的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动态的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离散的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多</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159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纵横字谜游戏</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完全</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确定的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延续式的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静态的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黑体" pitchFamily="49" charset="-122"/>
                          <a:ea typeface="黑体" pitchFamily="49" charset="-122"/>
                        </a:rPr>
                        <a:t>离散的</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黑体" pitchFamily="49" charset="-122"/>
                          <a:ea typeface="黑体" pitchFamily="49" charset="-122"/>
                        </a:rPr>
                        <a:t>单</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797092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ctrTitle"/>
          </p:nvPr>
        </p:nvSpPr>
        <p:spPr>
          <a:xfrm>
            <a:off x="800100" y="981075"/>
            <a:ext cx="8658754" cy="5400675"/>
          </a:xfrm>
        </p:spPr>
        <p:txBody>
          <a:bodyPr/>
          <a:lstStyle/>
          <a:p>
            <a:pPr algn="l"/>
            <a:r>
              <a:rPr lang="en-US" altLang="zh-CN" sz="4800" dirty="0">
                <a:solidFill>
                  <a:schemeClr val="tx1"/>
                </a:solidFill>
                <a:latin typeface="Times New Roman" charset="0"/>
                <a:ea typeface="黑体" pitchFamily="49" charset="-122"/>
              </a:rPr>
              <a:t>1.5 </a:t>
            </a:r>
            <a:r>
              <a:rPr lang="zh-CN" altLang="en-US" sz="4800" dirty="0">
                <a:solidFill>
                  <a:schemeClr val="tx1"/>
                </a:solidFill>
                <a:latin typeface="Times New Roman" charset="0"/>
                <a:ea typeface="黑体" pitchFamily="49" charset="-122"/>
              </a:rPr>
              <a:t>智能体结构</a:t>
            </a:r>
            <a:br>
              <a:rPr lang="en-US" altLang="zh-CN" sz="4800" dirty="0">
                <a:solidFill>
                  <a:schemeClr val="tx1"/>
                </a:solidFill>
                <a:latin typeface="Times New Roman" charset="0"/>
                <a:ea typeface="黑体" pitchFamily="49" charset="-122"/>
              </a:rPr>
            </a:br>
            <a:br>
              <a:rPr lang="en-US" altLang="zh-CN" sz="4800" dirty="0">
                <a:solidFill>
                  <a:schemeClr val="tx1"/>
                </a:solidFill>
                <a:latin typeface="Times New Roman" charset="0"/>
                <a:ea typeface="黑体" pitchFamily="49" charset="-122"/>
              </a:rPr>
            </a:br>
            <a:r>
              <a:rPr lang="en-US" altLang="zh-CN" sz="4800" dirty="0">
                <a:solidFill>
                  <a:schemeClr val="tx1"/>
                </a:solidFill>
                <a:latin typeface="Times New Roman" charset="0"/>
                <a:ea typeface="黑体" pitchFamily="49" charset="-122"/>
              </a:rPr>
              <a:t> </a:t>
            </a:r>
            <a:r>
              <a:rPr lang="en-US" altLang="zh-CN" sz="3200" dirty="0">
                <a:solidFill>
                  <a:schemeClr val="tx1"/>
                </a:solidFill>
                <a:latin typeface="黑体" pitchFamily="49" charset="-122"/>
                <a:ea typeface="黑体" pitchFamily="49" charset="-122"/>
              </a:rPr>
              <a:t>4</a:t>
            </a:r>
            <a:r>
              <a:rPr lang="zh-CN" altLang="en-US" sz="3200" dirty="0">
                <a:solidFill>
                  <a:schemeClr val="tx1"/>
                </a:solidFill>
                <a:latin typeface="黑体" pitchFamily="49" charset="-122"/>
                <a:ea typeface="黑体" pitchFamily="49" charset="-122"/>
              </a:rPr>
              <a:t>种类型的智能体程序</a:t>
            </a:r>
            <a:br>
              <a:rPr lang="zh-CN" altLang="en-US" sz="3200" dirty="0">
                <a:solidFill>
                  <a:schemeClr val="tx1"/>
                </a:solidFill>
                <a:latin typeface="黑体" pitchFamily="49" charset="-122"/>
                <a:ea typeface="黑体" pitchFamily="49" charset="-122"/>
              </a:rPr>
            </a:br>
            <a:r>
              <a:rPr lang="en-US" altLang="zh-CN" sz="3200" dirty="0">
                <a:solidFill>
                  <a:schemeClr val="tx1"/>
                </a:solidFill>
                <a:latin typeface="黑体" pitchFamily="49" charset="-122"/>
                <a:ea typeface="黑体" pitchFamily="49" charset="-122"/>
              </a:rPr>
              <a:t>	</a:t>
            </a:r>
            <a:r>
              <a:rPr lang="zh-CN" altLang="en-US" sz="3200" dirty="0">
                <a:solidFill>
                  <a:schemeClr val="tx1"/>
                </a:solidFill>
                <a:latin typeface="黑体" pitchFamily="49" charset="-122"/>
                <a:ea typeface="黑体" pitchFamily="49" charset="-122"/>
              </a:rPr>
              <a:t>简单反射型智能体</a:t>
            </a:r>
            <a:br>
              <a:rPr lang="zh-CN" altLang="en-US" sz="3200" dirty="0">
                <a:solidFill>
                  <a:schemeClr val="tx1"/>
                </a:solidFill>
                <a:latin typeface="黑体" pitchFamily="49" charset="-122"/>
                <a:ea typeface="黑体" pitchFamily="49" charset="-122"/>
              </a:rPr>
            </a:br>
            <a:r>
              <a:rPr lang="en-US" altLang="zh-CN" sz="3200" dirty="0">
                <a:solidFill>
                  <a:schemeClr val="tx1"/>
                </a:solidFill>
                <a:latin typeface="黑体" pitchFamily="49" charset="-122"/>
                <a:ea typeface="黑体" pitchFamily="49" charset="-122"/>
              </a:rPr>
              <a:t>	</a:t>
            </a:r>
            <a:r>
              <a:rPr lang="zh-CN" altLang="en-US" sz="3200" dirty="0">
                <a:solidFill>
                  <a:schemeClr val="tx1"/>
                </a:solidFill>
                <a:latin typeface="黑体" pitchFamily="49" charset="-122"/>
                <a:ea typeface="黑体" pitchFamily="49" charset="-122"/>
              </a:rPr>
              <a:t>基于模型的反射智能体</a:t>
            </a:r>
            <a:br>
              <a:rPr lang="zh-CN" altLang="en-US" sz="3200" dirty="0">
                <a:solidFill>
                  <a:schemeClr val="tx1"/>
                </a:solidFill>
                <a:latin typeface="黑体" pitchFamily="49" charset="-122"/>
                <a:ea typeface="黑体" pitchFamily="49" charset="-122"/>
              </a:rPr>
            </a:br>
            <a:r>
              <a:rPr lang="en-US" altLang="zh-CN" sz="3200" dirty="0">
                <a:solidFill>
                  <a:schemeClr val="tx1"/>
                </a:solidFill>
                <a:latin typeface="黑体" pitchFamily="49" charset="-122"/>
                <a:ea typeface="黑体" pitchFamily="49" charset="-122"/>
              </a:rPr>
              <a:t>	</a:t>
            </a:r>
            <a:r>
              <a:rPr lang="zh-CN" altLang="en-US" sz="3200" dirty="0">
                <a:solidFill>
                  <a:schemeClr val="tx1"/>
                </a:solidFill>
                <a:latin typeface="黑体" pitchFamily="49" charset="-122"/>
                <a:ea typeface="黑体" pitchFamily="49" charset="-122"/>
              </a:rPr>
              <a:t>基于目标的智能体</a:t>
            </a:r>
            <a:r>
              <a:rPr lang="en-US" altLang="zh-CN" sz="3200" dirty="0">
                <a:solidFill>
                  <a:schemeClr val="tx1"/>
                </a:solidFill>
                <a:latin typeface="黑体" pitchFamily="49" charset="-122"/>
                <a:ea typeface="黑体" pitchFamily="49" charset="-122"/>
              </a:rPr>
              <a:t>/</a:t>
            </a:r>
            <a:r>
              <a:rPr lang="zh-CN" altLang="en-US" sz="3200" dirty="0">
                <a:solidFill>
                  <a:schemeClr val="tx1"/>
                </a:solidFill>
                <a:latin typeface="黑体" pitchFamily="49" charset="-122"/>
                <a:ea typeface="黑体" pitchFamily="49" charset="-122"/>
              </a:rPr>
              <a:t>基于效用的智能体</a:t>
            </a:r>
            <a:br>
              <a:rPr lang="zh-CN" altLang="en-US" sz="3200" dirty="0">
                <a:solidFill>
                  <a:schemeClr val="tx1"/>
                </a:solidFill>
                <a:latin typeface="黑体" pitchFamily="49" charset="-122"/>
                <a:ea typeface="黑体" pitchFamily="49" charset="-122"/>
              </a:rPr>
            </a:br>
            <a:r>
              <a:rPr lang="en-US" altLang="zh-CN" sz="3200" dirty="0">
                <a:solidFill>
                  <a:schemeClr val="tx1"/>
                </a:solidFill>
                <a:latin typeface="黑体" pitchFamily="49" charset="-122"/>
                <a:ea typeface="黑体" pitchFamily="49" charset="-122"/>
              </a:rPr>
              <a:t>	</a:t>
            </a:r>
            <a:r>
              <a:rPr lang="zh-CN" altLang="en-US" sz="3200" dirty="0">
                <a:solidFill>
                  <a:schemeClr val="tx1"/>
                </a:solidFill>
                <a:latin typeface="黑体" pitchFamily="49" charset="-122"/>
                <a:ea typeface="黑体" pitchFamily="49" charset="-122"/>
              </a:rPr>
              <a:t>学习智能体</a:t>
            </a:r>
            <a:endParaRPr lang="en-US" altLang="zh-CN" sz="3200" dirty="0">
              <a:solidFill>
                <a:schemeClr val="tx1"/>
              </a:solidFill>
              <a:latin typeface="黑体" pitchFamily="49" charset="-122"/>
              <a:ea typeface="黑体" pitchFamily="49" charset="-122"/>
            </a:endParaRPr>
          </a:p>
        </p:txBody>
      </p:sp>
      <p:sp>
        <p:nvSpPr>
          <p:cNvPr id="192515" name="Text Box 3"/>
          <p:cNvSpPr txBox="1">
            <a:spLocks noChangeArrowheads="1"/>
          </p:cNvSpPr>
          <p:nvPr/>
        </p:nvSpPr>
        <p:spPr bwMode="auto">
          <a:xfrm>
            <a:off x="0" y="176205"/>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华文行楷" pitchFamily="2" charset="-122"/>
                <a:ea typeface="华文行楷" pitchFamily="2" charset="-122"/>
              </a:rPr>
              <a:t>第</a:t>
            </a:r>
            <a:r>
              <a:rPr lang="en-US" altLang="zh-CN" dirty="0">
                <a:latin typeface="华文行楷" pitchFamily="2" charset="-122"/>
                <a:ea typeface="华文行楷" pitchFamily="2" charset="-122"/>
              </a:rPr>
              <a:t>1</a:t>
            </a:r>
            <a:r>
              <a:rPr lang="zh-CN" altLang="en-US" dirty="0">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7066242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智能体结构</a:t>
            </a:r>
          </a:p>
        </p:txBody>
      </p:sp>
      <p:sp>
        <p:nvSpPr>
          <p:cNvPr id="64515" name="Rectangle 3"/>
          <p:cNvSpPr>
            <a:spLocks noGrp="1" noChangeArrowheads="1"/>
          </p:cNvSpPr>
          <p:nvPr>
            <p:ph type="body" idx="1"/>
          </p:nvPr>
        </p:nvSpPr>
        <p:spPr>
          <a:xfrm>
            <a:off x="756708" y="1557338"/>
            <a:ext cx="8420100" cy="4551362"/>
          </a:xfrm>
        </p:spPr>
        <p:txBody>
          <a:bodyPr/>
          <a:lstStyle/>
          <a:p>
            <a:r>
              <a:rPr lang="en-US" altLang="zh-CN" sz="3200">
                <a:latin typeface="Times New Roman" charset="0"/>
                <a:ea typeface="黑体" pitchFamily="49" charset="-122"/>
              </a:rPr>
              <a:t>AI</a:t>
            </a:r>
            <a:r>
              <a:rPr lang="zh-CN" altLang="en-US" sz="3200">
                <a:latin typeface="Times New Roman" charset="0"/>
                <a:ea typeface="黑体" pitchFamily="49" charset="-122"/>
              </a:rPr>
              <a:t>的任务是设计智能体程序</a:t>
            </a:r>
          </a:p>
          <a:p>
            <a:r>
              <a:rPr lang="zh-CN" altLang="en-US" sz="3200">
                <a:latin typeface="Times New Roman" charset="0"/>
                <a:ea typeface="黑体" pitchFamily="49" charset="-122"/>
              </a:rPr>
              <a:t>智能体程序要在某个具备实际传感器和执行器的计算装置上运行</a:t>
            </a:r>
            <a:r>
              <a:rPr lang="en-US" altLang="zh-CN" sz="3200">
                <a:latin typeface="Times New Roman" charset="0"/>
                <a:ea typeface="黑体" pitchFamily="49" charset="-122"/>
              </a:rPr>
              <a:t>, </a:t>
            </a:r>
            <a:r>
              <a:rPr lang="zh-CN" altLang="en-US" sz="3200">
                <a:latin typeface="Times New Roman" charset="0"/>
                <a:ea typeface="黑体" pitchFamily="49" charset="-122"/>
              </a:rPr>
              <a:t>该装置称为体系结构</a:t>
            </a:r>
          </a:p>
          <a:p>
            <a:pPr lvl="1"/>
            <a:r>
              <a:rPr lang="zh-CN" altLang="en-US" sz="2800">
                <a:latin typeface="Times New Roman" charset="0"/>
                <a:ea typeface="黑体" pitchFamily="49" charset="-122"/>
              </a:rPr>
              <a:t>智能体 </a:t>
            </a:r>
            <a:r>
              <a:rPr lang="en-US" altLang="zh-CN" sz="2800">
                <a:latin typeface="Times New Roman" charset="0"/>
                <a:ea typeface="黑体" pitchFamily="49" charset="-122"/>
              </a:rPr>
              <a:t>= </a:t>
            </a:r>
            <a:r>
              <a:rPr lang="zh-CN" altLang="en-US" sz="2800">
                <a:latin typeface="Times New Roman" charset="0"/>
                <a:ea typeface="黑体" pitchFamily="49" charset="-122"/>
              </a:rPr>
              <a:t>体系结构 </a:t>
            </a:r>
            <a:r>
              <a:rPr lang="en-US" altLang="zh-CN" sz="2800">
                <a:latin typeface="Times New Roman" charset="0"/>
                <a:ea typeface="黑体" pitchFamily="49" charset="-122"/>
              </a:rPr>
              <a:t>+ </a:t>
            </a:r>
            <a:r>
              <a:rPr lang="zh-CN" altLang="en-US" sz="2800">
                <a:latin typeface="Times New Roman" charset="0"/>
                <a:ea typeface="黑体" pitchFamily="49" charset="-122"/>
              </a:rPr>
              <a:t>程序</a:t>
            </a:r>
          </a:p>
          <a:p>
            <a:pPr lvl="1"/>
            <a:r>
              <a:rPr lang="zh-CN" altLang="en-US" sz="2800">
                <a:latin typeface="Times New Roman" charset="0"/>
                <a:ea typeface="黑体" pitchFamily="49" charset="-122"/>
              </a:rPr>
              <a:t>通常</a:t>
            </a:r>
            <a:r>
              <a:rPr lang="en-US" altLang="zh-CN" sz="2800">
                <a:latin typeface="Times New Roman" charset="0"/>
                <a:ea typeface="黑体" pitchFamily="49" charset="-122"/>
              </a:rPr>
              <a:t>, </a:t>
            </a:r>
            <a:r>
              <a:rPr lang="zh-CN" altLang="en-US" sz="2800">
                <a:latin typeface="Times New Roman" charset="0"/>
                <a:ea typeface="黑体" pitchFamily="49" charset="-122"/>
              </a:rPr>
              <a:t>智能体程序具有这样的框架</a:t>
            </a:r>
            <a:r>
              <a:rPr lang="en-US" altLang="zh-CN" sz="2800">
                <a:latin typeface="Times New Roman" charset="0"/>
                <a:ea typeface="黑体" pitchFamily="49" charset="-122"/>
              </a:rPr>
              <a:t>: </a:t>
            </a:r>
            <a:r>
              <a:rPr lang="zh-CN" altLang="en-US" sz="2800">
                <a:latin typeface="Times New Roman" charset="0"/>
                <a:ea typeface="黑体" pitchFamily="49" charset="-122"/>
              </a:rPr>
              <a:t>从传感器得到当前感知信息作为输入</a:t>
            </a:r>
            <a:r>
              <a:rPr lang="en-US" altLang="zh-CN" sz="2800">
                <a:latin typeface="Times New Roman" charset="0"/>
                <a:ea typeface="黑体" pitchFamily="49" charset="-122"/>
              </a:rPr>
              <a:t>, </a:t>
            </a:r>
            <a:r>
              <a:rPr lang="zh-CN" altLang="en-US" sz="2800">
                <a:latin typeface="Times New Roman" charset="0"/>
                <a:ea typeface="黑体" pitchFamily="49" charset="-122"/>
              </a:rPr>
              <a:t>返回一个行动交给执行器</a:t>
            </a:r>
          </a:p>
        </p:txBody>
      </p:sp>
      <p:sp>
        <p:nvSpPr>
          <p:cNvPr id="6451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1894259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智能体类型</a:t>
            </a:r>
            <a:endParaRPr lang="en-US" altLang="zh-CN" sz="4000" b="1" dirty="0">
              <a:solidFill>
                <a:schemeClr val="tx1"/>
              </a:solidFill>
              <a:effectLst>
                <a:outerShdw blurRad="38100" dist="38100" dir="2700000" algn="tl">
                  <a:srgbClr val="C0C0C0"/>
                </a:outerShdw>
              </a:effectLst>
              <a:latin typeface="宋体" charset="-122"/>
              <a:ea typeface="宋体" charset="-122"/>
            </a:endParaRPr>
          </a:p>
        </p:txBody>
      </p:sp>
      <p:sp>
        <p:nvSpPr>
          <p:cNvPr id="198659" name="Rectangle 3"/>
          <p:cNvSpPr>
            <a:spLocks noGrp="1" noChangeArrowheads="1"/>
          </p:cNvSpPr>
          <p:nvPr>
            <p:ph type="body" idx="1"/>
          </p:nvPr>
        </p:nvSpPr>
        <p:spPr>
          <a:xfrm>
            <a:off x="756708" y="1557338"/>
            <a:ext cx="8420100" cy="4551362"/>
          </a:xfrm>
        </p:spPr>
        <p:txBody>
          <a:bodyPr/>
          <a:lstStyle/>
          <a:p>
            <a:r>
              <a:rPr lang="zh-CN" altLang="en-US" sz="3200">
                <a:latin typeface="Times New Roman" charset="0"/>
                <a:ea typeface="黑体" pitchFamily="49" charset="-122"/>
              </a:rPr>
              <a:t>有</a:t>
            </a:r>
            <a:r>
              <a:rPr lang="en-US" altLang="zh-CN" sz="3200">
                <a:latin typeface="Times New Roman" charset="0"/>
                <a:ea typeface="黑体" pitchFamily="49" charset="-122"/>
              </a:rPr>
              <a:t>4</a:t>
            </a:r>
            <a:r>
              <a:rPr lang="zh-CN" altLang="en-US" sz="3200">
                <a:latin typeface="Times New Roman" charset="0"/>
                <a:ea typeface="黑体" pitchFamily="49" charset="-122"/>
              </a:rPr>
              <a:t>种类型的智能体程序</a:t>
            </a:r>
            <a:r>
              <a:rPr lang="en-US" altLang="zh-CN" sz="3200">
                <a:latin typeface="Times New Roman" charset="0"/>
                <a:ea typeface="黑体" pitchFamily="49" charset="-122"/>
              </a:rPr>
              <a:t>(</a:t>
            </a:r>
            <a:r>
              <a:rPr lang="zh-CN" altLang="en-US" sz="3200">
                <a:latin typeface="Times New Roman" charset="0"/>
                <a:ea typeface="黑体" pitchFamily="49" charset="-122"/>
              </a:rPr>
              <a:t>或部分程序</a:t>
            </a:r>
            <a:r>
              <a:rPr lang="en-US" altLang="zh-CN" sz="3200">
                <a:latin typeface="Times New Roman" charset="0"/>
                <a:ea typeface="黑体" pitchFamily="49" charset="-122"/>
              </a:rPr>
              <a:t>)</a:t>
            </a:r>
          </a:p>
          <a:p>
            <a:pPr lvl="1"/>
            <a:r>
              <a:rPr lang="zh-CN" altLang="en-US" sz="2800">
                <a:latin typeface="Times New Roman" charset="0"/>
                <a:ea typeface="黑体" pitchFamily="49" charset="-122"/>
              </a:rPr>
              <a:t>简单反射型智能体</a:t>
            </a:r>
          </a:p>
          <a:p>
            <a:pPr lvl="1"/>
            <a:r>
              <a:rPr lang="zh-CN" altLang="en-US" sz="2800">
                <a:latin typeface="Times New Roman" charset="0"/>
                <a:ea typeface="黑体" pitchFamily="49" charset="-122"/>
              </a:rPr>
              <a:t>基于模型的反射型智能体</a:t>
            </a:r>
          </a:p>
          <a:p>
            <a:pPr lvl="1"/>
            <a:r>
              <a:rPr lang="zh-CN" altLang="en-US" sz="2800">
                <a:latin typeface="Times New Roman" charset="0"/>
                <a:ea typeface="黑体" pitchFamily="49" charset="-122"/>
              </a:rPr>
              <a:t>基于目标的智能体</a:t>
            </a:r>
          </a:p>
          <a:p>
            <a:pPr lvl="1"/>
            <a:r>
              <a:rPr lang="zh-CN" altLang="en-US" sz="2800">
                <a:latin typeface="Times New Roman" charset="0"/>
                <a:ea typeface="黑体" pitchFamily="49" charset="-122"/>
              </a:rPr>
              <a:t>基于效用的智能体</a:t>
            </a:r>
          </a:p>
          <a:p>
            <a:r>
              <a:rPr lang="zh-CN" altLang="en-US" sz="3100">
                <a:latin typeface="Times New Roman" charset="0"/>
                <a:ea typeface="黑体" pitchFamily="49" charset="-122"/>
              </a:rPr>
              <a:t>此外，学习程序也是一种智能体</a:t>
            </a:r>
            <a:endParaRPr lang="en-US" altLang="zh-CN" sz="3100">
              <a:latin typeface="Times New Roman" charset="0"/>
              <a:ea typeface="黑体" pitchFamily="49" charset="-122"/>
            </a:endParaRPr>
          </a:p>
        </p:txBody>
      </p:sp>
      <p:sp>
        <p:nvSpPr>
          <p:cNvPr id="19866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922140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简单反射型智能体</a:t>
            </a:r>
          </a:p>
        </p:txBody>
      </p:sp>
      <p:sp>
        <p:nvSpPr>
          <p:cNvPr id="14234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pSp>
        <p:nvGrpSpPr>
          <p:cNvPr id="142341" name="Group 5"/>
          <p:cNvGrpSpPr>
            <a:grpSpLocks noChangeAspect="1"/>
          </p:cNvGrpSpPr>
          <p:nvPr/>
        </p:nvGrpSpPr>
        <p:grpSpPr bwMode="auto">
          <a:xfrm>
            <a:off x="662120" y="1341438"/>
            <a:ext cx="8736542" cy="4711700"/>
            <a:chOff x="2362" y="2095"/>
            <a:chExt cx="7200" cy="4212"/>
          </a:xfrm>
        </p:grpSpPr>
        <p:sp>
          <p:nvSpPr>
            <p:cNvPr id="142342" name="AutoShape 6"/>
            <p:cNvSpPr>
              <a:spLocks noChangeAspect="1" noChangeArrowheads="1"/>
            </p:cNvSpPr>
            <p:nvPr/>
          </p:nvSpPr>
          <p:spPr bwMode="auto">
            <a:xfrm>
              <a:off x="2362" y="2095"/>
              <a:ext cx="7200" cy="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2343" name="AutoShape 7"/>
            <p:cNvSpPr>
              <a:spLocks noChangeArrowheads="1"/>
            </p:cNvSpPr>
            <p:nvPr/>
          </p:nvSpPr>
          <p:spPr bwMode="auto">
            <a:xfrm>
              <a:off x="2519" y="2503"/>
              <a:ext cx="4852" cy="3261"/>
            </a:xfrm>
            <a:prstGeom prst="roundRect">
              <a:avLst>
                <a:gd name="adj" fmla="val 16667"/>
              </a:avLst>
            </a:prstGeom>
            <a:solidFill>
              <a:srgbClr val="00FFFF"/>
            </a:solidFill>
            <a:ln w="9525">
              <a:solidFill>
                <a:srgbClr val="000000"/>
              </a:solidFill>
              <a:round/>
              <a:headEnd/>
              <a:tailEnd/>
            </a:ln>
          </p:spPr>
          <p:txBody>
            <a:bodyPr/>
            <a:lstStyle/>
            <a:p>
              <a:endParaRPr lang="zh-CN" altLang="en-US"/>
            </a:p>
          </p:txBody>
        </p:sp>
        <p:sp>
          <p:nvSpPr>
            <p:cNvPr id="142344" name="AutoShape 8"/>
            <p:cNvSpPr>
              <a:spLocks noChangeArrowheads="1"/>
            </p:cNvSpPr>
            <p:nvPr/>
          </p:nvSpPr>
          <p:spPr bwMode="auto">
            <a:xfrm>
              <a:off x="8466" y="2503"/>
              <a:ext cx="939" cy="3261"/>
            </a:xfrm>
            <a:prstGeom prst="roundRect">
              <a:avLst>
                <a:gd name="adj" fmla="val 16667"/>
              </a:avLst>
            </a:prstGeom>
            <a:solidFill>
              <a:srgbClr val="00FFFF"/>
            </a:solidFill>
            <a:ln w="9525">
              <a:solidFill>
                <a:srgbClr val="000000"/>
              </a:solidFill>
              <a:round/>
              <a:headEnd/>
              <a:tailEnd/>
            </a:ln>
          </p:spPr>
          <p:txBody>
            <a:bodyPr/>
            <a:lstStyle/>
            <a:p>
              <a:endParaRPr lang="zh-CN" altLang="en-US"/>
            </a:p>
          </p:txBody>
        </p:sp>
        <p:sp>
          <p:nvSpPr>
            <p:cNvPr id="142345" name="Text Box 9"/>
            <p:cNvSpPr txBox="1">
              <a:spLocks noChangeArrowheads="1"/>
            </p:cNvSpPr>
            <p:nvPr/>
          </p:nvSpPr>
          <p:spPr bwMode="auto">
            <a:xfrm>
              <a:off x="2832" y="2638"/>
              <a:ext cx="938" cy="408"/>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智能体</a:t>
              </a:r>
              <a:endParaRPr lang="zh-CN" altLang="en-US" sz="1600" b="1">
                <a:latin typeface="굴림" pitchFamily="34" charset="-127"/>
                <a:ea typeface="굴림" pitchFamily="34" charset="-127"/>
              </a:endParaRPr>
            </a:p>
          </p:txBody>
        </p:sp>
        <p:sp>
          <p:nvSpPr>
            <p:cNvPr id="142346" name="Text Box 10"/>
            <p:cNvSpPr txBox="1">
              <a:spLocks noChangeArrowheads="1"/>
            </p:cNvSpPr>
            <p:nvPr/>
          </p:nvSpPr>
          <p:spPr bwMode="auto">
            <a:xfrm>
              <a:off x="5805" y="2638"/>
              <a:ext cx="940" cy="408"/>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传感器</a:t>
              </a:r>
              <a:endParaRPr lang="zh-CN" altLang="en-US" sz="1600" b="1">
                <a:latin typeface="굴림" pitchFamily="34" charset="-127"/>
                <a:ea typeface="굴림" pitchFamily="34" charset="-127"/>
              </a:endParaRPr>
            </a:p>
          </p:txBody>
        </p:sp>
        <p:sp>
          <p:nvSpPr>
            <p:cNvPr id="142347" name="Text Box 11"/>
            <p:cNvSpPr txBox="1">
              <a:spLocks noChangeArrowheads="1"/>
            </p:cNvSpPr>
            <p:nvPr/>
          </p:nvSpPr>
          <p:spPr bwMode="auto">
            <a:xfrm>
              <a:off x="5492" y="3182"/>
              <a:ext cx="1566" cy="679"/>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现在世界</a:t>
              </a:r>
            </a:p>
            <a:p>
              <a:pPr algn="just"/>
              <a:r>
                <a:rPr lang="zh-CN" altLang="en-US" sz="1600" b="1">
                  <a:latin typeface="Times New Roman" charset="0"/>
                  <a:ea typeface="宋体" charset="-122"/>
                </a:rPr>
                <a:t>是什么样的</a:t>
              </a:r>
              <a:endParaRPr lang="zh-CN" altLang="en-US" sz="1600" b="1">
                <a:latin typeface="굴림" pitchFamily="34" charset="-127"/>
                <a:ea typeface="굴림" pitchFamily="34" charset="-127"/>
              </a:endParaRPr>
            </a:p>
          </p:txBody>
        </p:sp>
        <p:sp>
          <p:nvSpPr>
            <p:cNvPr id="142348" name="Text Box 12"/>
            <p:cNvSpPr txBox="1">
              <a:spLocks noChangeArrowheads="1"/>
            </p:cNvSpPr>
            <p:nvPr/>
          </p:nvSpPr>
          <p:spPr bwMode="auto">
            <a:xfrm>
              <a:off x="8623" y="3725"/>
              <a:ext cx="626" cy="817"/>
            </a:xfrm>
            <a:prstGeom prst="rect">
              <a:avLst/>
            </a:prstGeom>
            <a:solidFill>
              <a:srgbClr val="00FFFF"/>
            </a:solidFill>
            <a:ln w="9525">
              <a:solidFill>
                <a:srgbClr val="00FFFF"/>
              </a:solidFill>
              <a:miter lim="800000"/>
              <a:headEnd/>
              <a:tailEnd/>
            </a:ln>
          </p:spPr>
          <p:txBody>
            <a:bodyPr vert="eaVert"/>
            <a:lstStyle/>
            <a:p>
              <a:pPr algn="just"/>
              <a:r>
                <a:rPr lang="zh-CN" altLang="en-US" sz="1600" b="1">
                  <a:latin typeface="Times New Roman" charset="0"/>
                  <a:ea typeface="宋体" charset="-122"/>
                </a:rPr>
                <a:t>环 境</a:t>
              </a:r>
              <a:endParaRPr lang="zh-CN" altLang="en-US" sz="1600" b="1">
                <a:latin typeface="굴림" pitchFamily="34" charset="-127"/>
                <a:ea typeface="굴림" pitchFamily="34" charset="-127"/>
              </a:endParaRPr>
            </a:p>
          </p:txBody>
        </p:sp>
        <p:sp>
          <p:nvSpPr>
            <p:cNvPr id="142349" name="Text Box 13"/>
            <p:cNvSpPr txBox="1">
              <a:spLocks noChangeArrowheads="1"/>
            </p:cNvSpPr>
            <p:nvPr/>
          </p:nvSpPr>
          <p:spPr bwMode="auto">
            <a:xfrm>
              <a:off x="5492" y="4405"/>
              <a:ext cx="1566" cy="679"/>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现在我应该</a:t>
              </a:r>
            </a:p>
            <a:p>
              <a:pPr algn="just"/>
              <a:r>
                <a:rPr lang="zh-CN" altLang="en-US" sz="1600" b="1">
                  <a:latin typeface="Times New Roman" charset="0"/>
                  <a:ea typeface="宋体" charset="-122"/>
                </a:rPr>
                <a:t>采取什么行动</a:t>
              </a:r>
              <a:endParaRPr lang="zh-CN" altLang="en-US" sz="1600" b="1">
                <a:latin typeface="굴림" pitchFamily="34" charset="-127"/>
                <a:ea typeface="굴림" pitchFamily="34" charset="-127"/>
              </a:endParaRPr>
            </a:p>
          </p:txBody>
        </p:sp>
        <p:sp>
          <p:nvSpPr>
            <p:cNvPr id="142350" name="Text Box 14"/>
            <p:cNvSpPr txBox="1">
              <a:spLocks noChangeArrowheads="1"/>
            </p:cNvSpPr>
            <p:nvPr/>
          </p:nvSpPr>
          <p:spPr bwMode="auto">
            <a:xfrm>
              <a:off x="5805" y="5220"/>
              <a:ext cx="940" cy="409"/>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执行器</a:t>
              </a:r>
              <a:endParaRPr lang="zh-CN" altLang="en-US" sz="1600" b="1">
                <a:latin typeface="굴림" pitchFamily="34" charset="-127"/>
                <a:ea typeface="굴림" pitchFamily="34" charset="-127"/>
              </a:endParaRPr>
            </a:p>
          </p:txBody>
        </p:sp>
        <p:sp>
          <p:nvSpPr>
            <p:cNvPr id="142351" name="AutoShape 15"/>
            <p:cNvSpPr>
              <a:spLocks noChangeArrowheads="1"/>
            </p:cNvSpPr>
            <p:nvPr/>
          </p:nvSpPr>
          <p:spPr bwMode="auto">
            <a:xfrm>
              <a:off x="2675" y="4405"/>
              <a:ext cx="2347" cy="679"/>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2352" name="Text Box 16"/>
            <p:cNvSpPr txBox="1">
              <a:spLocks noChangeArrowheads="1"/>
            </p:cNvSpPr>
            <p:nvPr/>
          </p:nvSpPr>
          <p:spPr bwMode="auto">
            <a:xfrm>
              <a:off x="2988" y="4541"/>
              <a:ext cx="1722" cy="408"/>
            </a:xfrm>
            <a:prstGeom prst="rect">
              <a:avLst/>
            </a:prstGeom>
            <a:solidFill>
              <a:srgbClr val="FFFFFF"/>
            </a:solidFill>
            <a:ln w="9525">
              <a:solidFill>
                <a:srgbClr val="FFFFFF"/>
              </a:solidFill>
              <a:miter lim="800000"/>
              <a:headEnd/>
              <a:tailEnd/>
            </a:ln>
          </p:spPr>
          <p:txBody>
            <a:bodyPr/>
            <a:lstStyle/>
            <a:p>
              <a:pPr algn="just"/>
              <a:r>
                <a:rPr lang="zh-CN" altLang="en-US" sz="1600" b="1">
                  <a:latin typeface="宋体" charset="-122"/>
                  <a:ea typeface="宋体" charset="-122"/>
                </a:rPr>
                <a:t>条件</a:t>
              </a:r>
              <a:r>
                <a:rPr lang="en-US" altLang="zh-CN" sz="1600" b="1">
                  <a:latin typeface="宋体" charset="-122"/>
                  <a:ea typeface="宋体" charset="-122"/>
                </a:rPr>
                <a:t>--</a:t>
              </a:r>
              <a:r>
                <a:rPr lang="zh-CN" altLang="en-US" sz="1600" b="1">
                  <a:latin typeface="宋体" charset="-122"/>
                  <a:ea typeface="宋体" charset="-122"/>
                </a:rPr>
                <a:t>行动规律</a:t>
              </a:r>
            </a:p>
          </p:txBody>
        </p:sp>
        <p:sp>
          <p:nvSpPr>
            <p:cNvPr id="142353" name="Line 17"/>
            <p:cNvSpPr>
              <a:spLocks noChangeShapeType="1"/>
            </p:cNvSpPr>
            <p:nvPr/>
          </p:nvSpPr>
          <p:spPr bwMode="auto">
            <a:xfrm flipH="1">
              <a:off x="6432" y="2774"/>
              <a:ext cx="219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54" name="Line 18"/>
            <p:cNvSpPr>
              <a:spLocks noChangeShapeType="1"/>
            </p:cNvSpPr>
            <p:nvPr/>
          </p:nvSpPr>
          <p:spPr bwMode="auto">
            <a:xfrm>
              <a:off x="6119" y="2910"/>
              <a:ext cx="0" cy="2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55" name="Line 19"/>
            <p:cNvSpPr>
              <a:spLocks noChangeShapeType="1"/>
            </p:cNvSpPr>
            <p:nvPr/>
          </p:nvSpPr>
          <p:spPr bwMode="auto">
            <a:xfrm>
              <a:off x="6119" y="3861"/>
              <a:ext cx="0" cy="5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56" name="Line 20"/>
            <p:cNvSpPr>
              <a:spLocks noChangeShapeType="1"/>
            </p:cNvSpPr>
            <p:nvPr/>
          </p:nvSpPr>
          <p:spPr bwMode="auto">
            <a:xfrm>
              <a:off x="6119" y="5084"/>
              <a:ext cx="0" cy="2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57" name="Line 21"/>
            <p:cNvSpPr>
              <a:spLocks noChangeShapeType="1"/>
            </p:cNvSpPr>
            <p:nvPr/>
          </p:nvSpPr>
          <p:spPr bwMode="auto">
            <a:xfrm>
              <a:off x="6432" y="5356"/>
              <a:ext cx="219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2358" name="Line 22"/>
            <p:cNvSpPr>
              <a:spLocks noChangeShapeType="1"/>
            </p:cNvSpPr>
            <p:nvPr/>
          </p:nvSpPr>
          <p:spPr bwMode="auto">
            <a:xfrm>
              <a:off x="5023" y="4677"/>
              <a:ext cx="46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2359" name="Text Box 23"/>
          <p:cNvSpPr txBox="1">
            <a:spLocks noChangeArrowheads="1"/>
          </p:cNvSpPr>
          <p:nvPr/>
        </p:nvSpPr>
        <p:spPr bwMode="auto">
          <a:xfrm>
            <a:off x="1052513" y="5734051"/>
            <a:ext cx="561684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i="1">
                <a:latin typeface="Times New Roman" charset="0"/>
                <a:ea typeface="宋体" charset="-122"/>
              </a:rPr>
              <a:t>f </a:t>
            </a:r>
            <a:r>
              <a:rPr lang="en-US" altLang="zh-CN" sz="2800">
                <a:latin typeface="굴림" pitchFamily="34" charset="-127"/>
                <a:ea typeface="宋体" charset="-122"/>
              </a:rPr>
              <a:t>: </a:t>
            </a:r>
            <a:r>
              <a:rPr lang="en-US" altLang="zh-CN" sz="2800" i="1">
                <a:latin typeface="Times New Roman" charset="0"/>
                <a:ea typeface="宋体" charset="-122"/>
              </a:rPr>
              <a:t>P→A	 </a:t>
            </a:r>
            <a:r>
              <a:rPr lang="en-US" altLang="zh-CN" sz="2800" i="1">
                <a:latin typeface="Times New Roman" charset="0"/>
                <a:ea typeface="굴림" pitchFamily="34" charset="-127"/>
              </a:rPr>
              <a:t>f </a:t>
            </a:r>
            <a:r>
              <a:rPr lang="en-US" altLang="zh-CN" sz="2800">
                <a:latin typeface="Times New Roman" charset="0"/>
                <a:ea typeface="굴림" pitchFamily="34" charset="-127"/>
              </a:rPr>
              <a:t>: IF-THEN</a:t>
            </a:r>
          </a:p>
        </p:txBody>
      </p:sp>
    </p:spTree>
    <p:extLst>
      <p:ext uri="{BB962C8B-B14F-4D97-AF65-F5344CB8AC3E}">
        <p14:creationId xmlns:p14="http://schemas.microsoft.com/office/powerpoint/2010/main" val="1937352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基于模型的反射型智能体</a:t>
            </a:r>
          </a:p>
        </p:txBody>
      </p:sp>
      <p:sp>
        <p:nvSpPr>
          <p:cNvPr id="146435" name="Text Box 3"/>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pSp>
        <p:nvGrpSpPr>
          <p:cNvPr id="146437" name="Group 5"/>
          <p:cNvGrpSpPr>
            <a:grpSpLocks noChangeAspect="1"/>
          </p:cNvGrpSpPr>
          <p:nvPr/>
        </p:nvGrpSpPr>
        <p:grpSpPr bwMode="auto">
          <a:xfrm>
            <a:off x="1052512" y="1557339"/>
            <a:ext cx="8034867" cy="4332287"/>
            <a:chOff x="2362" y="3363"/>
            <a:chExt cx="7200" cy="4212"/>
          </a:xfrm>
        </p:grpSpPr>
        <p:sp>
          <p:nvSpPr>
            <p:cNvPr id="146438" name="AutoShape 6"/>
            <p:cNvSpPr>
              <a:spLocks noChangeAspect="1" noChangeArrowheads="1"/>
            </p:cNvSpPr>
            <p:nvPr/>
          </p:nvSpPr>
          <p:spPr bwMode="auto">
            <a:xfrm>
              <a:off x="2362" y="3363"/>
              <a:ext cx="7200" cy="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6439" name="AutoShape 7"/>
            <p:cNvSpPr>
              <a:spLocks noChangeArrowheads="1"/>
            </p:cNvSpPr>
            <p:nvPr/>
          </p:nvSpPr>
          <p:spPr bwMode="auto">
            <a:xfrm>
              <a:off x="2362" y="3363"/>
              <a:ext cx="5321" cy="4212"/>
            </a:xfrm>
            <a:prstGeom prst="roundRect">
              <a:avLst>
                <a:gd name="adj" fmla="val 16667"/>
              </a:avLst>
            </a:prstGeom>
            <a:solidFill>
              <a:srgbClr val="00FFFF"/>
            </a:solidFill>
            <a:ln w="9525">
              <a:solidFill>
                <a:srgbClr val="000000"/>
              </a:solidFill>
              <a:round/>
              <a:headEnd/>
              <a:tailEnd/>
            </a:ln>
          </p:spPr>
          <p:txBody>
            <a:bodyPr/>
            <a:lstStyle/>
            <a:p>
              <a:endParaRPr lang="zh-CN" altLang="en-US"/>
            </a:p>
          </p:txBody>
        </p:sp>
        <p:sp>
          <p:nvSpPr>
            <p:cNvPr id="146440" name="AutoShape 8"/>
            <p:cNvSpPr>
              <a:spLocks noChangeArrowheads="1"/>
            </p:cNvSpPr>
            <p:nvPr/>
          </p:nvSpPr>
          <p:spPr bwMode="auto">
            <a:xfrm>
              <a:off x="8466" y="3363"/>
              <a:ext cx="939" cy="4212"/>
            </a:xfrm>
            <a:prstGeom prst="roundRect">
              <a:avLst>
                <a:gd name="adj" fmla="val 16667"/>
              </a:avLst>
            </a:prstGeom>
            <a:solidFill>
              <a:srgbClr val="00FFFF"/>
            </a:solidFill>
            <a:ln w="9525">
              <a:solidFill>
                <a:srgbClr val="000000"/>
              </a:solidFill>
              <a:round/>
              <a:headEnd/>
              <a:tailEnd/>
            </a:ln>
          </p:spPr>
          <p:txBody>
            <a:bodyPr/>
            <a:lstStyle/>
            <a:p>
              <a:endParaRPr lang="zh-CN" altLang="en-US"/>
            </a:p>
          </p:txBody>
        </p:sp>
        <p:sp>
          <p:nvSpPr>
            <p:cNvPr id="146441" name="Text Box 9"/>
            <p:cNvSpPr txBox="1">
              <a:spLocks noChangeArrowheads="1"/>
            </p:cNvSpPr>
            <p:nvPr/>
          </p:nvSpPr>
          <p:spPr bwMode="auto">
            <a:xfrm>
              <a:off x="5962" y="3499"/>
              <a:ext cx="1096" cy="407"/>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传感器</a:t>
              </a:r>
              <a:endParaRPr lang="zh-CN" altLang="en-US" sz="1600" b="1">
                <a:latin typeface="굴림" pitchFamily="34" charset="-127"/>
                <a:ea typeface="굴림" pitchFamily="34" charset="-127"/>
              </a:endParaRPr>
            </a:p>
          </p:txBody>
        </p:sp>
        <p:sp>
          <p:nvSpPr>
            <p:cNvPr id="146442" name="Text Box 10"/>
            <p:cNvSpPr txBox="1">
              <a:spLocks noChangeArrowheads="1"/>
            </p:cNvSpPr>
            <p:nvPr/>
          </p:nvSpPr>
          <p:spPr bwMode="auto">
            <a:xfrm>
              <a:off x="5649" y="4042"/>
              <a:ext cx="1565" cy="680"/>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现在世界</a:t>
              </a:r>
            </a:p>
            <a:p>
              <a:pPr algn="just"/>
              <a:r>
                <a:rPr lang="zh-CN" altLang="en-US" sz="1600" b="1">
                  <a:latin typeface="Times New Roman" charset="0"/>
                  <a:ea typeface="宋体" charset="-122"/>
                </a:rPr>
                <a:t>是什么样的</a:t>
              </a:r>
              <a:endParaRPr lang="zh-CN" altLang="en-US" sz="1600" b="1">
                <a:latin typeface="굴림" pitchFamily="34" charset="-127"/>
                <a:ea typeface="굴림" pitchFamily="34" charset="-127"/>
              </a:endParaRPr>
            </a:p>
          </p:txBody>
        </p:sp>
        <p:sp>
          <p:nvSpPr>
            <p:cNvPr id="146443" name="Text Box 11"/>
            <p:cNvSpPr txBox="1">
              <a:spLocks noChangeArrowheads="1"/>
            </p:cNvSpPr>
            <p:nvPr/>
          </p:nvSpPr>
          <p:spPr bwMode="auto">
            <a:xfrm>
              <a:off x="5492" y="6080"/>
              <a:ext cx="1722" cy="680"/>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现在我应该</a:t>
              </a:r>
            </a:p>
            <a:p>
              <a:pPr algn="just"/>
              <a:r>
                <a:rPr lang="zh-CN" altLang="en-US" sz="1600" b="1">
                  <a:latin typeface="Times New Roman" charset="0"/>
                  <a:ea typeface="宋体" charset="-122"/>
                </a:rPr>
                <a:t>采取什么行动</a:t>
              </a:r>
              <a:endParaRPr lang="zh-CN" altLang="en-US" sz="1600" b="1">
                <a:latin typeface="굴림" pitchFamily="34" charset="-127"/>
                <a:ea typeface="굴림" pitchFamily="34" charset="-127"/>
              </a:endParaRPr>
            </a:p>
          </p:txBody>
        </p:sp>
        <p:sp>
          <p:nvSpPr>
            <p:cNvPr id="146444" name="Text Box 12"/>
            <p:cNvSpPr txBox="1">
              <a:spLocks noChangeArrowheads="1"/>
            </p:cNvSpPr>
            <p:nvPr/>
          </p:nvSpPr>
          <p:spPr bwMode="auto">
            <a:xfrm>
              <a:off x="5805" y="7032"/>
              <a:ext cx="1097" cy="407"/>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执行器</a:t>
              </a:r>
              <a:endParaRPr lang="zh-CN" altLang="en-US" sz="1600" b="1">
                <a:latin typeface="굴림" pitchFamily="34" charset="-127"/>
                <a:ea typeface="굴림" pitchFamily="34" charset="-127"/>
              </a:endParaRPr>
            </a:p>
          </p:txBody>
        </p:sp>
        <p:sp>
          <p:nvSpPr>
            <p:cNvPr id="146445" name="AutoShape 13"/>
            <p:cNvSpPr>
              <a:spLocks noChangeArrowheads="1"/>
            </p:cNvSpPr>
            <p:nvPr/>
          </p:nvSpPr>
          <p:spPr bwMode="auto">
            <a:xfrm>
              <a:off x="3145" y="3635"/>
              <a:ext cx="1095" cy="543"/>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6446" name="Text Box 14"/>
            <p:cNvSpPr txBox="1">
              <a:spLocks noChangeArrowheads="1"/>
            </p:cNvSpPr>
            <p:nvPr/>
          </p:nvSpPr>
          <p:spPr bwMode="auto">
            <a:xfrm>
              <a:off x="3301" y="3635"/>
              <a:ext cx="783" cy="406"/>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状  态</a:t>
              </a:r>
              <a:endParaRPr lang="zh-CN" altLang="en-US" sz="1600" b="1">
                <a:latin typeface="굴림" pitchFamily="34" charset="-127"/>
                <a:ea typeface="굴림" pitchFamily="34" charset="-127"/>
              </a:endParaRPr>
            </a:p>
          </p:txBody>
        </p:sp>
        <p:sp>
          <p:nvSpPr>
            <p:cNvPr id="146447" name="AutoShape 15"/>
            <p:cNvSpPr>
              <a:spLocks noChangeArrowheads="1"/>
            </p:cNvSpPr>
            <p:nvPr/>
          </p:nvSpPr>
          <p:spPr bwMode="auto">
            <a:xfrm>
              <a:off x="2362" y="4314"/>
              <a:ext cx="2504" cy="679"/>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6448" name="Text Box 16"/>
            <p:cNvSpPr txBox="1">
              <a:spLocks noChangeArrowheads="1"/>
            </p:cNvSpPr>
            <p:nvPr/>
          </p:nvSpPr>
          <p:spPr bwMode="auto">
            <a:xfrm>
              <a:off x="2519" y="4450"/>
              <a:ext cx="2033" cy="408"/>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世界如何演变</a:t>
              </a:r>
              <a:endParaRPr lang="zh-CN" altLang="en-US" sz="1600" b="1">
                <a:latin typeface="굴림" pitchFamily="34" charset="-127"/>
                <a:ea typeface="굴림" pitchFamily="34" charset="-127"/>
              </a:endParaRPr>
            </a:p>
          </p:txBody>
        </p:sp>
        <p:sp>
          <p:nvSpPr>
            <p:cNvPr id="146449" name="AutoShape 17"/>
            <p:cNvSpPr>
              <a:spLocks noChangeArrowheads="1"/>
            </p:cNvSpPr>
            <p:nvPr/>
          </p:nvSpPr>
          <p:spPr bwMode="auto">
            <a:xfrm>
              <a:off x="2519" y="5129"/>
              <a:ext cx="2191" cy="680"/>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6450" name="Text Box 18"/>
            <p:cNvSpPr txBox="1">
              <a:spLocks noChangeArrowheads="1"/>
            </p:cNvSpPr>
            <p:nvPr/>
          </p:nvSpPr>
          <p:spPr bwMode="auto">
            <a:xfrm>
              <a:off x="2832" y="5265"/>
              <a:ext cx="1565" cy="408"/>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我的行动做了什么</a:t>
              </a:r>
              <a:endParaRPr lang="zh-CN" altLang="en-US" sz="1600" b="1">
                <a:latin typeface="굴림" pitchFamily="34" charset="-127"/>
                <a:ea typeface="굴림" pitchFamily="34" charset="-127"/>
              </a:endParaRPr>
            </a:p>
          </p:txBody>
        </p:sp>
        <p:sp>
          <p:nvSpPr>
            <p:cNvPr id="146451" name="AutoShape 19"/>
            <p:cNvSpPr>
              <a:spLocks noChangeArrowheads="1"/>
            </p:cNvSpPr>
            <p:nvPr/>
          </p:nvSpPr>
          <p:spPr bwMode="auto">
            <a:xfrm>
              <a:off x="2362" y="6080"/>
              <a:ext cx="2503" cy="680"/>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6452" name="Text Box 20"/>
            <p:cNvSpPr txBox="1">
              <a:spLocks noChangeArrowheads="1"/>
            </p:cNvSpPr>
            <p:nvPr/>
          </p:nvSpPr>
          <p:spPr bwMode="auto">
            <a:xfrm>
              <a:off x="2519" y="6216"/>
              <a:ext cx="2033" cy="408"/>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条件</a:t>
              </a:r>
              <a:r>
                <a:rPr lang="en-US" altLang="zh-CN" sz="1600" b="1">
                  <a:latin typeface="Times New Roman" charset="0"/>
                  <a:ea typeface="宋体" charset="-122"/>
                </a:rPr>
                <a:t>--</a:t>
              </a:r>
              <a:r>
                <a:rPr lang="zh-CN" altLang="en-US" sz="1600" b="1">
                  <a:latin typeface="Times New Roman" charset="0"/>
                  <a:ea typeface="宋体" charset="-122"/>
                </a:rPr>
                <a:t>行动规则</a:t>
              </a:r>
              <a:endParaRPr lang="zh-CN" altLang="en-US" sz="1600" b="1">
                <a:latin typeface="굴림" pitchFamily="34" charset="-127"/>
                <a:ea typeface="굴림" pitchFamily="34" charset="-127"/>
              </a:endParaRPr>
            </a:p>
          </p:txBody>
        </p:sp>
        <p:sp>
          <p:nvSpPr>
            <p:cNvPr id="146453" name="Text Box 21"/>
            <p:cNvSpPr txBox="1">
              <a:spLocks noChangeArrowheads="1"/>
            </p:cNvSpPr>
            <p:nvPr/>
          </p:nvSpPr>
          <p:spPr bwMode="auto">
            <a:xfrm>
              <a:off x="2832" y="7032"/>
              <a:ext cx="782" cy="407"/>
            </a:xfrm>
            <a:prstGeom prst="rect">
              <a:avLst/>
            </a:prstGeom>
            <a:solidFill>
              <a:srgbClr val="00FFFF"/>
            </a:solidFill>
            <a:ln w="9525">
              <a:solidFill>
                <a:srgbClr val="00FFFF"/>
              </a:solidFill>
              <a:miter lim="800000"/>
              <a:headEnd/>
              <a:tailEnd/>
            </a:ln>
          </p:spPr>
          <p:txBody>
            <a:bodyPr/>
            <a:lstStyle/>
            <a:p>
              <a:pPr algn="just"/>
              <a:r>
                <a:rPr lang="zh-CN" altLang="en-US" sz="1600">
                  <a:latin typeface="Times New Roman" charset="0"/>
                  <a:ea typeface="宋体" charset="-122"/>
                </a:rPr>
                <a:t>智能体</a:t>
              </a:r>
              <a:endParaRPr lang="zh-CN" altLang="en-US" sz="1600">
                <a:latin typeface="굴림" pitchFamily="34" charset="-127"/>
                <a:ea typeface="굴림" pitchFamily="34" charset="-127"/>
              </a:endParaRPr>
            </a:p>
          </p:txBody>
        </p:sp>
        <p:sp>
          <p:nvSpPr>
            <p:cNvPr id="146454" name="Text Box 22"/>
            <p:cNvSpPr txBox="1">
              <a:spLocks noChangeArrowheads="1"/>
            </p:cNvSpPr>
            <p:nvPr/>
          </p:nvSpPr>
          <p:spPr bwMode="auto">
            <a:xfrm>
              <a:off x="8623" y="4993"/>
              <a:ext cx="626" cy="1091"/>
            </a:xfrm>
            <a:prstGeom prst="rect">
              <a:avLst/>
            </a:prstGeom>
            <a:solidFill>
              <a:srgbClr val="00FFFF"/>
            </a:solidFill>
            <a:ln w="9525">
              <a:solidFill>
                <a:srgbClr val="00FFFF"/>
              </a:solidFill>
              <a:miter lim="800000"/>
              <a:headEnd/>
              <a:tailEnd/>
            </a:ln>
          </p:spPr>
          <p:txBody>
            <a:bodyPr vert="eaVert"/>
            <a:lstStyle/>
            <a:p>
              <a:pPr algn="just"/>
              <a:r>
                <a:rPr lang="zh-CN" altLang="en-US" sz="1800" b="1">
                  <a:latin typeface="Times New Roman" charset="0"/>
                  <a:ea typeface="宋体" charset="-122"/>
                </a:rPr>
                <a:t>环 境</a:t>
              </a:r>
              <a:endParaRPr lang="zh-CN" altLang="en-US" sz="1800" b="1">
                <a:latin typeface="굴림" pitchFamily="34" charset="-127"/>
                <a:ea typeface="굴림" pitchFamily="34" charset="-127"/>
              </a:endParaRPr>
            </a:p>
          </p:txBody>
        </p:sp>
        <p:sp>
          <p:nvSpPr>
            <p:cNvPr id="146455" name="Line 23"/>
            <p:cNvSpPr>
              <a:spLocks noChangeShapeType="1"/>
            </p:cNvSpPr>
            <p:nvPr/>
          </p:nvSpPr>
          <p:spPr bwMode="auto">
            <a:xfrm flipH="1">
              <a:off x="6588" y="3635"/>
              <a:ext cx="2035"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56" name="Line 24"/>
            <p:cNvSpPr>
              <a:spLocks noChangeShapeType="1"/>
            </p:cNvSpPr>
            <p:nvPr/>
          </p:nvSpPr>
          <p:spPr bwMode="auto">
            <a:xfrm>
              <a:off x="6275" y="3771"/>
              <a:ext cx="0" cy="2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57" name="Line 25"/>
            <p:cNvSpPr>
              <a:spLocks noChangeShapeType="1"/>
            </p:cNvSpPr>
            <p:nvPr/>
          </p:nvSpPr>
          <p:spPr bwMode="auto">
            <a:xfrm>
              <a:off x="6275" y="4722"/>
              <a:ext cx="0" cy="135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58" name="Line 26"/>
            <p:cNvSpPr>
              <a:spLocks noChangeShapeType="1"/>
            </p:cNvSpPr>
            <p:nvPr/>
          </p:nvSpPr>
          <p:spPr bwMode="auto">
            <a:xfrm>
              <a:off x="6275" y="6760"/>
              <a:ext cx="0" cy="40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59" name="Line 27"/>
            <p:cNvSpPr>
              <a:spLocks noChangeShapeType="1"/>
            </p:cNvSpPr>
            <p:nvPr/>
          </p:nvSpPr>
          <p:spPr bwMode="auto">
            <a:xfrm>
              <a:off x="6588" y="7167"/>
              <a:ext cx="187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60" name="Line 28"/>
            <p:cNvSpPr>
              <a:spLocks noChangeShapeType="1"/>
            </p:cNvSpPr>
            <p:nvPr/>
          </p:nvSpPr>
          <p:spPr bwMode="auto">
            <a:xfrm>
              <a:off x="4240" y="3906"/>
              <a:ext cx="1409" cy="2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61" name="Line 29"/>
            <p:cNvSpPr>
              <a:spLocks noChangeShapeType="1"/>
            </p:cNvSpPr>
            <p:nvPr/>
          </p:nvSpPr>
          <p:spPr bwMode="auto">
            <a:xfrm flipV="1">
              <a:off x="4866" y="4314"/>
              <a:ext cx="783" cy="2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62" name="Line 30"/>
            <p:cNvSpPr>
              <a:spLocks noChangeShapeType="1"/>
            </p:cNvSpPr>
            <p:nvPr/>
          </p:nvSpPr>
          <p:spPr bwMode="auto">
            <a:xfrm flipV="1">
              <a:off x="4710" y="4586"/>
              <a:ext cx="939" cy="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63" name="Line 31"/>
            <p:cNvSpPr>
              <a:spLocks noChangeShapeType="1"/>
            </p:cNvSpPr>
            <p:nvPr/>
          </p:nvSpPr>
          <p:spPr bwMode="auto">
            <a:xfrm>
              <a:off x="4866" y="6352"/>
              <a:ext cx="62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64" name="Freeform 32"/>
            <p:cNvSpPr>
              <a:spLocks/>
            </p:cNvSpPr>
            <p:nvPr/>
          </p:nvSpPr>
          <p:spPr bwMode="auto">
            <a:xfrm>
              <a:off x="4216" y="3402"/>
              <a:ext cx="1700" cy="627"/>
            </a:xfrm>
            <a:custGeom>
              <a:avLst/>
              <a:gdLst>
                <a:gd name="T0" fmla="*/ 1955 w 1955"/>
                <a:gd name="T1" fmla="*/ 720 h 720"/>
                <a:gd name="T2" fmla="*/ 1910 w 1955"/>
                <a:gd name="T3" fmla="*/ 570 h 720"/>
                <a:gd name="T4" fmla="*/ 1865 w 1955"/>
                <a:gd name="T5" fmla="*/ 525 h 720"/>
                <a:gd name="T6" fmla="*/ 1655 w 1955"/>
                <a:gd name="T7" fmla="*/ 345 h 720"/>
                <a:gd name="T8" fmla="*/ 1610 w 1955"/>
                <a:gd name="T9" fmla="*/ 300 h 720"/>
                <a:gd name="T10" fmla="*/ 1565 w 1955"/>
                <a:gd name="T11" fmla="*/ 285 h 720"/>
                <a:gd name="T12" fmla="*/ 1475 w 1955"/>
                <a:gd name="T13" fmla="*/ 225 h 720"/>
                <a:gd name="T14" fmla="*/ 1430 w 1955"/>
                <a:gd name="T15" fmla="*/ 210 h 720"/>
                <a:gd name="T16" fmla="*/ 1340 w 1955"/>
                <a:gd name="T17" fmla="*/ 150 h 720"/>
                <a:gd name="T18" fmla="*/ 1145 w 1955"/>
                <a:gd name="T19" fmla="*/ 75 h 720"/>
                <a:gd name="T20" fmla="*/ 800 w 1955"/>
                <a:gd name="T21" fmla="*/ 15 h 720"/>
                <a:gd name="T22" fmla="*/ 230 w 1955"/>
                <a:gd name="T23" fmla="*/ 45 h 720"/>
                <a:gd name="T24" fmla="*/ 50 w 1955"/>
                <a:gd name="T25" fmla="*/ 105 h 720"/>
                <a:gd name="T26" fmla="*/ 5 w 1955"/>
                <a:gd name="T27" fmla="*/ 13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55" h="720">
                  <a:moveTo>
                    <a:pt x="1955" y="720"/>
                  </a:moveTo>
                  <a:cubicBezTo>
                    <a:pt x="1932" y="629"/>
                    <a:pt x="1947" y="680"/>
                    <a:pt x="1910" y="570"/>
                  </a:cubicBezTo>
                  <a:cubicBezTo>
                    <a:pt x="1903" y="550"/>
                    <a:pt x="1879" y="541"/>
                    <a:pt x="1865" y="525"/>
                  </a:cubicBezTo>
                  <a:cubicBezTo>
                    <a:pt x="1801" y="448"/>
                    <a:pt x="1741" y="403"/>
                    <a:pt x="1655" y="345"/>
                  </a:cubicBezTo>
                  <a:cubicBezTo>
                    <a:pt x="1637" y="333"/>
                    <a:pt x="1628" y="312"/>
                    <a:pt x="1610" y="300"/>
                  </a:cubicBezTo>
                  <a:cubicBezTo>
                    <a:pt x="1597" y="291"/>
                    <a:pt x="1579" y="293"/>
                    <a:pt x="1565" y="285"/>
                  </a:cubicBezTo>
                  <a:cubicBezTo>
                    <a:pt x="1533" y="267"/>
                    <a:pt x="1505" y="245"/>
                    <a:pt x="1475" y="225"/>
                  </a:cubicBezTo>
                  <a:cubicBezTo>
                    <a:pt x="1462" y="216"/>
                    <a:pt x="1444" y="218"/>
                    <a:pt x="1430" y="210"/>
                  </a:cubicBezTo>
                  <a:cubicBezTo>
                    <a:pt x="1398" y="192"/>
                    <a:pt x="1374" y="161"/>
                    <a:pt x="1340" y="150"/>
                  </a:cubicBezTo>
                  <a:cubicBezTo>
                    <a:pt x="1277" y="129"/>
                    <a:pt x="1209" y="90"/>
                    <a:pt x="1145" y="75"/>
                  </a:cubicBezTo>
                  <a:cubicBezTo>
                    <a:pt x="1030" y="48"/>
                    <a:pt x="917" y="30"/>
                    <a:pt x="800" y="15"/>
                  </a:cubicBezTo>
                  <a:cubicBezTo>
                    <a:pt x="740" y="17"/>
                    <a:pt x="396" y="0"/>
                    <a:pt x="230" y="45"/>
                  </a:cubicBezTo>
                  <a:cubicBezTo>
                    <a:pt x="170" y="61"/>
                    <a:pt x="109" y="85"/>
                    <a:pt x="50" y="105"/>
                  </a:cubicBezTo>
                  <a:cubicBezTo>
                    <a:pt x="0" y="122"/>
                    <a:pt x="5" y="104"/>
                    <a:pt x="5" y="135"/>
                  </a:cubicBezTo>
                </a:path>
              </a:pathLst>
            </a:custGeom>
            <a:noFill/>
            <a:ln w="9525" cap="flat">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6465" name="Line 33"/>
            <p:cNvSpPr>
              <a:spLocks noChangeShapeType="1"/>
            </p:cNvSpPr>
            <p:nvPr/>
          </p:nvSpPr>
          <p:spPr bwMode="auto">
            <a:xfrm flipH="1">
              <a:off x="4084" y="3499"/>
              <a:ext cx="156"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66" name="Line 34"/>
            <p:cNvSpPr>
              <a:spLocks noChangeShapeType="1"/>
            </p:cNvSpPr>
            <p:nvPr/>
          </p:nvSpPr>
          <p:spPr bwMode="auto">
            <a:xfrm>
              <a:off x="3301" y="3635"/>
              <a:ext cx="7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6467" name="Line 35"/>
          <p:cNvSpPr>
            <a:spLocks noChangeShapeType="1"/>
          </p:cNvSpPr>
          <p:nvPr/>
        </p:nvSpPr>
        <p:spPr bwMode="auto">
          <a:xfrm>
            <a:off x="975123" y="2420938"/>
            <a:ext cx="335359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8" name="Line 36"/>
          <p:cNvSpPr>
            <a:spLocks noChangeShapeType="1"/>
          </p:cNvSpPr>
          <p:nvPr/>
        </p:nvSpPr>
        <p:spPr bwMode="auto">
          <a:xfrm>
            <a:off x="975122" y="2420939"/>
            <a:ext cx="0" cy="172878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9" name="Line 37"/>
          <p:cNvSpPr>
            <a:spLocks noChangeShapeType="1"/>
          </p:cNvSpPr>
          <p:nvPr/>
        </p:nvSpPr>
        <p:spPr bwMode="auto">
          <a:xfrm>
            <a:off x="975123" y="4149725"/>
            <a:ext cx="335359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70" name="Line 38"/>
          <p:cNvSpPr>
            <a:spLocks noChangeShapeType="1"/>
          </p:cNvSpPr>
          <p:nvPr/>
        </p:nvSpPr>
        <p:spPr bwMode="auto">
          <a:xfrm>
            <a:off x="4328716" y="2420939"/>
            <a:ext cx="0" cy="172878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71" name="Text Box 39"/>
          <p:cNvSpPr txBox="1">
            <a:spLocks noChangeArrowheads="1"/>
          </p:cNvSpPr>
          <p:nvPr/>
        </p:nvSpPr>
        <p:spPr bwMode="auto">
          <a:xfrm>
            <a:off x="1286405" y="5864220"/>
            <a:ext cx="561684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i="1">
                <a:latin typeface="Times New Roman" charset="0"/>
                <a:ea typeface="宋体" charset="-122"/>
              </a:rPr>
              <a:t>f </a:t>
            </a:r>
            <a:r>
              <a:rPr lang="en-US" altLang="zh-CN" sz="2800">
                <a:latin typeface="굴림" pitchFamily="34" charset="-127"/>
                <a:ea typeface="宋体" charset="-122"/>
              </a:rPr>
              <a:t>: </a:t>
            </a:r>
            <a:r>
              <a:rPr lang="en-US" altLang="zh-CN" sz="2800" i="1">
                <a:latin typeface="Times New Roman" charset="0"/>
                <a:ea typeface="宋体" charset="-122"/>
              </a:rPr>
              <a:t>P+M→A	 	</a:t>
            </a:r>
            <a:r>
              <a:rPr lang="en-US" altLang="zh-CN" sz="2800" i="1">
                <a:latin typeface="Times New Roman" charset="0"/>
                <a:ea typeface="굴림" pitchFamily="34" charset="-127"/>
              </a:rPr>
              <a:t>f </a:t>
            </a:r>
            <a:r>
              <a:rPr lang="en-US" altLang="zh-CN" sz="2800">
                <a:latin typeface="Times New Roman" charset="0"/>
                <a:ea typeface="굴림" pitchFamily="34" charset="-127"/>
              </a:rPr>
              <a:t>: IF</a:t>
            </a:r>
            <a:r>
              <a:rPr lang="en-US" altLang="zh-CN" sz="2800" baseline="30000">
                <a:latin typeface="Times New Roman" charset="0"/>
                <a:ea typeface="굴림" pitchFamily="34" charset="-127"/>
              </a:rPr>
              <a:t>+</a:t>
            </a:r>
            <a:r>
              <a:rPr lang="en-US" altLang="zh-CN" sz="2800">
                <a:latin typeface="Times New Roman" charset="0"/>
                <a:ea typeface="굴림" pitchFamily="34" charset="-127"/>
              </a:rPr>
              <a:t>-THEN</a:t>
            </a:r>
          </a:p>
        </p:txBody>
      </p:sp>
    </p:spTree>
    <p:extLst>
      <p:ext uri="{BB962C8B-B14F-4D97-AF65-F5344CB8AC3E}">
        <p14:creationId xmlns:p14="http://schemas.microsoft.com/office/powerpoint/2010/main" val="18546768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基于目标的智能体</a:t>
            </a:r>
          </a:p>
        </p:txBody>
      </p:sp>
      <p:sp>
        <p:nvSpPr>
          <p:cNvPr id="147459" name="Text Box 3"/>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pSp>
        <p:nvGrpSpPr>
          <p:cNvPr id="147460" name="Group 4"/>
          <p:cNvGrpSpPr>
            <a:grpSpLocks noChangeAspect="1"/>
          </p:cNvGrpSpPr>
          <p:nvPr/>
        </p:nvGrpSpPr>
        <p:grpSpPr bwMode="auto">
          <a:xfrm>
            <a:off x="898399" y="1298571"/>
            <a:ext cx="8502650" cy="4584700"/>
            <a:chOff x="2357" y="1227"/>
            <a:chExt cx="7200" cy="4212"/>
          </a:xfrm>
        </p:grpSpPr>
        <p:sp>
          <p:nvSpPr>
            <p:cNvPr id="147461" name="AutoShape 5"/>
            <p:cNvSpPr>
              <a:spLocks noChangeAspect="1" noChangeArrowheads="1"/>
            </p:cNvSpPr>
            <p:nvPr/>
          </p:nvSpPr>
          <p:spPr bwMode="auto">
            <a:xfrm>
              <a:off x="2357" y="1227"/>
              <a:ext cx="7200" cy="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462" name="AutoShape 6"/>
            <p:cNvSpPr>
              <a:spLocks noChangeArrowheads="1"/>
            </p:cNvSpPr>
            <p:nvPr/>
          </p:nvSpPr>
          <p:spPr bwMode="auto">
            <a:xfrm>
              <a:off x="2357" y="1227"/>
              <a:ext cx="5635" cy="4212"/>
            </a:xfrm>
            <a:prstGeom prst="roundRect">
              <a:avLst>
                <a:gd name="adj" fmla="val 16667"/>
              </a:avLst>
            </a:prstGeom>
            <a:solidFill>
              <a:srgbClr val="00FFFF"/>
            </a:solidFill>
            <a:ln w="9525">
              <a:solidFill>
                <a:srgbClr val="000000"/>
              </a:solidFill>
              <a:round/>
              <a:headEnd/>
              <a:tailEnd/>
            </a:ln>
          </p:spPr>
          <p:txBody>
            <a:bodyPr/>
            <a:lstStyle/>
            <a:p>
              <a:endParaRPr lang="zh-CN" altLang="en-US"/>
            </a:p>
          </p:txBody>
        </p:sp>
        <p:sp>
          <p:nvSpPr>
            <p:cNvPr id="147463" name="AutoShape 7"/>
            <p:cNvSpPr>
              <a:spLocks noChangeArrowheads="1"/>
            </p:cNvSpPr>
            <p:nvPr/>
          </p:nvSpPr>
          <p:spPr bwMode="auto">
            <a:xfrm>
              <a:off x="8618" y="1227"/>
              <a:ext cx="939" cy="4212"/>
            </a:xfrm>
            <a:prstGeom prst="roundRect">
              <a:avLst>
                <a:gd name="adj" fmla="val 16667"/>
              </a:avLst>
            </a:prstGeom>
            <a:solidFill>
              <a:srgbClr val="00FFFF"/>
            </a:solidFill>
            <a:ln w="9525">
              <a:solidFill>
                <a:srgbClr val="000000"/>
              </a:solidFill>
              <a:round/>
              <a:headEnd/>
              <a:tailEnd/>
            </a:ln>
          </p:spPr>
          <p:txBody>
            <a:bodyPr/>
            <a:lstStyle/>
            <a:p>
              <a:endParaRPr lang="zh-CN" altLang="en-US"/>
            </a:p>
          </p:txBody>
        </p:sp>
        <p:sp>
          <p:nvSpPr>
            <p:cNvPr id="147464" name="Text Box 8"/>
            <p:cNvSpPr txBox="1">
              <a:spLocks noChangeArrowheads="1"/>
            </p:cNvSpPr>
            <p:nvPr/>
          </p:nvSpPr>
          <p:spPr bwMode="auto">
            <a:xfrm>
              <a:off x="8774" y="2857"/>
              <a:ext cx="626" cy="680"/>
            </a:xfrm>
            <a:prstGeom prst="rect">
              <a:avLst/>
            </a:prstGeom>
            <a:solidFill>
              <a:srgbClr val="00FFFF"/>
            </a:solidFill>
            <a:ln w="9525">
              <a:solidFill>
                <a:srgbClr val="00FFFF"/>
              </a:solidFill>
              <a:miter lim="800000"/>
              <a:headEnd/>
              <a:tailEnd/>
            </a:ln>
          </p:spPr>
          <p:txBody>
            <a:bodyPr vert="eaVert"/>
            <a:lstStyle/>
            <a:p>
              <a:pPr algn="just"/>
              <a:r>
                <a:rPr lang="zh-CN" altLang="en-US" sz="2000" b="1">
                  <a:latin typeface="Times New Roman" charset="0"/>
                  <a:ea typeface="宋体" charset="-122"/>
                </a:rPr>
                <a:t>环 境</a:t>
              </a:r>
              <a:endParaRPr lang="zh-CN" altLang="en-US" sz="2000" b="1">
                <a:latin typeface="굴림" pitchFamily="34" charset="-127"/>
                <a:ea typeface="굴림" pitchFamily="34" charset="-127"/>
              </a:endParaRPr>
            </a:p>
          </p:txBody>
        </p:sp>
        <p:sp>
          <p:nvSpPr>
            <p:cNvPr id="147465" name="Text Box 9"/>
            <p:cNvSpPr txBox="1">
              <a:spLocks noChangeArrowheads="1"/>
            </p:cNvSpPr>
            <p:nvPr/>
          </p:nvSpPr>
          <p:spPr bwMode="auto">
            <a:xfrm>
              <a:off x="6270" y="1363"/>
              <a:ext cx="938" cy="407"/>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传感器</a:t>
              </a:r>
              <a:endParaRPr lang="zh-CN" altLang="en-US" sz="1600" b="1">
                <a:latin typeface="굴림" pitchFamily="34" charset="-127"/>
                <a:ea typeface="굴림" pitchFamily="34" charset="-127"/>
              </a:endParaRPr>
            </a:p>
          </p:txBody>
        </p:sp>
        <p:sp>
          <p:nvSpPr>
            <p:cNvPr id="147466" name="Text Box 10"/>
            <p:cNvSpPr txBox="1">
              <a:spLocks noChangeArrowheads="1"/>
            </p:cNvSpPr>
            <p:nvPr/>
          </p:nvSpPr>
          <p:spPr bwMode="auto">
            <a:xfrm>
              <a:off x="5644" y="2042"/>
              <a:ext cx="1878" cy="680"/>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现在世界</a:t>
              </a:r>
            </a:p>
            <a:p>
              <a:pPr algn="just"/>
              <a:r>
                <a:rPr lang="zh-CN" altLang="en-US" sz="1600" b="1">
                  <a:latin typeface="Times New Roman" charset="0"/>
                  <a:ea typeface="宋体" charset="-122"/>
                </a:rPr>
                <a:t>是什么样的</a:t>
              </a:r>
              <a:endParaRPr lang="zh-CN" altLang="en-US" sz="1600" b="1">
                <a:latin typeface="굴림" pitchFamily="34" charset="-127"/>
                <a:ea typeface="굴림" pitchFamily="34" charset="-127"/>
              </a:endParaRPr>
            </a:p>
          </p:txBody>
        </p:sp>
        <p:sp>
          <p:nvSpPr>
            <p:cNvPr id="147467" name="Text Box 11"/>
            <p:cNvSpPr txBox="1">
              <a:spLocks noChangeArrowheads="1"/>
            </p:cNvSpPr>
            <p:nvPr/>
          </p:nvSpPr>
          <p:spPr bwMode="auto">
            <a:xfrm>
              <a:off x="5487" y="2993"/>
              <a:ext cx="2192" cy="681"/>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如果我采用了行动</a:t>
              </a:r>
              <a:r>
                <a:rPr lang="en-US" altLang="zh-CN" sz="1600" b="1">
                  <a:latin typeface="Times New Roman" charset="0"/>
                  <a:ea typeface="宋体" charset="-122"/>
                </a:rPr>
                <a:t>A</a:t>
              </a:r>
            </a:p>
            <a:p>
              <a:pPr algn="just"/>
              <a:r>
                <a:rPr lang="zh-CN" altLang="en-US" sz="1600" b="1">
                  <a:latin typeface="Times New Roman" charset="0"/>
                  <a:ea typeface="宋体" charset="-122"/>
                </a:rPr>
                <a:t>世界将会是什么样的</a:t>
              </a:r>
              <a:endParaRPr lang="zh-CN" altLang="en-US" sz="1600" b="1">
                <a:latin typeface="굴림" pitchFamily="34" charset="-127"/>
                <a:ea typeface="굴림" pitchFamily="34" charset="-127"/>
              </a:endParaRPr>
            </a:p>
          </p:txBody>
        </p:sp>
        <p:sp>
          <p:nvSpPr>
            <p:cNvPr id="147468" name="Text Box 12"/>
            <p:cNvSpPr txBox="1">
              <a:spLocks noChangeArrowheads="1"/>
            </p:cNvSpPr>
            <p:nvPr/>
          </p:nvSpPr>
          <p:spPr bwMode="auto">
            <a:xfrm>
              <a:off x="5644" y="4080"/>
              <a:ext cx="1878" cy="681"/>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现在我应该</a:t>
              </a:r>
            </a:p>
            <a:p>
              <a:pPr algn="just"/>
              <a:r>
                <a:rPr lang="zh-CN" altLang="en-US" sz="1600" b="1">
                  <a:latin typeface="Times New Roman" charset="0"/>
                  <a:ea typeface="宋体" charset="-122"/>
                </a:rPr>
                <a:t>采取什么行动</a:t>
              </a:r>
              <a:endParaRPr lang="zh-CN" altLang="en-US" sz="1600" b="1">
                <a:latin typeface="굴림" pitchFamily="34" charset="-127"/>
                <a:ea typeface="굴림" pitchFamily="34" charset="-127"/>
              </a:endParaRPr>
            </a:p>
          </p:txBody>
        </p:sp>
        <p:sp>
          <p:nvSpPr>
            <p:cNvPr id="147469" name="Text Box 13"/>
            <p:cNvSpPr txBox="1">
              <a:spLocks noChangeArrowheads="1"/>
            </p:cNvSpPr>
            <p:nvPr/>
          </p:nvSpPr>
          <p:spPr bwMode="auto">
            <a:xfrm>
              <a:off x="6270" y="4896"/>
              <a:ext cx="782" cy="405"/>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执行器</a:t>
              </a:r>
              <a:endParaRPr lang="zh-CN" altLang="en-US" sz="1600" b="1">
                <a:latin typeface="굴림" pitchFamily="34" charset="-127"/>
                <a:ea typeface="굴림" pitchFamily="34" charset="-127"/>
              </a:endParaRPr>
            </a:p>
          </p:txBody>
        </p:sp>
        <p:sp>
          <p:nvSpPr>
            <p:cNvPr id="147470" name="AutoShape 14"/>
            <p:cNvSpPr>
              <a:spLocks noChangeArrowheads="1"/>
            </p:cNvSpPr>
            <p:nvPr/>
          </p:nvSpPr>
          <p:spPr bwMode="auto">
            <a:xfrm>
              <a:off x="2670" y="4080"/>
              <a:ext cx="1721" cy="680"/>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7471" name="AutoShape 15"/>
            <p:cNvSpPr>
              <a:spLocks noChangeArrowheads="1"/>
            </p:cNvSpPr>
            <p:nvPr/>
          </p:nvSpPr>
          <p:spPr bwMode="auto">
            <a:xfrm>
              <a:off x="3140" y="1363"/>
              <a:ext cx="1095" cy="544"/>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7472" name="Text Box 16"/>
            <p:cNvSpPr txBox="1">
              <a:spLocks noChangeArrowheads="1"/>
            </p:cNvSpPr>
            <p:nvPr/>
          </p:nvSpPr>
          <p:spPr bwMode="auto">
            <a:xfrm>
              <a:off x="3296" y="1363"/>
              <a:ext cx="783" cy="406"/>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状  态</a:t>
              </a:r>
              <a:endParaRPr lang="zh-CN" altLang="en-US" sz="1600" b="1">
                <a:latin typeface="굴림" pitchFamily="34" charset="-127"/>
                <a:ea typeface="굴림" pitchFamily="34" charset="-127"/>
              </a:endParaRPr>
            </a:p>
          </p:txBody>
        </p:sp>
        <p:sp>
          <p:nvSpPr>
            <p:cNvPr id="147473" name="AutoShape 17"/>
            <p:cNvSpPr>
              <a:spLocks noChangeArrowheads="1"/>
            </p:cNvSpPr>
            <p:nvPr/>
          </p:nvSpPr>
          <p:spPr bwMode="auto">
            <a:xfrm>
              <a:off x="2357" y="2042"/>
              <a:ext cx="2503" cy="680"/>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7474" name="AutoShape 18"/>
            <p:cNvSpPr>
              <a:spLocks noChangeArrowheads="1"/>
            </p:cNvSpPr>
            <p:nvPr/>
          </p:nvSpPr>
          <p:spPr bwMode="auto">
            <a:xfrm>
              <a:off x="2514" y="2993"/>
              <a:ext cx="2188" cy="681"/>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7475" name="Text Box 19"/>
            <p:cNvSpPr txBox="1">
              <a:spLocks noChangeArrowheads="1"/>
            </p:cNvSpPr>
            <p:nvPr/>
          </p:nvSpPr>
          <p:spPr bwMode="auto">
            <a:xfrm>
              <a:off x="2827" y="3129"/>
              <a:ext cx="1564" cy="408"/>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我的行动做了什么</a:t>
              </a:r>
              <a:endParaRPr lang="zh-CN" altLang="en-US" sz="1600" b="1">
                <a:latin typeface="굴림" pitchFamily="34" charset="-127"/>
                <a:ea typeface="굴림" pitchFamily="34" charset="-127"/>
              </a:endParaRPr>
            </a:p>
          </p:txBody>
        </p:sp>
        <p:sp>
          <p:nvSpPr>
            <p:cNvPr id="147476" name="Text Box 20"/>
            <p:cNvSpPr txBox="1">
              <a:spLocks noChangeArrowheads="1"/>
            </p:cNvSpPr>
            <p:nvPr/>
          </p:nvSpPr>
          <p:spPr bwMode="auto">
            <a:xfrm>
              <a:off x="2514" y="2178"/>
              <a:ext cx="2034" cy="408"/>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世界如何演变</a:t>
              </a:r>
              <a:endParaRPr lang="zh-CN" altLang="en-US" sz="1600" b="1">
                <a:latin typeface="굴림" pitchFamily="34" charset="-127"/>
                <a:ea typeface="굴림" pitchFamily="34" charset="-127"/>
              </a:endParaRPr>
            </a:p>
          </p:txBody>
        </p:sp>
        <p:sp>
          <p:nvSpPr>
            <p:cNvPr id="147477" name="Text Box 21"/>
            <p:cNvSpPr txBox="1">
              <a:spLocks noChangeArrowheads="1"/>
            </p:cNvSpPr>
            <p:nvPr/>
          </p:nvSpPr>
          <p:spPr bwMode="auto">
            <a:xfrm>
              <a:off x="3140" y="4216"/>
              <a:ext cx="782" cy="408"/>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目 标</a:t>
              </a:r>
              <a:endParaRPr lang="zh-CN" altLang="en-US" sz="1600" b="1">
                <a:latin typeface="굴림" pitchFamily="34" charset="-127"/>
                <a:ea typeface="굴림" pitchFamily="34" charset="-127"/>
              </a:endParaRPr>
            </a:p>
          </p:txBody>
        </p:sp>
        <p:sp>
          <p:nvSpPr>
            <p:cNvPr id="147478" name="Text Box 22"/>
            <p:cNvSpPr txBox="1">
              <a:spLocks noChangeArrowheads="1"/>
            </p:cNvSpPr>
            <p:nvPr/>
          </p:nvSpPr>
          <p:spPr bwMode="auto">
            <a:xfrm>
              <a:off x="2827" y="4896"/>
              <a:ext cx="781" cy="406"/>
            </a:xfrm>
            <a:prstGeom prst="rect">
              <a:avLst/>
            </a:prstGeom>
            <a:solidFill>
              <a:srgbClr val="00FFFF"/>
            </a:solidFill>
            <a:ln w="9525">
              <a:solidFill>
                <a:srgbClr val="00FFFF"/>
              </a:solidFill>
              <a:miter lim="800000"/>
              <a:headEnd/>
              <a:tailEnd/>
            </a:ln>
          </p:spPr>
          <p:txBody>
            <a:bodyPr/>
            <a:lstStyle/>
            <a:p>
              <a:pPr algn="just"/>
              <a:r>
                <a:rPr lang="zh-CN" altLang="en-US" sz="1600">
                  <a:latin typeface="Times New Roman" charset="0"/>
                  <a:ea typeface="宋体" charset="-122"/>
                </a:rPr>
                <a:t>智能体</a:t>
              </a:r>
              <a:endParaRPr lang="zh-CN" altLang="en-US" sz="1600">
                <a:latin typeface="굴림" pitchFamily="34" charset="-127"/>
                <a:ea typeface="굴림" pitchFamily="34" charset="-127"/>
              </a:endParaRPr>
            </a:p>
          </p:txBody>
        </p:sp>
        <p:sp>
          <p:nvSpPr>
            <p:cNvPr id="147479" name="Line 23"/>
            <p:cNvSpPr>
              <a:spLocks noChangeShapeType="1"/>
            </p:cNvSpPr>
            <p:nvPr/>
          </p:nvSpPr>
          <p:spPr bwMode="auto">
            <a:xfrm flipH="1">
              <a:off x="6896" y="1499"/>
              <a:ext cx="187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0" name="Line 24"/>
            <p:cNvSpPr>
              <a:spLocks noChangeShapeType="1"/>
            </p:cNvSpPr>
            <p:nvPr/>
          </p:nvSpPr>
          <p:spPr bwMode="auto">
            <a:xfrm>
              <a:off x="6583" y="1635"/>
              <a:ext cx="0" cy="40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1" name="Line 25"/>
            <p:cNvSpPr>
              <a:spLocks noChangeShapeType="1"/>
            </p:cNvSpPr>
            <p:nvPr/>
          </p:nvSpPr>
          <p:spPr bwMode="auto">
            <a:xfrm>
              <a:off x="6583" y="2722"/>
              <a:ext cx="0" cy="2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2" name="Line 26"/>
            <p:cNvSpPr>
              <a:spLocks noChangeShapeType="1"/>
            </p:cNvSpPr>
            <p:nvPr/>
          </p:nvSpPr>
          <p:spPr bwMode="auto">
            <a:xfrm>
              <a:off x="6583" y="3673"/>
              <a:ext cx="0" cy="40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3" name="Line 27"/>
            <p:cNvSpPr>
              <a:spLocks noChangeShapeType="1"/>
            </p:cNvSpPr>
            <p:nvPr/>
          </p:nvSpPr>
          <p:spPr bwMode="auto">
            <a:xfrm>
              <a:off x="6583" y="4760"/>
              <a:ext cx="0" cy="2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4" name="Line 28"/>
            <p:cNvSpPr>
              <a:spLocks noChangeShapeType="1"/>
            </p:cNvSpPr>
            <p:nvPr/>
          </p:nvSpPr>
          <p:spPr bwMode="auto">
            <a:xfrm>
              <a:off x="6896" y="5031"/>
              <a:ext cx="203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5" name="Line 29"/>
            <p:cNvSpPr>
              <a:spLocks noChangeShapeType="1"/>
            </p:cNvSpPr>
            <p:nvPr/>
          </p:nvSpPr>
          <p:spPr bwMode="auto">
            <a:xfrm>
              <a:off x="4235" y="1770"/>
              <a:ext cx="1409" cy="40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6" name="Line 30"/>
            <p:cNvSpPr>
              <a:spLocks noChangeShapeType="1"/>
            </p:cNvSpPr>
            <p:nvPr/>
          </p:nvSpPr>
          <p:spPr bwMode="auto">
            <a:xfrm>
              <a:off x="4861" y="2450"/>
              <a:ext cx="78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7" name="Line 31"/>
            <p:cNvSpPr>
              <a:spLocks noChangeShapeType="1"/>
            </p:cNvSpPr>
            <p:nvPr/>
          </p:nvSpPr>
          <p:spPr bwMode="auto">
            <a:xfrm>
              <a:off x="4705" y="3401"/>
              <a:ext cx="78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8" name="Line 32"/>
            <p:cNvSpPr>
              <a:spLocks noChangeShapeType="1"/>
            </p:cNvSpPr>
            <p:nvPr/>
          </p:nvSpPr>
          <p:spPr bwMode="auto">
            <a:xfrm flipV="1">
              <a:off x="4705" y="2586"/>
              <a:ext cx="939" cy="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89" name="Line 33"/>
            <p:cNvSpPr>
              <a:spLocks noChangeShapeType="1"/>
            </p:cNvSpPr>
            <p:nvPr/>
          </p:nvSpPr>
          <p:spPr bwMode="auto">
            <a:xfrm>
              <a:off x="4861" y="2450"/>
              <a:ext cx="626" cy="67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90" name="Line 34"/>
            <p:cNvSpPr>
              <a:spLocks noChangeShapeType="1"/>
            </p:cNvSpPr>
            <p:nvPr/>
          </p:nvSpPr>
          <p:spPr bwMode="auto">
            <a:xfrm>
              <a:off x="4392" y="4352"/>
              <a:ext cx="125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91" name="Freeform 35"/>
            <p:cNvSpPr>
              <a:spLocks/>
            </p:cNvSpPr>
            <p:nvPr/>
          </p:nvSpPr>
          <p:spPr bwMode="auto">
            <a:xfrm>
              <a:off x="4392" y="1363"/>
              <a:ext cx="1700" cy="629"/>
            </a:xfrm>
            <a:custGeom>
              <a:avLst/>
              <a:gdLst>
                <a:gd name="T0" fmla="*/ 1955 w 1955"/>
                <a:gd name="T1" fmla="*/ 720 h 720"/>
                <a:gd name="T2" fmla="*/ 1910 w 1955"/>
                <a:gd name="T3" fmla="*/ 570 h 720"/>
                <a:gd name="T4" fmla="*/ 1865 w 1955"/>
                <a:gd name="T5" fmla="*/ 525 h 720"/>
                <a:gd name="T6" fmla="*/ 1655 w 1955"/>
                <a:gd name="T7" fmla="*/ 345 h 720"/>
                <a:gd name="T8" fmla="*/ 1610 w 1955"/>
                <a:gd name="T9" fmla="*/ 300 h 720"/>
                <a:gd name="T10" fmla="*/ 1565 w 1955"/>
                <a:gd name="T11" fmla="*/ 285 h 720"/>
                <a:gd name="T12" fmla="*/ 1475 w 1955"/>
                <a:gd name="T13" fmla="*/ 225 h 720"/>
                <a:gd name="T14" fmla="*/ 1430 w 1955"/>
                <a:gd name="T15" fmla="*/ 210 h 720"/>
                <a:gd name="T16" fmla="*/ 1340 w 1955"/>
                <a:gd name="T17" fmla="*/ 150 h 720"/>
                <a:gd name="T18" fmla="*/ 1145 w 1955"/>
                <a:gd name="T19" fmla="*/ 75 h 720"/>
                <a:gd name="T20" fmla="*/ 800 w 1955"/>
                <a:gd name="T21" fmla="*/ 15 h 720"/>
                <a:gd name="T22" fmla="*/ 230 w 1955"/>
                <a:gd name="T23" fmla="*/ 45 h 720"/>
                <a:gd name="T24" fmla="*/ 50 w 1955"/>
                <a:gd name="T25" fmla="*/ 105 h 720"/>
                <a:gd name="T26" fmla="*/ 5 w 1955"/>
                <a:gd name="T27" fmla="*/ 13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55" h="720">
                  <a:moveTo>
                    <a:pt x="1955" y="720"/>
                  </a:moveTo>
                  <a:cubicBezTo>
                    <a:pt x="1932" y="629"/>
                    <a:pt x="1947" y="680"/>
                    <a:pt x="1910" y="570"/>
                  </a:cubicBezTo>
                  <a:cubicBezTo>
                    <a:pt x="1903" y="550"/>
                    <a:pt x="1879" y="541"/>
                    <a:pt x="1865" y="525"/>
                  </a:cubicBezTo>
                  <a:cubicBezTo>
                    <a:pt x="1801" y="448"/>
                    <a:pt x="1741" y="403"/>
                    <a:pt x="1655" y="345"/>
                  </a:cubicBezTo>
                  <a:cubicBezTo>
                    <a:pt x="1637" y="333"/>
                    <a:pt x="1628" y="312"/>
                    <a:pt x="1610" y="300"/>
                  </a:cubicBezTo>
                  <a:cubicBezTo>
                    <a:pt x="1597" y="291"/>
                    <a:pt x="1579" y="293"/>
                    <a:pt x="1565" y="285"/>
                  </a:cubicBezTo>
                  <a:cubicBezTo>
                    <a:pt x="1533" y="267"/>
                    <a:pt x="1505" y="245"/>
                    <a:pt x="1475" y="225"/>
                  </a:cubicBezTo>
                  <a:cubicBezTo>
                    <a:pt x="1462" y="216"/>
                    <a:pt x="1444" y="218"/>
                    <a:pt x="1430" y="210"/>
                  </a:cubicBezTo>
                  <a:cubicBezTo>
                    <a:pt x="1398" y="192"/>
                    <a:pt x="1374" y="161"/>
                    <a:pt x="1340" y="150"/>
                  </a:cubicBezTo>
                  <a:cubicBezTo>
                    <a:pt x="1277" y="129"/>
                    <a:pt x="1209" y="90"/>
                    <a:pt x="1145" y="75"/>
                  </a:cubicBezTo>
                  <a:cubicBezTo>
                    <a:pt x="1030" y="48"/>
                    <a:pt x="917" y="30"/>
                    <a:pt x="800" y="15"/>
                  </a:cubicBezTo>
                  <a:cubicBezTo>
                    <a:pt x="740" y="17"/>
                    <a:pt x="396" y="0"/>
                    <a:pt x="230" y="45"/>
                  </a:cubicBezTo>
                  <a:cubicBezTo>
                    <a:pt x="170" y="61"/>
                    <a:pt x="109" y="85"/>
                    <a:pt x="50" y="105"/>
                  </a:cubicBezTo>
                  <a:cubicBezTo>
                    <a:pt x="0" y="122"/>
                    <a:pt x="5" y="104"/>
                    <a:pt x="5" y="135"/>
                  </a:cubicBezTo>
                </a:path>
              </a:pathLst>
            </a:custGeom>
            <a:noFill/>
            <a:ln w="9525" cap="flat">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492" name="Line 36"/>
            <p:cNvSpPr>
              <a:spLocks noChangeShapeType="1"/>
            </p:cNvSpPr>
            <p:nvPr/>
          </p:nvSpPr>
          <p:spPr bwMode="auto">
            <a:xfrm flipH="1">
              <a:off x="4235" y="1499"/>
              <a:ext cx="157"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7493" name="Line 37"/>
            <p:cNvSpPr>
              <a:spLocks noChangeShapeType="1"/>
            </p:cNvSpPr>
            <p:nvPr/>
          </p:nvSpPr>
          <p:spPr bwMode="auto">
            <a:xfrm>
              <a:off x="3289" y="1363"/>
              <a:ext cx="7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94" name="Line 38"/>
            <p:cNvSpPr>
              <a:spLocks noChangeShapeType="1"/>
            </p:cNvSpPr>
            <p:nvPr/>
          </p:nvSpPr>
          <p:spPr bwMode="auto">
            <a:xfrm>
              <a:off x="2983" y="4760"/>
              <a:ext cx="10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7495" name="Line 39"/>
          <p:cNvSpPr>
            <a:spLocks noChangeShapeType="1"/>
          </p:cNvSpPr>
          <p:nvPr/>
        </p:nvSpPr>
        <p:spPr bwMode="auto">
          <a:xfrm>
            <a:off x="741898" y="2162171"/>
            <a:ext cx="335359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6" name="Line 40"/>
          <p:cNvSpPr>
            <a:spLocks noChangeShapeType="1"/>
          </p:cNvSpPr>
          <p:nvPr/>
        </p:nvSpPr>
        <p:spPr bwMode="auto">
          <a:xfrm>
            <a:off x="741898" y="4178296"/>
            <a:ext cx="335359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7" name="Line 41"/>
          <p:cNvSpPr>
            <a:spLocks noChangeShapeType="1"/>
          </p:cNvSpPr>
          <p:nvPr/>
        </p:nvSpPr>
        <p:spPr bwMode="auto">
          <a:xfrm>
            <a:off x="741897" y="2162172"/>
            <a:ext cx="0" cy="20161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8" name="Line 42"/>
          <p:cNvSpPr>
            <a:spLocks noChangeShapeType="1"/>
          </p:cNvSpPr>
          <p:nvPr/>
        </p:nvSpPr>
        <p:spPr bwMode="auto">
          <a:xfrm>
            <a:off x="4095491" y="2162172"/>
            <a:ext cx="0" cy="20161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9" name="Text Box 43"/>
          <p:cNvSpPr txBox="1">
            <a:spLocks noChangeArrowheads="1"/>
          </p:cNvSpPr>
          <p:nvPr/>
        </p:nvSpPr>
        <p:spPr bwMode="auto">
          <a:xfrm>
            <a:off x="1209681" y="5907084"/>
            <a:ext cx="6162014"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i="1">
                <a:latin typeface="Times New Roman" charset="0"/>
                <a:ea typeface="宋体" charset="-122"/>
              </a:rPr>
              <a:t>f </a:t>
            </a:r>
            <a:r>
              <a:rPr lang="en-US" altLang="zh-CN" sz="2800">
                <a:latin typeface="굴림" pitchFamily="34" charset="-127"/>
                <a:ea typeface="宋体" charset="-122"/>
              </a:rPr>
              <a:t>: </a:t>
            </a:r>
            <a:r>
              <a:rPr lang="en-US" altLang="zh-CN" sz="2800" i="1">
                <a:latin typeface="Times New Roman" charset="0"/>
                <a:ea typeface="宋体" charset="-122"/>
              </a:rPr>
              <a:t>P+M+Try→A	 </a:t>
            </a:r>
            <a:r>
              <a:rPr lang="en-US" altLang="zh-CN" sz="2800" i="1">
                <a:latin typeface="Times New Roman" charset="0"/>
                <a:ea typeface="굴림" pitchFamily="34" charset="-127"/>
              </a:rPr>
              <a:t>f </a:t>
            </a:r>
            <a:r>
              <a:rPr lang="en-US" altLang="zh-CN" sz="2800">
                <a:latin typeface="Times New Roman" charset="0"/>
                <a:ea typeface="굴림" pitchFamily="34" charset="-127"/>
              </a:rPr>
              <a:t>: Target-Try</a:t>
            </a:r>
          </a:p>
        </p:txBody>
      </p:sp>
    </p:spTree>
    <p:extLst>
      <p:ext uri="{BB962C8B-B14F-4D97-AF65-F5344CB8AC3E}">
        <p14:creationId xmlns:p14="http://schemas.microsoft.com/office/powerpoint/2010/main" val="33301275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基于效用的智能体</a:t>
            </a:r>
          </a:p>
        </p:txBody>
      </p:sp>
      <p:sp>
        <p:nvSpPr>
          <p:cNvPr id="148483" name="Text Box 3"/>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pSp>
        <p:nvGrpSpPr>
          <p:cNvPr id="148484" name="Group 4"/>
          <p:cNvGrpSpPr>
            <a:grpSpLocks noChangeAspect="1"/>
          </p:cNvGrpSpPr>
          <p:nvPr/>
        </p:nvGrpSpPr>
        <p:grpSpPr bwMode="auto">
          <a:xfrm>
            <a:off x="955551" y="1414458"/>
            <a:ext cx="8502650" cy="4584700"/>
            <a:chOff x="2357" y="5696"/>
            <a:chExt cx="7200" cy="4212"/>
          </a:xfrm>
        </p:grpSpPr>
        <p:sp>
          <p:nvSpPr>
            <p:cNvPr id="148485" name="AutoShape 5"/>
            <p:cNvSpPr>
              <a:spLocks noChangeAspect="1" noChangeArrowheads="1"/>
            </p:cNvSpPr>
            <p:nvPr/>
          </p:nvSpPr>
          <p:spPr bwMode="auto">
            <a:xfrm>
              <a:off x="2357" y="5696"/>
              <a:ext cx="7200" cy="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8486" name="AutoShape 6"/>
            <p:cNvSpPr>
              <a:spLocks noChangeArrowheads="1"/>
            </p:cNvSpPr>
            <p:nvPr/>
          </p:nvSpPr>
          <p:spPr bwMode="auto">
            <a:xfrm>
              <a:off x="2357" y="5696"/>
              <a:ext cx="5635" cy="4212"/>
            </a:xfrm>
            <a:prstGeom prst="roundRect">
              <a:avLst>
                <a:gd name="adj" fmla="val 16667"/>
              </a:avLst>
            </a:prstGeom>
            <a:solidFill>
              <a:srgbClr val="00FFFF"/>
            </a:solidFill>
            <a:ln w="9525">
              <a:solidFill>
                <a:srgbClr val="000000"/>
              </a:solidFill>
              <a:round/>
              <a:headEnd/>
              <a:tailEnd/>
            </a:ln>
          </p:spPr>
          <p:txBody>
            <a:bodyPr/>
            <a:lstStyle/>
            <a:p>
              <a:endParaRPr lang="zh-CN" altLang="en-US"/>
            </a:p>
          </p:txBody>
        </p:sp>
        <p:sp>
          <p:nvSpPr>
            <p:cNvPr id="148487" name="AutoShape 7"/>
            <p:cNvSpPr>
              <a:spLocks noChangeArrowheads="1"/>
            </p:cNvSpPr>
            <p:nvPr/>
          </p:nvSpPr>
          <p:spPr bwMode="auto">
            <a:xfrm>
              <a:off x="8611" y="5764"/>
              <a:ext cx="939" cy="4076"/>
            </a:xfrm>
            <a:prstGeom prst="roundRect">
              <a:avLst>
                <a:gd name="adj" fmla="val 16667"/>
              </a:avLst>
            </a:prstGeom>
            <a:solidFill>
              <a:srgbClr val="00FFFF"/>
            </a:solidFill>
            <a:ln w="9525">
              <a:solidFill>
                <a:srgbClr val="000000"/>
              </a:solidFill>
              <a:round/>
              <a:headEnd/>
              <a:tailEnd/>
            </a:ln>
          </p:spPr>
          <p:txBody>
            <a:bodyPr/>
            <a:lstStyle/>
            <a:p>
              <a:endParaRPr lang="zh-CN" altLang="en-US"/>
            </a:p>
          </p:txBody>
        </p:sp>
        <p:sp>
          <p:nvSpPr>
            <p:cNvPr id="148488" name="Text Box 8"/>
            <p:cNvSpPr txBox="1">
              <a:spLocks noChangeArrowheads="1"/>
            </p:cNvSpPr>
            <p:nvPr/>
          </p:nvSpPr>
          <p:spPr bwMode="auto">
            <a:xfrm>
              <a:off x="8774" y="7191"/>
              <a:ext cx="626" cy="1019"/>
            </a:xfrm>
            <a:prstGeom prst="rect">
              <a:avLst/>
            </a:prstGeom>
            <a:solidFill>
              <a:srgbClr val="00FFFF"/>
            </a:solidFill>
            <a:ln w="9525">
              <a:solidFill>
                <a:srgbClr val="00FFFF"/>
              </a:solidFill>
              <a:miter lim="800000"/>
              <a:headEnd/>
              <a:tailEnd/>
            </a:ln>
          </p:spPr>
          <p:txBody>
            <a:bodyPr vert="eaVert"/>
            <a:lstStyle/>
            <a:p>
              <a:pPr algn="just"/>
              <a:r>
                <a:rPr lang="zh-CN" altLang="en-US" sz="2000" b="1">
                  <a:latin typeface="Times New Roman" charset="0"/>
                  <a:ea typeface="宋体" charset="-122"/>
                </a:rPr>
                <a:t>环 境</a:t>
              </a:r>
              <a:endParaRPr lang="zh-CN" altLang="en-US" sz="2000" b="1">
                <a:latin typeface="굴림" pitchFamily="34" charset="-127"/>
                <a:ea typeface="굴림" pitchFamily="34" charset="-127"/>
              </a:endParaRPr>
            </a:p>
          </p:txBody>
        </p:sp>
        <p:sp>
          <p:nvSpPr>
            <p:cNvPr id="148489" name="Text Box 9"/>
            <p:cNvSpPr txBox="1">
              <a:spLocks noChangeArrowheads="1"/>
            </p:cNvSpPr>
            <p:nvPr/>
          </p:nvSpPr>
          <p:spPr bwMode="auto">
            <a:xfrm>
              <a:off x="6270" y="5832"/>
              <a:ext cx="938" cy="407"/>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传感器</a:t>
              </a:r>
              <a:endParaRPr lang="zh-CN" altLang="en-US" sz="1600" b="1">
                <a:latin typeface="굴림" pitchFamily="34" charset="-127"/>
                <a:ea typeface="굴림" pitchFamily="34" charset="-127"/>
              </a:endParaRPr>
            </a:p>
          </p:txBody>
        </p:sp>
        <p:sp>
          <p:nvSpPr>
            <p:cNvPr id="148490" name="Text Box 10"/>
            <p:cNvSpPr txBox="1">
              <a:spLocks noChangeArrowheads="1"/>
            </p:cNvSpPr>
            <p:nvPr/>
          </p:nvSpPr>
          <p:spPr bwMode="auto">
            <a:xfrm>
              <a:off x="5644" y="6239"/>
              <a:ext cx="1878" cy="680"/>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现在世界</a:t>
              </a:r>
            </a:p>
            <a:p>
              <a:pPr algn="just"/>
              <a:r>
                <a:rPr lang="zh-CN" altLang="en-US" sz="1600" b="1">
                  <a:latin typeface="Times New Roman" charset="0"/>
                  <a:ea typeface="宋体" charset="-122"/>
                </a:rPr>
                <a:t>是什么样的</a:t>
              </a:r>
              <a:endParaRPr lang="zh-CN" altLang="en-US" sz="1600" b="1">
                <a:latin typeface="굴림" pitchFamily="34" charset="-127"/>
                <a:ea typeface="굴림" pitchFamily="34" charset="-127"/>
              </a:endParaRPr>
            </a:p>
          </p:txBody>
        </p:sp>
        <p:sp>
          <p:nvSpPr>
            <p:cNvPr id="148491" name="Text Box 11"/>
            <p:cNvSpPr txBox="1">
              <a:spLocks noChangeArrowheads="1"/>
            </p:cNvSpPr>
            <p:nvPr/>
          </p:nvSpPr>
          <p:spPr bwMode="auto">
            <a:xfrm>
              <a:off x="5487" y="7055"/>
              <a:ext cx="2192" cy="683"/>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如果我采用了行动</a:t>
              </a:r>
              <a:r>
                <a:rPr lang="en-US" altLang="zh-CN" sz="1600" b="1">
                  <a:latin typeface="Times New Roman" charset="0"/>
                  <a:ea typeface="宋体" charset="-122"/>
                </a:rPr>
                <a:t>A</a:t>
              </a:r>
            </a:p>
            <a:p>
              <a:pPr algn="just"/>
              <a:r>
                <a:rPr lang="zh-CN" altLang="en-US" sz="1600" b="1">
                  <a:latin typeface="Times New Roman" charset="0"/>
                  <a:ea typeface="宋体" charset="-122"/>
                </a:rPr>
                <a:t>世界将会是什么样的</a:t>
              </a:r>
              <a:endParaRPr lang="zh-CN" altLang="en-US" sz="1600" b="1">
                <a:latin typeface="굴림" pitchFamily="34" charset="-127"/>
                <a:ea typeface="굴림" pitchFamily="34" charset="-127"/>
              </a:endParaRPr>
            </a:p>
          </p:txBody>
        </p:sp>
        <p:sp>
          <p:nvSpPr>
            <p:cNvPr id="148492" name="Text Box 12"/>
            <p:cNvSpPr txBox="1">
              <a:spLocks noChangeArrowheads="1"/>
            </p:cNvSpPr>
            <p:nvPr/>
          </p:nvSpPr>
          <p:spPr bwMode="auto">
            <a:xfrm>
              <a:off x="5644" y="8685"/>
              <a:ext cx="1878" cy="683"/>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现在我应该</a:t>
              </a:r>
            </a:p>
            <a:p>
              <a:pPr algn="just"/>
              <a:r>
                <a:rPr lang="zh-CN" altLang="en-US" sz="1600" b="1">
                  <a:latin typeface="Times New Roman" charset="0"/>
                  <a:ea typeface="宋体" charset="-122"/>
                </a:rPr>
                <a:t>采取什么行动</a:t>
              </a:r>
              <a:endParaRPr lang="zh-CN" altLang="en-US" sz="1600" b="1">
                <a:latin typeface="굴림" pitchFamily="34" charset="-127"/>
                <a:ea typeface="굴림" pitchFamily="34" charset="-127"/>
              </a:endParaRPr>
            </a:p>
          </p:txBody>
        </p:sp>
        <p:sp>
          <p:nvSpPr>
            <p:cNvPr id="148493" name="Text Box 13"/>
            <p:cNvSpPr txBox="1">
              <a:spLocks noChangeArrowheads="1"/>
            </p:cNvSpPr>
            <p:nvPr/>
          </p:nvSpPr>
          <p:spPr bwMode="auto">
            <a:xfrm>
              <a:off x="5487" y="7870"/>
              <a:ext cx="2192" cy="679"/>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处于这样的状态</a:t>
              </a:r>
            </a:p>
            <a:p>
              <a:pPr algn="just"/>
              <a:r>
                <a:rPr lang="zh-CN" altLang="en-US" sz="1600" b="1">
                  <a:latin typeface="Times New Roman" charset="0"/>
                  <a:ea typeface="宋体" charset="-122"/>
                </a:rPr>
                <a:t>我将有多快乐</a:t>
              </a:r>
              <a:endParaRPr lang="zh-CN" altLang="en-US" sz="1600" b="1">
                <a:latin typeface="굴림" pitchFamily="34" charset="-127"/>
                <a:ea typeface="굴림" pitchFamily="34" charset="-127"/>
              </a:endParaRPr>
            </a:p>
          </p:txBody>
        </p:sp>
        <p:sp>
          <p:nvSpPr>
            <p:cNvPr id="148494" name="AutoShape 14"/>
            <p:cNvSpPr>
              <a:spLocks noChangeArrowheads="1"/>
            </p:cNvSpPr>
            <p:nvPr/>
          </p:nvSpPr>
          <p:spPr bwMode="auto">
            <a:xfrm>
              <a:off x="3140" y="5832"/>
              <a:ext cx="1095" cy="544"/>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8495" name="Text Box 15"/>
            <p:cNvSpPr txBox="1">
              <a:spLocks noChangeArrowheads="1"/>
            </p:cNvSpPr>
            <p:nvPr/>
          </p:nvSpPr>
          <p:spPr bwMode="auto">
            <a:xfrm>
              <a:off x="3296" y="5832"/>
              <a:ext cx="783" cy="405"/>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状  态</a:t>
              </a:r>
              <a:endParaRPr lang="zh-CN" altLang="en-US" sz="1600" b="1">
                <a:latin typeface="굴림" pitchFamily="34" charset="-127"/>
                <a:ea typeface="굴림" pitchFamily="34" charset="-127"/>
              </a:endParaRPr>
            </a:p>
          </p:txBody>
        </p:sp>
        <p:sp>
          <p:nvSpPr>
            <p:cNvPr id="148496" name="AutoShape 16"/>
            <p:cNvSpPr>
              <a:spLocks noChangeArrowheads="1"/>
            </p:cNvSpPr>
            <p:nvPr/>
          </p:nvSpPr>
          <p:spPr bwMode="auto">
            <a:xfrm>
              <a:off x="2357" y="6511"/>
              <a:ext cx="2503" cy="680"/>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8497" name="AutoShape 17"/>
            <p:cNvSpPr>
              <a:spLocks noChangeArrowheads="1"/>
            </p:cNvSpPr>
            <p:nvPr/>
          </p:nvSpPr>
          <p:spPr bwMode="auto">
            <a:xfrm>
              <a:off x="2514" y="7326"/>
              <a:ext cx="2187" cy="683"/>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8498" name="Text Box 18"/>
            <p:cNvSpPr txBox="1">
              <a:spLocks noChangeArrowheads="1"/>
            </p:cNvSpPr>
            <p:nvPr/>
          </p:nvSpPr>
          <p:spPr bwMode="auto">
            <a:xfrm>
              <a:off x="2514" y="6647"/>
              <a:ext cx="2034" cy="408"/>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世界如何演变</a:t>
              </a:r>
              <a:endParaRPr lang="zh-CN" altLang="en-US" sz="1600" b="1">
                <a:latin typeface="굴림" pitchFamily="34" charset="-127"/>
                <a:ea typeface="굴림" pitchFamily="34" charset="-127"/>
              </a:endParaRPr>
            </a:p>
          </p:txBody>
        </p:sp>
        <p:sp>
          <p:nvSpPr>
            <p:cNvPr id="148499" name="Text Box 19"/>
            <p:cNvSpPr txBox="1">
              <a:spLocks noChangeArrowheads="1"/>
            </p:cNvSpPr>
            <p:nvPr/>
          </p:nvSpPr>
          <p:spPr bwMode="auto">
            <a:xfrm>
              <a:off x="2827" y="7462"/>
              <a:ext cx="1563" cy="408"/>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我的行动做了什么</a:t>
              </a:r>
              <a:endParaRPr lang="zh-CN" altLang="en-US" sz="1600" b="1">
                <a:latin typeface="굴림" pitchFamily="34" charset="-127"/>
                <a:ea typeface="굴림" pitchFamily="34" charset="-127"/>
              </a:endParaRPr>
            </a:p>
          </p:txBody>
        </p:sp>
        <p:sp>
          <p:nvSpPr>
            <p:cNvPr id="148500" name="AutoShape 20"/>
            <p:cNvSpPr>
              <a:spLocks noChangeArrowheads="1"/>
            </p:cNvSpPr>
            <p:nvPr/>
          </p:nvSpPr>
          <p:spPr bwMode="auto">
            <a:xfrm>
              <a:off x="2670" y="8142"/>
              <a:ext cx="1721" cy="679"/>
            </a:xfrm>
            <a:prstGeom prst="flowChartTerminator">
              <a:avLst/>
            </a:prstGeom>
            <a:solidFill>
              <a:srgbClr val="FFFFFF"/>
            </a:solidFill>
            <a:ln w="9525">
              <a:solidFill>
                <a:srgbClr val="000000"/>
              </a:solidFill>
              <a:miter lim="800000"/>
              <a:headEnd/>
              <a:tailEnd/>
            </a:ln>
          </p:spPr>
          <p:txBody>
            <a:bodyPr/>
            <a:lstStyle/>
            <a:p>
              <a:endParaRPr lang="zh-CN" altLang="en-US"/>
            </a:p>
          </p:txBody>
        </p:sp>
        <p:sp>
          <p:nvSpPr>
            <p:cNvPr id="148501" name="Text Box 21"/>
            <p:cNvSpPr txBox="1">
              <a:spLocks noChangeArrowheads="1"/>
            </p:cNvSpPr>
            <p:nvPr/>
          </p:nvSpPr>
          <p:spPr bwMode="auto">
            <a:xfrm>
              <a:off x="3140" y="8278"/>
              <a:ext cx="782" cy="407"/>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效 用</a:t>
              </a:r>
              <a:endParaRPr lang="zh-CN" altLang="en-US" sz="1600" b="1">
                <a:latin typeface="굴림" pitchFamily="34" charset="-127"/>
                <a:ea typeface="굴림" pitchFamily="34" charset="-127"/>
              </a:endParaRPr>
            </a:p>
          </p:txBody>
        </p:sp>
        <p:sp>
          <p:nvSpPr>
            <p:cNvPr id="148502" name="Text Box 22"/>
            <p:cNvSpPr txBox="1">
              <a:spLocks noChangeArrowheads="1"/>
            </p:cNvSpPr>
            <p:nvPr/>
          </p:nvSpPr>
          <p:spPr bwMode="auto">
            <a:xfrm>
              <a:off x="2983" y="9365"/>
              <a:ext cx="780" cy="405"/>
            </a:xfrm>
            <a:prstGeom prst="rect">
              <a:avLst/>
            </a:prstGeom>
            <a:solidFill>
              <a:srgbClr val="00FFFF"/>
            </a:solidFill>
            <a:ln w="9525">
              <a:solidFill>
                <a:srgbClr val="00FFFF"/>
              </a:solidFill>
              <a:miter lim="800000"/>
              <a:headEnd/>
              <a:tailEnd/>
            </a:ln>
          </p:spPr>
          <p:txBody>
            <a:bodyPr/>
            <a:lstStyle/>
            <a:p>
              <a:pPr algn="just"/>
              <a:r>
                <a:rPr lang="zh-CN" altLang="en-US" sz="1600">
                  <a:latin typeface="Times New Roman" charset="0"/>
                  <a:ea typeface="宋体" charset="-122"/>
                </a:rPr>
                <a:t>智能体</a:t>
              </a:r>
              <a:endParaRPr lang="zh-CN" altLang="en-US" sz="1600">
                <a:latin typeface="굴림" pitchFamily="34" charset="-127"/>
                <a:ea typeface="굴림" pitchFamily="34" charset="-127"/>
              </a:endParaRPr>
            </a:p>
          </p:txBody>
        </p:sp>
        <p:sp>
          <p:nvSpPr>
            <p:cNvPr id="148503" name="Text Box 23"/>
            <p:cNvSpPr txBox="1">
              <a:spLocks noChangeArrowheads="1"/>
            </p:cNvSpPr>
            <p:nvPr/>
          </p:nvSpPr>
          <p:spPr bwMode="auto">
            <a:xfrm>
              <a:off x="6270" y="9500"/>
              <a:ext cx="781" cy="405"/>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执行器</a:t>
              </a:r>
              <a:endParaRPr lang="zh-CN" altLang="en-US" sz="1600" b="1">
                <a:latin typeface="굴림" pitchFamily="34" charset="-127"/>
                <a:ea typeface="굴림" pitchFamily="34" charset="-127"/>
              </a:endParaRPr>
            </a:p>
          </p:txBody>
        </p:sp>
        <p:sp>
          <p:nvSpPr>
            <p:cNvPr id="148504" name="Line 24"/>
            <p:cNvSpPr>
              <a:spLocks noChangeShapeType="1"/>
            </p:cNvSpPr>
            <p:nvPr/>
          </p:nvSpPr>
          <p:spPr bwMode="auto">
            <a:xfrm flipH="1">
              <a:off x="6896" y="5968"/>
              <a:ext cx="187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5" name="Line 25"/>
            <p:cNvSpPr>
              <a:spLocks noChangeShapeType="1"/>
            </p:cNvSpPr>
            <p:nvPr/>
          </p:nvSpPr>
          <p:spPr bwMode="auto">
            <a:xfrm>
              <a:off x="6896" y="9636"/>
              <a:ext cx="203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6" name="Line 26"/>
            <p:cNvSpPr>
              <a:spLocks noChangeShapeType="1"/>
            </p:cNvSpPr>
            <p:nvPr/>
          </p:nvSpPr>
          <p:spPr bwMode="auto">
            <a:xfrm>
              <a:off x="6583" y="6104"/>
              <a:ext cx="0" cy="13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7" name="Line 27"/>
            <p:cNvSpPr>
              <a:spLocks noChangeShapeType="1"/>
            </p:cNvSpPr>
            <p:nvPr/>
          </p:nvSpPr>
          <p:spPr bwMode="auto">
            <a:xfrm>
              <a:off x="6583" y="6919"/>
              <a:ext cx="0"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8" name="Line 28"/>
            <p:cNvSpPr>
              <a:spLocks noChangeShapeType="1"/>
            </p:cNvSpPr>
            <p:nvPr/>
          </p:nvSpPr>
          <p:spPr bwMode="auto">
            <a:xfrm>
              <a:off x="6583" y="7734"/>
              <a:ext cx="0"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9" name="Line 29"/>
            <p:cNvSpPr>
              <a:spLocks noChangeShapeType="1"/>
            </p:cNvSpPr>
            <p:nvPr/>
          </p:nvSpPr>
          <p:spPr bwMode="auto">
            <a:xfrm>
              <a:off x="6583" y="8549"/>
              <a:ext cx="0"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0" name="Line 30"/>
            <p:cNvSpPr>
              <a:spLocks noChangeShapeType="1"/>
            </p:cNvSpPr>
            <p:nvPr/>
          </p:nvSpPr>
          <p:spPr bwMode="auto">
            <a:xfrm>
              <a:off x="6583" y="9365"/>
              <a:ext cx="0" cy="2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1" name="Line 31"/>
            <p:cNvSpPr>
              <a:spLocks noChangeShapeType="1"/>
            </p:cNvSpPr>
            <p:nvPr/>
          </p:nvSpPr>
          <p:spPr bwMode="auto">
            <a:xfrm>
              <a:off x="4235" y="6104"/>
              <a:ext cx="1409" cy="2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2" name="Line 32"/>
            <p:cNvSpPr>
              <a:spLocks noChangeShapeType="1"/>
            </p:cNvSpPr>
            <p:nvPr/>
          </p:nvSpPr>
          <p:spPr bwMode="auto">
            <a:xfrm flipV="1">
              <a:off x="4861" y="6647"/>
              <a:ext cx="783"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3" name="Line 33"/>
            <p:cNvSpPr>
              <a:spLocks noChangeShapeType="1"/>
            </p:cNvSpPr>
            <p:nvPr/>
          </p:nvSpPr>
          <p:spPr bwMode="auto">
            <a:xfrm flipV="1">
              <a:off x="4705" y="7598"/>
              <a:ext cx="782"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4" name="Line 34"/>
            <p:cNvSpPr>
              <a:spLocks noChangeShapeType="1"/>
            </p:cNvSpPr>
            <p:nvPr/>
          </p:nvSpPr>
          <p:spPr bwMode="auto">
            <a:xfrm flipV="1">
              <a:off x="4705" y="6783"/>
              <a:ext cx="939" cy="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5" name="Line 35"/>
            <p:cNvSpPr>
              <a:spLocks noChangeShapeType="1"/>
            </p:cNvSpPr>
            <p:nvPr/>
          </p:nvSpPr>
          <p:spPr bwMode="auto">
            <a:xfrm>
              <a:off x="4861" y="6919"/>
              <a:ext cx="626" cy="2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6" name="Line 36"/>
            <p:cNvSpPr>
              <a:spLocks noChangeShapeType="1"/>
            </p:cNvSpPr>
            <p:nvPr/>
          </p:nvSpPr>
          <p:spPr bwMode="auto">
            <a:xfrm flipV="1">
              <a:off x="4392" y="8278"/>
              <a:ext cx="1095" cy="13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7" name="Line 37"/>
            <p:cNvSpPr>
              <a:spLocks noChangeShapeType="1"/>
            </p:cNvSpPr>
            <p:nvPr/>
          </p:nvSpPr>
          <p:spPr bwMode="auto">
            <a:xfrm flipH="1">
              <a:off x="4235" y="5832"/>
              <a:ext cx="157"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8" name="Freeform 38"/>
            <p:cNvSpPr>
              <a:spLocks/>
            </p:cNvSpPr>
            <p:nvPr/>
          </p:nvSpPr>
          <p:spPr bwMode="auto">
            <a:xfrm>
              <a:off x="4400" y="5774"/>
              <a:ext cx="1561" cy="464"/>
            </a:xfrm>
            <a:custGeom>
              <a:avLst/>
              <a:gdLst>
                <a:gd name="T0" fmla="*/ 0 w 1796"/>
                <a:gd name="T1" fmla="*/ 43 h 532"/>
                <a:gd name="T2" fmla="*/ 883 w 1796"/>
                <a:gd name="T3" fmla="*/ 43 h 532"/>
                <a:gd name="T4" fmla="*/ 1182 w 1796"/>
                <a:gd name="T5" fmla="*/ 97 h 532"/>
                <a:gd name="T6" fmla="*/ 1331 w 1796"/>
                <a:gd name="T7" fmla="*/ 165 h 532"/>
                <a:gd name="T8" fmla="*/ 1413 w 1796"/>
                <a:gd name="T9" fmla="*/ 192 h 532"/>
                <a:gd name="T10" fmla="*/ 1481 w 1796"/>
                <a:gd name="T11" fmla="*/ 233 h 532"/>
                <a:gd name="T12" fmla="*/ 1562 w 1796"/>
                <a:gd name="T13" fmla="*/ 288 h 532"/>
                <a:gd name="T14" fmla="*/ 1603 w 1796"/>
                <a:gd name="T15" fmla="*/ 315 h 532"/>
                <a:gd name="T16" fmla="*/ 1671 w 1796"/>
                <a:gd name="T17" fmla="*/ 383 h 532"/>
                <a:gd name="T18" fmla="*/ 1766 w 1796"/>
                <a:gd name="T19" fmla="*/ 478 h 532"/>
                <a:gd name="T20" fmla="*/ 1793 w 1796"/>
                <a:gd name="T21"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6" h="532">
                  <a:moveTo>
                    <a:pt x="0" y="43"/>
                  </a:moveTo>
                  <a:cubicBezTo>
                    <a:pt x="294" y="0"/>
                    <a:pt x="587" y="28"/>
                    <a:pt x="883" y="43"/>
                  </a:cubicBezTo>
                  <a:cubicBezTo>
                    <a:pt x="985" y="55"/>
                    <a:pt x="1083" y="73"/>
                    <a:pt x="1182" y="97"/>
                  </a:cubicBezTo>
                  <a:cubicBezTo>
                    <a:pt x="1230" y="122"/>
                    <a:pt x="1281" y="145"/>
                    <a:pt x="1331" y="165"/>
                  </a:cubicBezTo>
                  <a:cubicBezTo>
                    <a:pt x="1358" y="176"/>
                    <a:pt x="1413" y="192"/>
                    <a:pt x="1413" y="192"/>
                  </a:cubicBezTo>
                  <a:cubicBezTo>
                    <a:pt x="1474" y="255"/>
                    <a:pt x="1401" y="188"/>
                    <a:pt x="1481" y="233"/>
                  </a:cubicBezTo>
                  <a:cubicBezTo>
                    <a:pt x="1510" y="249"/>
                    <a:pt x="1535" y="270"/>
                    <a:pt x="1562" y="288"/>
                  </a:cubicBezTo>
                  <a:cubicBezTo>
                    <a:pt x="1576" y="297"/>
                    <a:pt x="1603" y="315"/>
                    <a:pt x="1603" y="315"/>
                  </a:cubicBezTo>
                  <a:cubicBezTo>
                    <a:pt x="1674" y="420"/>
                    <a:pt x="1581" y="293"/>
                    <a:pt x="1671" y="383"/>
                  </a:cubicBezTo>
                  <a:cubicBezTo>
                    <a:pt x="1715" y="427"/>
                    <a:pt x="1708" y="440"/>
                    <a:pt x="1766" y="478"/>
                  </a:cubicBezTo>
                  <a:cubicBezTo>
                    <a:pt x="1796" y="522"/>
                    <a:pt x="1793" y="502"/>
                    <a:pt x="1793" y="532"/>
                  </a:cubicBezTo>
                </a:path>
              </a:pathLst>
            </a:custGeom>
            <a:noFill/>
            <a:ln w="9525" cap="flat">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19" name="Line 39"/>
            <p:cNvSpPr>
              <a:spLocks noChangeShapeType="1"/>
            </p:cNvSpPr>
            <p:nvPr/>
          </p:nvSpPr>
          <p:spPr bwMode="auto">
            <a:xfrm>
              <a:off x="3296" y="5832"/>
              <a:ext cx="7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8521" name="Line 41"/>
          <p:cNvSpPr>
            <a:spLocks noChangeShapeType="1"/>
          </p:cNvSpPr>
          <p:nvPr/>
        </p:nvSpPr>
        <p:spPr bwMode="auto">
          <a:xfrm>
            <a:off x="721659" y="2206620"/>
            <a:ext cx="343098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22" name="Line 42"/>
          <p:cNvSpPr>
            <a:spLocks noChangeShapeType="1"/>
          </p:cNvSpPr>
          <p:nvPr/>
        </p:nvSpPr>
        <p:spPr bwMode="auto">
          <a:xfrm>
            <a:off x="721659" y="4006845"/>
            <a:ext cx="343098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23" name="Line 43"/>
          <p:cNvSpPr>
            <a:spLocks noChangeShapeType="1"/>
          </p:cNvSpPr>
          <p:nvPr/>
        </p:nvSpPr>
        <p:spPr bwMode="auto">
          <a:xfrm>
            <a:off x="721659" y="2206621"/>
            <a:ext cx="0" cy="18002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24" name="Line 44"/>
          <p:cNvSpPr>
            <a:spLocks noChangeShapeType="1"/>
          </p:cNvSpPr>
          <p:nvPr/>
        </p:nvSpPr>
        <p:spPr bwMode="auto">
          <a:xfrm>
            <a:off x="4152643" y="2206621"/>
            <a:ext cx="0" cy="18002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25" name="Text Box 45"/>
          <p:cNvSpPr txBox="1">
            <a:spLocks noChangeArrowheads="1"/>
          </p:cNvSpPr>
          <p:nvPr/>
        </p:nvSpPr>
        <p:spPr bwMode="auto">
          <a:xfrm>
            <a:off x="1266833" y="5949946"/>
            <a:ext cx="7099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i="1">
                <a:latin typeface="Times New Roman" charset="0"/>
                <a:ea typeface="宋体" charset="-122"/>
              </a:rPr>
              <a:t>f </a:t>
            </a:r>
            <a:r>
              <a:rPr lang="en-US" altLang="zh-CN" sz="2800">
                <a:latin typeface="굴림" pitchFamily="34" charset="-127"/>
                <a:ea typeface="宋体" charset="-122"/>
              </a:rPr>
              <a:t>: </a:t>
            </a:r>
            <a:r>
              <a:rPr lang="en-US" altLang="zh-CN" sz="2800" i="1">
                <a:latin typeface="Times New Roman" charset="0"/>
                <a:ea typeface="宋体" charset="-122"/>
              </a:rPr>
              <a:t>P+M+Try+Utility→A		</a:t>
            </a:r>
            <a:r>
              <a:rPr lang="en-US" altLang="zh-CN" sz="2800" i="1">
                <a:latin typeface="Times New Roman" charset="0"/>
                <a:ea typeface="굴림" pitchFamily="34" charset="-127"/>
              </a:rPr>
              <a:t>f </a:t>
            </a:r>
            <a:r>
              <a:rPr lang="en-US" altLang="zh-CN" sz="2800">
                <a:latin typeface="Times New Roman" charset="0"/>
                <a:ea typeface="굴림" pitchFamily="34" charset="-127"/>
              </a:rPr>
              <a:t>: Utility</a:t>
            </a:r>
          </a:p>
        </p:txBody>
      </p:sp>
    </p:spTree>
    <p:extLst>
      <p:ext uri="{BB962C8B-B14F-4D97-AF65-F5344CB8AC3E}">
        <p14:creationId xmlns:p14="http://schemas.microsoft.com/office/powerpoint/2010/main" val="1548195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Times New Roman" charset="0"/>
                <a:ea typeface="宋体" charset="-122"/>
              </a:rPr>
              <a:t>什么是效用？</a:t>
            </a:r>
            <a:r>
              <a:rPr lang="en-US" altLang="zh-CN" sz="4000" b="1" dirty="0">
                <a:solidFill>
                  <a:schemeClr val="tx1"/>
                </a:solidFill>
                <a:effectLst>
                  <a:outerShdw blurRad="38100" dist="38100" dir="2700000" algn="tl">
                    <a:srgbClr val="C0C0C0"/>
                  </a:outerShdw>
                </a:effectLst>
                <a:latin typeface="宋体" charset="-122"/>
                <a:ea typeface="宋体" charset="-122"/>
              </a:rPr>
              <a:t>(1)</a:t>
            </a:r>
          </a:p>
        </p:txBody>
      </p:sp>
      <p:sp>
        <p:nvSpPr>
          <p:cNvPr id="201731" name="Rectangle 3"/>
          <p:cNvSpPr>
            <a:spLocks noGrp="1" noChangeArrowheads="1"/>
          </p:cNvSpPr>
          <p:nvPr>
            <p:ph type="body" idx="1"/>
          </p:nvPr>
        </p:nvSpPr>
        <p:spPr>
          <a:xfrm>
            <a:off x="818621" y="1484314"/>
            <a:ext cx="8420100" cy="4681537"/>
          </a:xfrm>
        </p:spPr>
        <p:txBody>
          <a:bodyPr/>
          <a:lstStyle/>
          <a:p>
            <a:pPr>
              <a:lnSpc>
                <a:spcPct val="90000"/>
              </a:lnSpc>
            </a:pPr>
            <a:r>
              <a:rPr lang="zh-CN" altLang="en-US" sz="3200">
                <a:latin typeface="Times New Roman" charset="0"/>
                <a:ea typeface="黑体" pitchFamily="49" charset="-122"/>
              </a:rPr>
              <a:t>最简单的方式就是把效用想象成金钱，越多越好并不是其全部</a:t>
            </a:r>
            <a:endParaRPr lang="en-US" altLang="zh-CN" sz="3200">
              <a:latin typeface="Times New Roman" charset="0"/>
              <a:ea typeface="黑体" pitchFamily="49" charset="-122"/>
            </a:endParaRPr>
          </a:p>
          <a:p>
            <a:pPr>
              <a:lnSpc>
                <a:spcPct val="90000"/>
              </a:lnSpc>
            </a:pPr>
            <a:r>
              <a:rPr lang="en-US" altLang="zh-CN" sz="3200">
                <a:latin typeface="Times New Roman" charset="0"/>
                <a:ea typeface="黑体" pitchFamily="49" charset="-122"/>
              </a:rPr>
              <a:t>100</a:t>
            </a:r>
            <a:r>
              <a:rPr lang="zh-CN" altLang="en-US" sz="3200">
                <a:latin typeface="Times New Roman" charset="0"/>
                <a:ea typeface="黑体" pitchFamily="49" charset="-122"/>
              </a:rPr>
              <a:t>万 送给</a:t>
            </a:r>
            <a:r>
              <a:rPr lang="en-US" altLang="zh-CN" sz="3200">
                <a:latin typeface="Times New Roman" charset="0"/>
                <a:ea typeface="黑体" pitchFamily="49" charset="-122"/>
              </a:rPr>
              <a:t>1</a:t>
            </a:r>
            <a:r>
              <a:rPr lang="zh-CN" altLang="en-US" sz="3200">
                <a:latin typeface="Times New Roman" charset="0"/>
                <a:ea typeface="黑体" pitchFamily="49" charset="-122"/>
              </a:rPr>
              <a:t>个身价</a:t>
            </a:r>
            <a:r>
              <a:rPr lang="en-US" altLang="zh-CN" sz="3200">
                <a:latin typeface="Times New Roman" charset="0"/>
                <a:ea typeface="黑体" pitchFamily="49" charset="-122"/>
              </a:rPr>
              <a:t>5</a:t>
            </a:r>
            <a:r>
              <a:rPr lang="zh-CN" altLang="en-US" sz="3200">
                <a:latin typeface="Times New Roman" charset="0"/>
                <a:ea typeface="黑体" pitchFamily="49" charset="-122"/>
              </a:rPr>
              <a:t>亿的富翁 </a:t>
            </a:r>
            <a:r>
              <a:rPr lang="en-US" altLang="zh-CN" sz="3200">
                <a:latin typeface="Times New Roman" charset="0"/>
                <a:ea typeface="黑体" pitchFamily="49" charset="-122"/>
              </a:rPr>
              <a:t>vs. </a:t>
            </a:r>
            <a:r>
              <a:rPr lang="zh-CN" altLang="en-US" sz="3200">
                <a:latin typeface="Times New Roman" charset="0"/>
                <a:ea typeface="黑体" pitchFamily="49" charset="-122"/>
              </a:rPr>
              <a:t>还是</a:t>
            </a:r>
            <a:r>
              <a:rPr lang="en-US" altLang="zh-CN" sz="3200">
                <a:latin typeface="Times New Roman" charset="0"/>
                <a:ea typeface="黑体" pitchFamily="49" charset="-122"/>
              </a:rPr>
              <a:t>1</a:t>
            </a:r>
            <a:r>
              <a:rPr lang="zh-CN" altLang="en-US" sz="3200">
                <a:latin typeface="Times New Roman" charset="0"/>
                <a:ea typeface="黑体" pitchFamily="49" charset="-122"/>
              </a:rPr>
              <a:t>个没有分文存款的穷光蛋，其效用是不一样的 </a:t>
            </a:r>
            <a:r>
              <a:rPr lang="en-US" altLang="zh-CN" sz="3200">
                <a:latin typeface="Times New Roman" charset="0"/>
                <a:ea typeface="黑体" pitchFamily="49" charset="-122"/>
              </a:rPr>
              <a:t>/ </a:t>
            </a:r>
            <a:r>
              <a:rPr lang="zh-CN" altLang="en-US" sz="3200">
                <a:latin typeface="Times New Roman" charset="0"/>
                <a:ea typeface="黑体" pitchFamily="49" charset="-122"/>
              </a:rPr>
              <a:t>反过来欠债也是类似的效用</a:t>
            </a:r>
            <a:r>
              <a:rPr lang="en-US" altLang="zh-CN" sz="3200">
                <a:latin typeface="Times New Roman" charset="0"/>
                <a:ea typeface="黑体" pitchFamily="49" charset="-122"/>
              </a:rPr>
              <a:t>—《MultiAgent</a:t>
            </a:r>
            <a:r>
              <a:rPr lang="zh-CN" altLang="en-US" sz="3200">
                <a:latin typeface="Times New Roman" charset="0"/>
                <a:ea typeface="黑体" pitchFamily="49" charset="-122"/>
              </a:rPr>
              <a:t>引论</a:t>
            </a:r>
            <a:r>
              <a:rPr lang="en-US" altLang="zh-CN" sz="3200">
                <a:latin typeface="Times New Roman" charset="0"/>
                <a:ea typeface="黑体" pitchFamily="49" charset="-122"/>
              </a:rPr>
              <a:t>》</a:t>
            </a:r>
            <a:r>
              <a:rPr lang="zh-CN" altLang="en-US" sz="3200">
                <a:latin typeface="Times New Roman" charset="0"/>
                <a:ea typeface="黑体" pitchFamily="49" charset="-122"/>
              </a:rPr>
              <a:t>第</a:t>
            </a:r>
            <a:r>
              <a:rPr lang="en-US" altLang="zh-CN" sz="3200">
                <a:latin typeface="Times New Roman" charset="0"/>
                <a:ea typeface="黑体" pitchFamily="49" charset="-122"/>
              </a:rPr>
              <a:t>6</a:t>
            </a:r>
            <a:r>
              <a:rPr lang="zh-CN" altLang="en-US" sz="3200">
                <a:latin typeface="Times New Roman" charset="0"/>
                <a:ea typeface="黑体" pitchFamily="49" charset="-122"/>
              </a:rPr>
              <a:t>章</a:t>
            </a:r>
          </a:p>
          <a:p>
            <a:pPr>
              <a:lnSpc>
                <a:spcPct val="90000"/>
              </a:lnSpc>
            </a:pPr>
            <a:r>
              <a:rPr lang="zh-CN" altLang="en-US" sz="3200">
                <a:latin typeface="Times New Roman" charset="0"/>
                <a:ea typeface="黑体" pitchFamily="49" charset="-122"/>
              </a:rPr>
              <a:t>可以考虑效用和行动对世界作用前后的差</a:t>
            </a:r>
            <a:r>
              <a:rPr lang="en-US" altLang="zh-CN" sz="3200">
                <a:latin typeface="Times New Roman" charset="0"/>
                <a:ea typeface="黑体" pitchFamily="49" charset="-122"/>
              </a:rPr>
              <a:t>(</a:t>
            </a:r>
            <a:r>
              <a:rPr lang="en-US" altLang="zh-CN" sz="3200">
                <a:latin typeface="Times New Roman" charset="0"/>
                <a:ea typeface="黑体" pitchFamily="49" charset="-122"/>
                <a:sym typeface="Symbol" pitchFamily="18" charset="2"/>
              </a:rPr>
              <a:t>)</a:t>
            </a:r>
            <a:r>
              <a:rPr lang="zh-CN" altLang="en-US" sz="3200">
                <a:latin typeface="Times New Roman" charset="0"/>
                <a:ea typeface="黑体" pitchFamily="49" charset="-122"/>
                <a:sym typeface="Symbol" pitchFamily="18" charset="2"/>
              </a:rPr>
              <a:t>之间存在正比关系，和原来的基数成反比关系 </a:t>
            </a:r>
            <a:r>
              <a:rPr lang="en-US" altLang="zh-CN" sz="3200">
                <a:latin typeface="Times New Roman" charset="0"/>
                <a:ea typeface="黑体" pitchFamily="49" charset="-122"/>
                <a:sym typeface="Symbol" pitchFamily="18" charset="2"/>
              </a:rPr>
              <a:t>/ </a:t>
            </a:r>
            <a:r>
              <a:rPr lang="zh-CN" altLang="en-US" sz="3200">
                <a:latin typeface="Times New Roman" charset="0"/>
                <a:ea typeface="黑体" pitchFamily="49" charset="-122"/>
                <a:sym typeface="Symbol" pitchFamily="18" charset="2"/>
              </a:rPr>
              <a:t>依据不同评判标准定义函数</a:t>
            </a:r>
            <a:endParaRPr lang="en-US" altLang="zh-CN" sz="3200">
              <a:latin typeface="Times New Roman" charset="0"/>
              <a:ea typeface="黑体" pitchFamily="49" charset="-122"/>
              <a:sym typeface="Symbol" pitchFamily="18" charset="2"/>
            </a:endParaRPr>
          </a:p>
        </p:txBody>
      </p:sp>
      <p:sp>
        <p:nvSpPr>
          <p:cNvPr id="20173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9934149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Times New Roman" charset="0"/>
                <a:ea typeface="宋体" charset="-122"/>
              </a:rPr>
              <a:t>什么是效用？</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202755" name="Rectangle 3"/>
          <p:cNvSpPr>
            <a:spLocks noGrp="1" noChangeArrowheads="1"/>
          </p:cNvSpPr>
          <p:nvPr>
            <p:ph type="body" idx="1"/>
          </p:nvPr>
        </p:nvSpPr>
        <p:spPr>
          <a:xfrm>
            <a:off x="818621" y="1484314"/>
            <a:ext cx="8420100" cy="4681537"/>
          </a:xfrm>
        </p:spPr>
        <p:txBody>
          <a:bodyPr/>
          <a:lstStyle/>
          <a:p>
            <a:r>
              <a:rPr lang="zh-CN" altLang="en-US" sz="3200">
                <a:latin typeface="Times New Roman" charset="0"/>
                <a:ea typeface="黑体" pitchFamily="49" charset="-122"/>
                <a:sym typeface="Symbol" pitchFamily="18" charset="2"/>
              </a:rPr>
              <a:t>金钱和效用之间关系的示意</a:t>
            </a:r>
            <a:endParaRPr lang="en-US" altLang="zh-CN" sz="3200">
              <a:latin typeface="Times New Roman" charset="0"/>
              <a:ea typeface="黑体" pitchFamily="49" charset="-122"/>
              <a:sym typeface="Symbol" pitchFamily="18" charset="2"/>
            </a:endParaRPr>
          </a:p>
        </p:txBody>
      </p:sp>
      <p:sp>
        <p:nvSpPr>
          <p:cNvPr id="20275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pSp>
        <p:nvGrpSpPr>
          <p:cNvPr id="202765" name="Group 13"/>
          <p:cNvGrpSpPr>
            <a:grpSpLocks noChangeAspect="1"/>
          </p:cNvGrpSpPr>
          <p:nvPr/>
        </p:nvGrpSpPr>
        <p:grpSpPr bwMode="auto">
          <a:xfrm>
            <a:off x="2221972" y="2133600"/>
            <a:ext cx="5226447" cy="4183063"/>
            <a:chOff x="2832" y="1683"/>
            <a:chExt cx="4852" cy="4212"/>
          </a:xfrm>
        </p:grpSpPr>
        <p:sp>
          <p:nvSpPr>
            <p:cNvPr id="202766" name="AutoShape 14"/>
            <p:cNvSpPr>
              <a:spLocks noChangeAspect="1" noChangeArrowheads="1"/>
            </p:cNvSpPr>
            <p:nvPr/>
          </p:nvSpPr>
          <p:spPr bwMode="auto">
            <a:xfrm>
              <a:off x="2832" y="1683"/>
              <a:ext cx="4852" cy="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2767" name="Text Box 15"/>
            <p:cNvSpPr txBox="1">
              <a:spLocks noChangeArrowheads="1"/>
            </p:cNvSpPr>
            <p:nvPr/>
          </p:nvSpPr>
          <p:spPr bwMode="auto">
            <a:xfrm>
              <a:off x="5336" y="3857"/>
              <a:ext cx="629" cy="4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lang="en-US" altLang="zh-CN" sz="1400" b="1" i="1">
                  <a:latin typeface="Times New Roman" charset="0"/>
                </a:rPr>
                <a:t>O</a:t>
              </a:r>
              <a:endParaRPr lang="en-US" altLang="zh-CN">
                <a:latin typeface="굴림" pitchFamily="34" charset="-127"/>
                <a:ea typeface="굴림" pitchFamily="34" charset="-127"/>
              </a:endParaRPr>
            </a:p>
          </p:txBody>
        </p:sp>
        <p:sp>
          <p:nvSpPr>
            <p:cNvPr id="202768" name="Line 16"/>
            <p:cNvSpPr>
              <a:spLocks noChangeShapeType="1"/>
            </p:cNvSpPr>
            <p:nvPr/>
          </p:nvSpPr>
          <p:spPr bwMode="auto">
            <a:xfrm flipV="1">
              <a:off x="5179" y="1683"/>
              <a:ext cx="0" cy="42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769" name="Freeform 17"/>
            <p:cNvSpPr>
              <a:spLocks/>
            </p:cNvSpPr>
            <p:nvPr/>
          </p:nvSpPr>
          <p:spPr bwMode="auto">
            <a:xfrm>
              <a:off x="3301" y="1955"/>
              <a:ext cx="3757" cy="3804"/>
            </a:xfrm>
            <a:custGeom>
              <a:avLst/>
              <a:gdLst>
                <a:gd name="T0" fmla="*/ 0 w 4320"/>
                <a:gd name="T1" fmla="*/ 4368 h 4368"/>
                <a:gd name="T2" fmla="*/ 540 w 4320"/>
                <a:gd name="T3" fmla="*/ 4212 h 4368"/>
                <a:gd name="T4" fmla="*/ 1080 w 4320"/>
                <a:gd name="T5" fmla="*/ 3900 h 4368"/>
                <a:gd name="T6" fmla="*/ 1620 w 4320"/>
                <a:gd name="T7" fmla="*/ 2496 h 4368"/>
                <a:gd name="T8" fmla="*/ 2340 w 4320"/>
                <a:gd name="T9" fmla="*/ 2028 h 4368"/>
                <a:gd name="T10" fmla="*/ 3060 w 4320"/>
                <a:gd name="T11" fmla="*/ 780 h 4368"/>
                <a:gd name="T12" fmla="*/ 3420 w 4320"/>
                <a:gd name="T13" fmla="*/ 312 h 4368"/>
                <a:gd name="T14" fmla="*/ 4320 w 4320"/>
                <a:gd name="T15" fmla="*/ 0 h 4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20" h="4368">
                  <a:moveTo>
                    <a:pt x="0" y="4368"/>
                  </a:moveTo>
                  <a:cubicBezTo>
                    <a:pt x="180" y="4329"/>
                    <a:pt x="360" y="4290"/>
                    <a:pt x="540" y="4212"/>
                  </a:cubicBezTo>
                  <a:cubicBezTo>
                    <a:pt x="720" y="4134"/>
                    <a:pt x="900" y="4186"/>
                    <a:pt x="1080" y="3900"/>
                  </a:cubicBezTo>
                  <a:cubicBezTo>
                    <a:pt x="1260" y="3614"/>
                    <a:pt x="1410" y="2808"/>
                    <a:pt x="1620" y="2496"/>
                  </a:cubicBezTo>
                  <a:cubicBezTo>
                    <a:pt x="1830" y="2184"/>
                    <a:pt x="2100" y="2314"/>
                    <a:pt x="2340" y="2028"/>
                  </a:cubicBezTo>
                  <a:cubicBezTo>
                    <a:pt x="2580" y="1742"/>
                    <a:pt x="2880" y="1066"/>
                    <a:pt x="3060" y="780"/>
                  </a:cubicBezTo>
                  <a:cubicBezTo>
                    <a:pt x="3240" y="494"/>
                    <a:pt x="3210" y="442"/>
                    <a:pt x="3420" y="312"/>
                  </a:cubicBezTo>
                  <a:cubicBezTo>
                    <a:pt x="3630" y="182"/>
                    <a:pt x="4170" y="52"/>
                    <a:pt x="432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2770" name="Text Box 18"/>
            <p:cNvSpPr txBox="1">
              <a:spLocks noChangeArrowheads="1"/>
            </p:cNvSpPr>
            <p:nvPr/>
          </p:nvSpPr>
          <p:spPr bwMode="auto">
            <a:xfrm>
              <a:off x="4397" y="1683"/>
              <a:ext cx="626" cy="4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lang="zh-CN" altLang="en-US"/>
                <a:t>效用</a:t>
              </a:r>
              <a:endParaRPr lang="zh-CN" altLang="en-US">
                <a:latin typeface="굴림" pitchFamily="34" charset="-127"/>
                <a:ea typeface="굴림" pitchFamily="34" charset="-127"/>
              </a:endParaRPr>
            </a:p>
          </p:txBody>
        </p:sp>
        <p:sp>
          <p:nvSpPr>
            <p:cNvPr id="202771" name="Text Box 19"/>
            <p:cNvSpPr txBox="1">
              <a:spLocks noChangeArrowheads="1"/>
            </p:cNvSpPr>
            <p:nvPr/>
          </p:nvSpPr>
          <p:spPr bwMode="auto">
            <a:xfrm>
              <a:off x="6901" y="3857"/>
              <a:ext cx="628" cy="4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lang="zh-CN" altLang="en-US"/>
                <a:t>金钱</a:t>
              </a:r>
              <a:endParaRPr lang="zh-CN" altLang="en-US">
                <a:latin typeface="굴림" pitchFamily="34" charset="-127"/>
                <a:ea typeface="굴림" pitchFamily="34" charset="-127"/>
              </a:endParaRPr>
            </a:p>
          </p:txBody>
        </p:sp>
        <p:sp>
          <p:nvSpPr>
            <p:cNvPr id="202772" name="Line 20"/>
            <p:cNvSpPr>
              <a:spLocks noChangeShapeType="1"/>
            </p:cNvSpPr>
            <p:nvPr/>
          </p:nvSpPr>
          <p:spPr bwMode="auto">
            <a:xfrm>
              <a:off x="2988" y="3857"/>
              <a:ext cx="453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16453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925513" y="1271588"/>
            <a:ext cx="8747125" cy="4714875"/>
          </a:xfrm>
        </p:spPr>
        <p:txBody>
          <a:bodyPr/>
          <a:lstStyle/>
          <a:p>
            <a:pPr>
              <a:buFont typeface="Wingdings" pitchFamily="2" charset="2"/>
              <a:buChar char="n"/>
            </a:pPr>
            <a:r>
              <a:rPr lang="zh-CN" altLang="en-US" b="0">
                <a:solidFill>
                  <a:srgbClr val="000000"/>
                </a:solidFill>
                <a:latin typeface="微软雅黑" pitchFamily="34" charset="-122"/>
                <a:ea typeface="微软雅黑" pitchFamily="34" charset="-122"/>
              </a:rPr>
              <a:t>人类的自然智能伴随着人类的活动无处不在，如解题、下棋、猜谜、讨论问题、编制计划和编制程序、驾车等都需要智能。因此，智能是和人类的各项活动紧密联系在一起的 。</a:t>
            </a:r>
            <a:endParaRPr lang="en-US" altLang="zh-CN" b="0">
              <a:solidFill>
                <a:srgbClr val="000000"/>
              </a:solidFill>
              <a:latin typeface="微软雅黑" pitchFamily="34" charset="-122"/>
              <a:ea typeface="微软雅黑" pitchFamily="34" charset="-122"/>
            </a:endParaRPr>
          </a:p>
        </p:txBody>
      </p:sp>
      <p:sp>
        <p:nvSpPr>
          <p:cNvPr id="4099" name="Text Box 21"/>
          <p:cNvSpPr txBox="1">
            <a:spLocks noChangeArrowheads="1"/>
          </p:cNvSpPr>
          <p:nvPr/>
        </p:nvSpPr>
        <p:spPr bwMode="auto">
          <a:xfrm>
            <a:off x="660400" y="508000"/>
            <a:ext cx="561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eaLnBrk="1" hangingPunct="1">
              <a:spcBef>
                <a:spcPct val="50000"/>
              </a:spcBef>
            </a:pPr>
            <a:r>
              <a:rPr kumimoji="1" lang="zh-CN" altLang="en-US" sz="3600" i="1">
                <a:latin typeface="微软雅黑" pitchFamily="34" charset="-122"/>
              </a:rPr>
              <a:t>课  程  简  介</a:t>
            </a:r>
          </a:p>
        </p:txBody>
      </p:sp>
      <p:pic>
        <p:nvPicPr>
          <p:cNvPr id="410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2644775"/>
            <a:ext cx="8450263"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1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520" y="1257300"/>
            <a:ext cx="5087145" cy="505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连接符 2">
            <a:extLst>
              <a:ext uri="{FF2B5EF4-FFF2-40B4-BE49-F238E27FC236}">
                <a16:creationId xmlns:a16="http://schemas.microsoft.com/office/drawing/2014/main" id="{11A24C2B-0E4E-4C83-8957-87BAAFA42223}"/>
              </a:ext>
            </a:extLst>
          </p:cNvPr>
          <p:cNvCxnSpPr>
            <a:cxnSpLocks/>
          </p:cNvCxnSpPr>
          <p:nvPr/>
        </p:nvCxnSpPr>
        <p:spPr bwMode="auto">
          <a:xfrm>
            <a:off x="5881511" y="2494844"/>
            <a:ext cx="0" cy="2596445"/>
          </a:xfrm>
          <a:prstGeom prst="line">
            <a:avLst/>
          </a:prstGeom>
          <a:noFill/>
          <a:ln w="12700" cap="flat" cmpd="sng" algn="ctr">
            <a:solidFill>
              <a:schemeClr val="tx1"/>
            </a:solidFill>
            <a:prstDash val="solid"/>
            <a:round/>
            <a:headEnd type="none" w="med" len="med"/>
            <a:tailEnd type="none" w="med" len="med"/>
          </a:ln>
          <a:effectLst/>
        </p:spPr>
      </p:cxnSp>
      <p:cxnSp>
        <p:nvCxnSpPr>
          <p:cNvPr id="5" name="直接连接符 4">
            <a:extLst>
              <a:ext uri="{FF2B5EF4-FFF2-40B4-BE49-F238E27FC236}">
                <a16:creationId xmlns:a16="http://schemas.microsoft.com/office/drawing/2014/main" id="{81A39399-5D7C-4ABA-9A0B-1533AC5EFEA2}"/>
              </a:ext>
            </a:extLst>
          </p:cNvPr>
          <p:cNvCxnSpPr/>
          <p:nvPr/>
        </p:nvCxnSpPr>
        <p:spPr bwMode="auto">
          <a:xfrm>
            <a:off x="5870222" y="2494844"/>
            <a:ext cx="745067" cy="0"/>
          </a:xfrm>
          <a:prstGeom prst="line">
            <a:avLst/>
          </a:prstGeom>
          <a:noFill/>
          <a:ln w="127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barn(inVertical)">
                                      <p:cBhvr>
                                        <p:cTn id="7"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818621" y="406396"/>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学习智能体</a:t>
            </a:r>
          </a:p>
        </p:txBody>
      </p:sp>
      <p:sp>
        <p:nvSpPr>
          <p:cNvPr id="149507" name="Text Box 3"/>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pSp>
        <p:nvGrpSpPr>
          <p:cNvPr id="149508" name="Group 4"/>
          <p:cNvGrpSpPr>
            <a:grpSpLocks noChangeAspect="1"/>
          </p:cNvGrpSpPr>
          <p:nvPr/>
        </p:nvGrpSpPr>
        <p:grpSpPr bwMode="auto">
          <a:xfrm>
            <a:off x="1052513" y="1484313"/>
            <a:ext cx="7761420" cy="4186237"/>
            <a:chOff x="2357" y="731"/>
            <a:chExt cx="7200" cy="4213"/>
          </a:xfrm>
        </p:grpSpPr>
        <p:sp>
          <p:nvSpPr>
            <p:cNvPr id="149509" name="AutoShape 5"/>
            <p:cNvSpPr>
              <a:spLocks noChangeAspect="1" noChangeArrowheads="1"/>
            </p:cNvSpPr>
            <p:nvPr/>
          </p:nvSpPr>
          <p:spPr bwMode="auto">
            <a:xfrm>
              <a:off x="2357" y="731"/>
              <a:ext cx="7200" cy="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9510" name="AutoShape 6"/>
            <p:cNvSpPr>
              <a:spLocks noChangeArrowheads="1"/>
            </p:cNvSpPr>
            <p:nvPr/>
          </p:nvSpPr>
          <p:spPr bwMode="auto">
            <a:xfrm>
              <a:off x="2357" y="1275"/>
              <a:ext cx="5635" cy="3669"/>
            </a:xfrm>
            <a:prstGeom prst="roundRect">
              <a:avLst>
                <a:gd name="adj" fmla="val 16667"/>
              </a:avLst>
            </a:prstGeom>
            <a:solidFill>
              <a:srgbClr val="00FFFF"/>
            </a:solidFill>
            <a:ln w="9525">
              <a:solidFill>
                <a:srgbClr val="FF0000"/>
              </a:solidFill>
              <a:round/>
              <a:headEnd/>
              <a:tailEnd/>
            </a:ln>
          </p:spPr>
          <p:txBody>
            <a:bodyPr/>
            <a:lstStyle/>
            <a:p>
              <a:endParaRPr lang="zh-CN" altLang="en-US"/>
            </a:p>
          </p:txBody>
        </p:sp>
        <p:sp>
          <p:nvSpPr>
            <p:cNvPr id="149511" name="AutoShape 7"/>
            <p:cNvSpPr>
              <a:spLocks noChangeArrowheads="1"/>
            </p:cNvSpPr>
            <p:nvPr/>
          </p:nvSpPr>
          <p:spPr bwMode="auto">
            <a:xfrm>
              <a:off x="8618" y="1274"/>
              <a:ext cx="938" cy="3670"/>
            </a:xfrm>
            <a:prstGeom prst="roundRect">
              <a:avLst>
                <a:gd name="adj" fmla="val 16667"/>
              </a:avLst>
            </a:prstGeom>
            <a:solidFill>
              <a:srgbClr val="00FFFF"/>
            </a:solidFill>
            <a:ln w="9525">
              <a:solidFill>
                <a:srgbClr val="000000"/>
              </a:solidFill>
              <a:round/>
              <a:headEnd/>
              <a:tailEnd/>
            </a:ln>
          </p:spPr>
          <p:txBody>
            <a:bodyPr/>
            <a:lstStyle/>
            <a:p>
              <a:endParaRPr lang="zh-CN" altLang="en-US"/>
            </a:p>
          </p:txBody>
        </p:sp>
        <p:sp>
          <p:nvSpPr>
            <p:cNvPr id="149512" name="Text Box 8"/>
            <p:cNvSpPr txBox="1">
              <a:spLocks noChangeArrowheads="1"/>
            </p:cNvSpPr>
            <p:nvPr/>
          </p:nvSpPr>
          <p:spPr bwMode="auto">
            <a:xfrm>
              <a:off x="6427" y="4400"/>
              <a:ext cx="703" cy="406"/>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执行器</a:t>
              </a:r>
              <a:endParaRPr lang="zh-CN" altLang="en-US" sz="1600" b="1">
                <a:latin typeface="굴림" pitchFamily="34" charset="-127"/>
                <a:ea typeface="굴림" pitchFamily="34" charset="-127"/>
              </a:endParaRPr>
            </a:p>
          </p:txBody>
        </p:sp>
        <p:sp>
          <p:nvSpPr>
            <p:cNvPr id="149513" name="Text Box 9"/>
            <p:cNvSpPr txBox="1">
              <a:spLocks noChangeArrowheads="1"/>
            </p:cNvSpPr>
            <p:nvPr/>
          </p:nvSpPr>
          <p:spPr bwMode="auto">
            <a:xfrm>
              <a:off x="8774" y="2633"/>
              <a:ext cx="626" cy="1018"/>
            </a:xfrm>
            <a:prstGeom prst="rect">
              <a:avLst/>
            </a:prstGeom>
            <a:solidFill>
              <a:srgbClr val="00FFFF"/>
            </a:solidFill>
            <a:ln w="9525">
              <a:solidFill>
                <a:srgbClr val="00FFFF"/>
              </a:solidFill>
              <a:miter lim="800000"/>
              <a:headEnd/>
              <a:tailEnd/>
            </a:ln>
          </p:spPr>
          <p:txBody>
            <a:bodyPr vert="eaVert"/>
            <a:lstStyle/>
            <a:p>
              <a:pPr algn="just"/>
              <a:r>
                <a:rPr lang="zh-CN" altLang="en-US" sz="2000" b="1">
                  <a:latin typeface="Times New Roman" charset="0"/>
                  <a:ea typeface="宋体" charset="-122"/>
                </a:rPr>
                <a:t>环 境</a:t>
              </a:r>
              <a:endParaRPr lang="zh-CN" altLang="en-US" sz="2000" b="1">
                <a:latin typeface="굴림" pitchFamily="34" charset="-127"/>
                <a:ea typeface="굴림" pitchFamily="34" charset="-127"/>
              </a:endParaRPr>
            </a:p>
          </p:txBody>
        </p:sp>
        <p:sp>
          <p:nvSpPr>
            <p:cNvPr id="149514" name="Text Box 10"/>
            <p:cNvSpPr txBox="1">
              <a:spLocks noChangeArrowheads="1"/>
            </p:cNvSpPr>
            <p:nvPr/>
          </p:nvSpPr>
          <p:spPr bwMode="auto">
            <a:xfrm>
              <a:off x="6427" y="1546"/>
              <a:ext cx="938" cy="407"/>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传感器</a:t>
              </a:r>
              <a:endParaRPr lang="zh-CN" altLang="en-US" sz="1600" b="1">
                <a:latin typeface="굴림" pitchFamily="34" charset="-127"/>
                <a:ea typeface="굴림" pitchFamily="34" charset="-127"/>
              </a:endParaRPr>
            </a:p>
          </p:txBody>
        </p:sp>
        <p:sp>
          <p:nvSpPr>
            <p:cNvPr id="149515" name="Text Box 11"/>
            <p:cNvSpPr txBox="1">
              <a:spLocks noChangeArrowheads="1"/>
            </p:cNvSpPr>
            <p:nvPr/>
          </p:nvSpPr>
          <p:spPr bwMode="auto">
            <a:xfrm>
              <a:off x="2827" y="4400"/>
              <a:ext cx="780" cy="405"/>
            </a:xfrm>
            <a:prstGeom prst="rect">
              <a:avLst/>
            </a:prstGeom>
            <a:solidFill>
              <a:srgbClr val="00FFFF"/>
            </a:solidFill>
            <a:ln w="9525">
              <a:solidFill>
                <a:srgbClr val="00FFFF"/>
              </a:solidFill>
              <a:miter lim="800000"/>
              <a:headEnd/>
              <a:tailEnd/>
            </a:ln>
          </p:spPr>
          <p:txBody>
            <a:bodyPr/>
            <a:lstStyle/>
            <a:p>
              <a:pPr algn="just"/>
              <a:r>
                <a:rPr lang="zh-CN" altLang="en-US" sz="1400">
                  <a:latin typeface="Times New Roman" charset="0"/>
                  <a:ea typeface="宋体" charset="-122"/>
                </a:rPr>
                <a:t>智能体</a:t>
              </a:r>
              <a:endParaRPr lang="zh-CN" altLang="en-US" sz="1400">
                <a:latin typeface="굴림" pitchFamily="34" charset="-127"/>
                <a:ea typeface="굴림" pitchFamily="34" charset="-127"/>
              </a:endParaRPr>
            </a:p>
          </p:txBody>
        </p:sp>
        <p:sp>
          <p:nvSpPr>
            <p:cNvPr id="149516" name="Text Box 12"/>
            <p:cNvSpPr txBox="1">
              <a:spLocks noChangeArrowheads="1"/>
            </p:cNvSpPr>
            <p:nvPr/>
          </p:nvSpPr>
          <p:spPr bwMode="auto">
            <a:xfrm>
              <a:off x="3609" y="731"/>
              <a:ext cx="1252" cy="408"/>
            </a:xfrm>
            <a:prstGeom prst="rect">
              <a:avLst/>
            </a:prstGeom>
            <a:solidFill>
              <a:srgbClr val="FFFFFF"/>
            </a:solidFill>
            <a:ln w="9525">
              <a:solidFill>
                <a:srgbClr val="FFFFFF"/>
              </a:solidFill>
              <a:miter lim="800000"/>
              <a:headEnd/>
              <a:tailEnd/>
            </a:ln>
          </p:spPr>
          <p:txBody>
            <a:bodyPr/>
            <a:lstStyle/>
            <a:p>
              <a:pPr algn="just"/>
              <a:r>
                <a:rPr lang="zh-CN" altLang="en-US" sz="1600" b="1">
                  <a:latin typeface="Times New Roman" charset="0"/>
                  <a:ea typeface="宋体" charset="-122"/>
                </a:rPr>
                <a:t>性能标准</a:t>
              </a:r>
              <a:endParaRPr lang="zh-CN" altLang="en-US" sz="1600" b="1">
                <a:latin typeface="굴림" pitchFamily="34" charset="-127"/>
                <a:ea typeface="굴림" pitchFamily="34" charset="-127"/>
              </a:endParaRPr>
            </a:p>
          </p:txBody>
        </p:sp>
        <p:sp>
          <p:nvSpPr>
            <p:cNvPr id="149517" name="Text Box 13"/>
            <p:cNvSpPr txBox="1">
              <a:spLocks noChangeArrowheads="1"/>
            </p:cNvSpPr>
            <p:nvPr/>
          </p:nvSpPr>
          <p:spPr bwMode="auto">
            <a:xfrm>
              <a:off x="3296" y="1682"/>
              <a:ext cx="1252" cy="408"/>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评论元件</a:t>
              </a:r>
              <a:endParaRPr lang="zh-CN" altLang="en-US" sz="1600" b="1">
                <a:latin typeface="굴림" pitchFamily="34" charset="-127"/>
                <a:ea typeface="굴림" pitchFamily="34" charset="-127"/>
              </a:endParaRPr>
            </a:p>
          </p:txBody>
        </p:sp>
        <p:sp>
          <p:nvSpPr>
            <p:cNvPr id="149518" name="Text Box 14"/>
            <p:cNvSpPr txBox="1">
              <a:spLocks noChangeArrowheads="1"/>
            </p:cNvSpPr>
            <p:nvPr/>
          </p:nvSpPr>
          <p:spPr bwMode="auto">
            <a:xfrm>
              <a:off x="3296" y="2633"/>
              <a:ext cx="1252" cy="408"/>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学习元件</a:t>
              </a:r>
              <a:endParaRPr lang="zh-CN" altLang="en-US" sz="1600" b="1">
                <a:latin typeface="굴림" pitchFamily="34" charset="-127"/>
                <a:ea typeface="굴림" pitchFamily="34" charset="-127"/>
              </a:endParaRPr>
            </a:p>
          </p:txBody>
        </p:sp>
        <p:sp>
          <p:nvSpPr>
            <p:cNvPr id="149519" name="Text Box 15"/>
            <p:cNvSpPr txBox="1">
              <a:spLocks noChangeArrowheads="1"/>
            </p:cNvSpPr>
            <p:nvPr/>
          </p:nvSpPr>
          <p:spPr bwMode="auto">
            <a:xfrm>
              <a:off x="3296" y="3584"/>
              <a:ext cx="1252" cy="680"/>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问 题</a:t>
              </a:r>
            </a:p>
            <a:p>
              <a:pPr algn="just"/>
              <a:r>
                <a:rPr lang="zh-CN" altLang="en-US" sz="1600" b="1">
                  <a:latin typeface="Times New Roman" charset="0"/>
                  <a:ea typeface="宋体" charset="-122"/>
                </a:rPr>
                <a:t>产生器</a:t>
              </a:r>
              <a:endParaRPr lang="zh-CN" altLang="en-US" sz="1600" b="1">
                <a:latin typeface="굴림" pitchFamily="34" charset="-127"/>
                <a:ea typeface="굴림" pitchFamily="34" charset="-127"/>
              </a:endParaRPr>
            </a:p>
          </p:txBody>
        </p:sp>
        <p:sp>
          <p:nvSpPr>
            <p:cNvPr id="149520" name="Line 16"/>
            <p:cNvSpPr>
              <a:spLocks noChangeShapeType="1"/>
            </p:cNvSpPr>
            <p:nvPr/>
          </p:nvSpPr>
          <p:spPr bwMode="auto">
            <a:xfrm flipH="1">
              <a:off x="7053" y="1682"/>
              <a:ext cx="172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1" name="Line 17"/>
            <p:cNvSpPr>
              <a:spLocks noChangeShapeType="1"/>
            </p:cNvSpPr>
            <p:nvPr/>
          </p:nvSpPr>
          <p:spPr bwMode="auto">
            <a:xfrm>
              <a:off x="7053" y="4536"/>
              <a:ext cx="172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2" name="Line 18"/>
            <p:cNvSpPr>
              <a:spLocks noChangeShapeType="1"/>
            </p:cNvSpPr>
            <p:nvPr/>
          </p:nvSpPr>
          <p:spPr bwMode="auto">
            <a:xfrm>
              <a:off x="3922" y="1003"/>
              <a:ext cx="0" cy="67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3" name="Line 19"/>
            <p:cNvSpPr>
              <a:spLocks noChangeShapeType="1"/>
            </p:cNvSpPr>
            <p:nvPr/>
          </p:nvSpPr>
          <p:spPr bwMode="auto">
            <a:xfrm>
              <a:off x="3922" y="2090"/>
              <a:ext cx="0" cy="54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4" name="Line 20"/>
            <p:cNvSpPr>
              <a:spLocks noChangeShapeType="1"/>
            </p:cNvSpPr>
            <p:nvPr/>
          </p:nvSpPr>
          <p:spPr bwMode="auto">
            <a:xfrm>
              <a:off x="3922" y="3041"/>
              <a:ext cx="0" cy="54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5" name="Line 21"/>
            <p:cNvSpPr>
              <a:spLocks noChangeShapeType="1"/>
            </p:cNvSpPr>
            <p:nvPr/>
          </p:nvSpPr>
          <p:spPr bwMode="auto">
            <a:xfrm flipH="1">
              <a:off x="4548" y="1682"/>
              <a:ext cx="203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6" name="Text Box 22"/>
            <p:cNvSpPr txBox="1">
              <a:spLocks noChangeArrowheads="1"/>
            </p:cNvSpPr>
            <p:nvPr/>
          </p:nvSpPr>
          <p:spPr bwMode="auto">
            <a:xfrm>
              <a:off x="6270" y="2633"/>
              <a:ext cx="1252" cy="408"/>
            </a:xfrm>
            <a:prstGeom prst="rect">
              <a:avLst/>
            </a:prstGeom>
            <a:solidFill>
              <a:srgbClr val="FFFFFF"/>
            </a:solidFill>
            <a:ln w="9525">
              <a:solidFill>
                <a:srgbClr val="000000"/>
              </a:solidFill>
              <a:miter lim="800000"/>
              <a:headEnd/>
              <a:tailEnd/>
            </a:ln>
          </p:spPr>
          <p:txBody>
            <a:bodyPr/>
            <a:lstStyle/>
            <a:p>
              <a:pPr algn="just"/>
              <a:r>
                <a:rPr lang="zh-CN" altLang="en-US" sz="1600" b="1">
                  <a:latin typeface="Times New Roman" charset="0"/>
                  <a:ea typeface="宋体" charset="-122"/>
                </a:rPr>
                <a:t>执行元件</a:t>
              </a:r>
              <a:endParaRPr lang="zh-CN" altLang="en-US" sz="1600" b="1">
                <a:latin typeface="굴림" pitchFamily="34" charset="-127"/>
                <a:ea typeface="굴림" pitchFamily="34" charset="-127"/>
              </a:endParaRPr>
            </a:p>
          </p:txBody>
        </p:sp>
        <p:sp>
          <p:nvSpPr>
            <p:cNvPr id="149527" name="Line 23"/>
            <p:cNvSpPr>
              <a:spLocks noChangeShapeType="1"/>
            </p:cNvSpPr>
            <p:nvPr/>
          </p:nvSpPr>
          <p:spPr bwMode="auto">
            <a:xfrm>
              <a:off x="6740" y="1818"/>
              <a:ext cx="0" cy="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8" name="Line 24"/>
            <p:cNvSpPr>
              <a:spLocks noChangeShapeType="1"/>
            </p:cNvSpPr>
            <p:nvPr/>
          </p:nvSpPr>
          <p:spPr bwMode="auto">
            <a:xfrm>
              <a:off x="6740" y="3041"/>
              <a:ext cx="0" cy="149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9" name="Line 25"/>
            <p:cNvSpPr>
              <a:spLocks noChangeShapeType="1"/>
            </p:cNvSpPr>
            <p:nvPr/>
          </p:nvSpPr>
          <p:spPr bwMode="auto">
            <a:xfrm flipV="1">
              <a:off x="4548" y="3041"/>
              <a:ext cx="1879" cy="95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0" name="Line 26"/>
            <p:cNvSpPr>
              <a:spLocks noChangeShapeType="1"/>
            </p:cNvSpPr>
            <p:nvPr/>
          </p:nvSpPr>
          <p:spPr bwMode="auto">
            <a:xfrm>
              <a:off x="4548" y="2769"/>
              <a:ext cx="172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1" name="Text Box 27"/>
            <p:cNvSpPr txBox="1">
              <a:spLocks noChangeArrowheads="1"/>
            </p:cNvSpPr>
            <p:nvPr/>
          </p:nvSpPr>
          <p:spPr bwMode="auto">
            <a:xfrm>
              <a:off x="3140" y="2090"/>
              <a:ext cx="626" cy="407"/>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反馈</a:t>
              </a:r>
              <a:endParaRPr lang="zh-CN" altLang="en-US" sz="1600" b="1">
                <a:latin typeface="굴림" pitchFamily="34" charset="-127"/>
                <a:ea typeface="굴림" pitchFamily="34" charset="-127"/>
              </a:endParaRPr>
            </a:p>
          </p:txBody>
        </p:sp>
        <p:sp>
          <p:nvSpPr>
            <p:cNvPr id="149532" name="Text Box 28"/>
            <p:cNvSpPr txBox="1">
              <a:spLocks noChangeArrowheads="1"/>
            </p:cNvSpPr>
            <p:nvPr/>
          </p:nvSpPr>
          <p:spPr bwMode="auto">
            <a:xfrm>
              <a:off x="2670" y="3041"/>
              <a:ext cx="1095" cy="408"/>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学习的目标</a:t>
              </a:r>
              <a:endParaRPr lang="zh-CN" altLang="en-US" sz="1600" b="1">
                <a:latin typeface="굴림" pitchFamily="34" charset="-127"/>
                <a:ea typeface="굴림" pitchFamily="34" charset="-127"/>
              </a:endParaRPr>
            </a:p>
          </p:txBody>
        </p:sp>
        <p:sp>
          <p:nvSpPr>
            <p:cNvPr id="149533" name="Text Box 29"/>
            <p:cNvSpPr txBox="1">
              <a:spLocks noChangeArrowheads="1"/>
            </p:cNvSpPr>
            <p:nvPr/>
          </p:nvSpPr>
          <p:spPr bwMode="auto">
            <a:xfrm>
              <a:off x="4861" y="2905"/>
              <a:ext cx="783" cy="408"/>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知识</a:t>
              </a:r>
              <a:endParaRPr lang="zh-CN" altLang="en-US" sz="1600" b="1">
                <a:latin typeface="굴림" pitchFamily="34" charset="-127"/>
                <a:ea typeface="굴림" pitchFamily="34" charset="-127"/>
              </a:endParaRPr>
            </a:p>
          </p:txBody>
        </p:sp>
        <p:sp>
          <p:nvSpPr>
            <p:cNvPr id="149534" name="Line 30"/>
            <p:cNvSpPr>
              <a:spLocks noChangeShapeType="1"/>
            </p:cNvSpPr>
            <p:nvPr/>
          </p:nvSpPr>
          <p:spPr bwMode="auto">
            <a:xfrm flipH="1">
              <a:off x="4548" y="2905"/>
              <a:ext cx="172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35" name="Text Box 31"/>
            <p:cNvSpPr txBox="1">
              <a:spLocks noChangeArrowheads="1"/>
            </p:cNvSpPr>
            <p:nvPr/>
          </p:nvSpPr>
          <p:spPr bwMode="auto">
            <a:xfrm>
              <a:off x="4861" y="2226"/>
              <a:ext cx="783" cy="407"/>
            </a:xfrm>
            <a:prstGeom prst="rect">
              <a:avLst/>
            </a:prstGeom>
            <a:solidFill>
              <a:srgbClr val="00FFFF"/>
            </a:solidFill>
            <a:ln w="9525">
              <a:solidFill>
                <a:srgbClr val="00FFFF"/>
              </a:solidFill>
              <a:miter lim="800000"/>
              <a:headEnd/>
              <a:tailEnd/>
            </a:ln>
          </p:spPr>
          <p:txBody>
            <a:bodyPr/>
            <a:lstStyle/>
            <a:p>
              <a:pPr algn="just"/>
              <a:r>
                <a:rPr lang="zh-CN" altLang="en-US" sz="1600" b="1">
                  <a:latin typeface="Times New Roman" charset="0"/>
                  <a:ea typeface="宋体" charset="-122"/>
                </a:rPr>
                <a:t>变化</a:t>
              </a:r>
              <a:endParaRPr lang="zh-CN" altLang="en-US" sz="1600" b="1">
                <a:latin typeface="굴림" pitchFamily="34" charset="-127"/>
                <a:ea typeface="굴림" pitchFamily="34" charset="-127"/>
              </a:endParaRPr>
            </a:p>
          </p:txBody>
        </p:sp>
        <p:sp>
          <p:nvSpPr>
            <p:cNvPr id="149536" name="Line 32"/>
            <p:cNvSpPr>
              <a:spLocks noChangeShapeType="1"/>
            </p:cNvSpPr>
            <p:nvPr/>
          </p:nvSpPr>
          <p:spPr bwMode="auto">
            <a:xfrm>
              <a:off x="3296" y="2090"/>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537" name="Line 33"/>
            <p:cNvSpPr>
              <a:spLocks noChangeShapeType="1"/>
            </p:cNvSpPr>
            <p:nvPr/>
          </p:nvSpPr>
          <p:spPr bwMode="auto">
            <a:xfrm>
              <a:off x="3296" y="3041"/>
              <a:ext cx="4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9538" name="Text Box 34"/>
          <p:cNvSpPr txBox="1">
            <a:spLocks noChangeArrowheads="1"/>
          </p:cNvSpPr>
          <p:nvPr/>
        </p:nvSpPr>
        <p:spPr bwMode="auto">
          <a:xfrm>
            <a:off x="1129904" y="5897563"/>
            <a:ext cx="694279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latin typeface="Times New Roman" charset="0"/>
              </a:rPr>
              <a:t>对照</a:t>
            </a:r>
            <a:r>
              <a:rPr lang="en-US" altLang="zh-CN" sz="2800">
                <a:latin typeface="Times New Roman" charset="0"/>
              </a:rPr>
              <a:t>Mitchell《</a:t>
            </a:r>
            <a:r>
              <a:rPr lang="zh-CN" altLang="en-US" sz="2800">
                <a:latin typeface="Times New Roman" charset="0"/>
              </a:rPr>
              <a:t>机器学习</a:t>
            </a:r>
            <a:r>
              <a:rPr lang="en-US" altLang="zh-CN" sz="2800">
                <a:latin typeface="Times New Roman" charset="0"/>
              </a:rPr>
              <a:t>》</a:t>
            </a:r>
            <a:r>
              <a:rPr lang="zh-CN" altLang="en-US" sz="2800">
                <a:latin typeface="Times New Roman" charset="0"/>
              </a:rPr>
              <a:t>第</a:t>
            </a:r>
            <a:r>
              <a:rPr lang="en-US" altLang="zh-CN" sz="2800">
                <a:latin typeface="Times New Roman" charset="0"/>
              </a:rPr>
              <a:t>1</a:t>
            </a:r>
            <a:r>
              <a:rPr lang="zh-CN" altLang="en-US" sz="2800">
                <a:latin typeface="Times New Roman" charset="0"/>
              </a:rPr>
              <a:t>章图</a:t>
            </a:r>
          </a:p>
        </p:txBody>
      </p:sp>
    </p:spTree>
    <p:extLst>
      <p:ext uri="{BB962C8B-B14F-4D97-AF65-F5344CB8AC3E}">
        <p14:creationId xmlns:p14="http://schemas.microsoft.com/office/powerpoint/2010/main" val="21423855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ctrTitle"/>
          </p:nvPr>
        </p:nvSpPr>
        <p:spPr>
          <a:xfrm>
            <a:off x="771524" y="981075"/>
            <a:ext cx="8687329" cy="5400675"/>
          </a:xfrm>
        </p:spPr>
        <p:txBody>
          <a:bodyPr/>
          <a:lstStyle/>
          <a:p>
            <a:pPr algn="l"/>
            <a:r>
              <a:rPr lang="zh-CN" altLang="en-US" sz="4800" dirty="0">
                <a:solidFill>
                  <a:schemeClr val="tx1"/>
                </a:solidFill>
                <a:latin typeface="Times New Roman" charset="0"/>
                <a:ea typeface="黑体" pitchFamily="49" charset="-122"/>
              </a:rPr>
              <a:t>小结</a:t>
            </a:r>
            <a:br>
              <a:rPr lang="en-US" altLang="zh-CN" sz="4800" dirty="0">
                <a:solidFill>
                  <a:schemeClr val="tx1"/>
                </a:solidFill>
                <a:latin typeface="Times New Roman" charset="0"/>
                <a:ea typeface="黑体" pitchFamily="49" charset="-122"/>
              </a:rPr>
            </a:br>
            <a:br>
              <a:rPr lang="en-US" altLang="zh-CN" sz="4800" dirty="0">
                <a:solidFill>
                  <a:schemeClr val="tx1"/>
                </a:solidFill>
                <a:latin typeface="Times New Roman" charset="0"/>
                <a:ea typeface="黑体" pitchFamily="49" charset="-122"/>
              </a:rPr>
            </a:br>
            <a:r>
              <a:rPr lang="en-US" altLang="zh-CN" sz="4800" dirty="0">
                <a:solidFill>
                  <a:schemeClr val="tx1"/>
                </a:solidFill>
                <a:latin typeface="Times New Roman" charset="0"/>
                <a:ea typeface="黑体" pitchFamily="49" charset="-122"/>
              </a:rPr>
              <a:t>	</a:t>
            </a:r>
            <a:r>
              <a:rPr lang="en-US" altLang="zh-CN" sz="3200" dirty="0">
                <a:solidFill>
                  <a:schemeClr val="tx1"/>
                </a:solidFill>
                <a:latin typeface="Times New Roman" charset="0"/>
                <a:ea typeface="黑体" pitchFamily="49" charset="-122"/>
              </a:rPr>
              <a:t>AI</a:t>
            </a:r>
            <a:r>
              <a:rPr lang="zh-CN" altLang="en-US" sz="3200" dirty="0">
                <a:solidFill>
                  <a:schemeClr val="tx1"/>
                </a:solidFill>
                <a:latin typeface="Times New Roman" charset="0"/>
                <a:ea typeface="黑体" pitchFamily="49" charset="-122"/>
              </a:rPr>
              <a:t>成功的例子</a:t>
            </a:r>
            <a:br>
              <a:rPr lang="zh-CN" altLang="en-US" sz="3200" dirty="0">
                <a:solidFill>
                  <a:schemeClr val="tx1"/>
                </a:solidFill>
                <a:latin typeface="Times New Roman" charset="0"/>
                <a:ea typeface="黑体" pitchFamily="49" charset="-122"/>
              </a:rPr>
            </a:br>
            <a:r>
              <a:rPr lang="en-US" altLang="zh-CN" sz="3200" dirty="0">
                <a:solidFill>
                  <a:schemeClr val="tx1"/>
                </a:solidFill>
                <a:latin typeface="Times New Roman" charset="0"/>
                <a:ea typeface="黑体" pitchFamily="49" charset="-122"/>
              </a:rPr>
              <a:t>	AI</a:t>
            </a:r>
            <a:r>
              <a:rPr lang="zh-CN" altLang="en-US" sz="3200" dirty="0">
                <a:solidFill>
                  <a:schemeClr val="tx1"/>
                </a:solidFill>
                <a:latin typeface="Times New Roman" charset="0"/>
                <a:ea typeface="黑体" pitchFamily="49" charset="-122"/>
              </a:rPr>
              <a:t>的目标</a:t>
            </a:r>
            <a:br>
              <a:rPr lang="zh-CN" altLang="en-US" sz="3200" dirty="0">
                <a:solidFill>
                  <a:schemeClr val="tx1"/>
                </a:solidFill>
                <a:latin typeface="Times New Roman" charset="0"/>
                <a:ea typeface="黑体" pitchFamily="49" charset="-122"/>
              </a:rPr>
            </a:br>
            <a:r>
              <a:rPr lang="en-US" altLang="zh-CN" sz="3200" dirty="0">
                <a:solidFill>
                  <a:schemeClr val="tx1"/>
                </a:solidFill>
                <a:latin typeface="Times New Roman" charset="0"/>
                <a:ea typeface="黑体" pitchFamily="49" charset="-122"/>
              </a:rPr>
              <a:t>	AI</a:t>
            </a:r>
            <a:r>
              <a:rPr lang="zh-CN" altLang="en-US" sz="3200" dirty="0">
                <a:solidFill>
                  <a:schemeClr val="tx1"/>
                </a:solidFill>
                <a:latin typeface="Times New Roman" charset="0"/>
                <a:ea typeface="黑体" pitchFamily="49" charset="-122"/>
              </a:rPr>
              <a:t>的未来</a:t>
            </a:r>
            <a:endParaRPr lang="en-US" altLang="zh-CN" sz="4800" dirty="0">
              <a:solidFill>
                <a:schemeClr val="tx1"/>
              </a:solidFill>
              <a:latin typeface="黑体" pitchFamily="49" charset="-122"/>
              <a:ea typeface="黑体" pitchFamily="49" charset="-122"/>
            </a:endParaRPr>
          </a:p>
        </p:txBody>
      </p:sp>
      <p:sp>
        <p:nvSpPr>
          <p:cNvPr id="194563" name="Text Box 3"/>
          <p:cNvSpPr txBox="1">
            <a:spLocks noChangeArrowheads="1"/>
          </p:cNvSpPr>
          <p:nvPr/>
        </p:nvSpPr>
        <p:spPr bwMode="auto">
          <a:xfrm>
            <a:off x="0" y="4048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7544178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818621" y="349243"/>
            <a:ext cx="8420100" cy="863600"/>
          </a:xfrm>
        </p:spPr>
        <p:txBody>
          <a:bodyPr/>
          <a:lstStyle/>
          <a:p>
            <a:pPr algn="ctr"/>
            <a:r>
              <a:rPr lang="en-US" altLang="zh-CN" sz="4000">
                <a:solidFill>
                  <a:schemeClr val="tx1"/>
                </a:solidFill>
                <a:effectLst>
                  <a:outerShdw blurRad="38100" dist="38100" dir="2700000" algn="tl">
                    <a:srgbClr val="C0C0C0"/>
                  </a:outerShdw>
                </a:effectLst>
                <a:latin typeface="Times New Roman" charset="0"/>
                <a:ea typeface="宋体" charset="-122"/>
              </a:rPr>
              <a:t>AI</a:t>
            </a:r>
            <a:r>
              <a:rPr lang="zh-CN" altLang="en-US" sz="4000" b="1">
                <a:solidFill>
                  <a:schemeClr val="tx1"/>
                </a:solidFill>
                <a:effectLst>
                  <a:outerShdw blurRad="38100" dist="38100" dir="2700000" algn="tl">
                    <a:srgbClr val="C0C0C0"/>
                  </a:outerShdw>
                </a:effectLst>
                <a:latin typeface="宋体" charset="-122"/>
                <a:ea typeface="宋体" charset="-122"/>
              </a:rPr>
              <a:t>成功的例子</a:t>
            </a:r>
            <a:r>
              <a:rPr lang="en-US" altLang="zh-CN" sz="4000" b="1">
                <a:solidFill>
                  <a:schemeClr val="tx1"/>
                </a:solidFill>
                <a:effectLst>
                  <a:outerShdw blurRad="38100" dist="38100" dir="2700000" algn="tl">
                    <a:srgbClr val="C0C0C0"/>
                  </a:outerShdw>
                </a:effectLst>
                <a:latin typeface="宋体" charset="-122"/>
                <a:ea typeface="宋体" charset="-122"/>
              </a:rPr>
              <a:t>(1)</a:t>
            </a:r>
          </a:p>
        </p:txBody>
      </p:sp>
      <p:sp>
        <p:nvSpPr>
          <p:cNvPr id="180227" name="Rectangle 3"/>
          <p:cNvSpPr>
            <a:spLocks noGrp="1" noChangeArrowheads="1"/>
          </p:cNvSpPr>
          <p:nvPr>
            <p:ph type="body" idx="1"/>
          </p:nvPr>
        </p:nvSpPr>
        <p:spPr>
          <a:xfrm>
            <a:off x="818621" y="1628776"/>
            <a:ext cx="8420100" cy="4303713"/>
          </a:xfrm>
        </p:spPr>
        <p:txBody>
          <a:bodyPr/>
          <a:lstStyle/>
          <a:p>
            <a:pPr>
              <a:lnSpc>
                <a:spcPct val="90000"/>
              </a:lnSpc>
            </a:pPr>
            <a:r>
              <a:rPr lang="zh-CN" altLang="en-US" sz="3200">
                <a:latin typeface="Times New Roman" charset="0"/>
                <a:ea typeface="黑体" pitchFamily="49" charset="-122"/>
              </a:rPr>
              <a:t>博弈：</a:t>
            </a:r>
            <a:r>
              <a:rPr lang="en-US" altLang="zh-CN" sz="3200">
                <a:latin typeface="Times New Roman" charset="0"/>
                <a:ea typeface="黑体" pitchFamily="49" charset="-122"/>
              </a:rPr>
              <a:t>IBM</a:t>
            </a:r>
            <a:r>
              <a:rPr lang="zh-CN" altLang="en-US" sz="3200">
                <a:latin typeface="Times New Roman" charset="0"/>
                <a:ea typeface="黑体" pitchFamily="49" charset="-122"/>
              </a:rPr>
              <a:t>公司的“深蓝”成为第一个在国际象棋比赛中战胜世界冠军的计算机程序</a:t>
            </a:r>
          </a:p>
          <a:p>
            <a:pPr>
              <a:lnSpc>
                <a:spcPct val="90000"/>
              </a:lnSpc>
            </a:pPr>
            <a:r>
              <a:rPr lang="en-US" altLang="zh-CN" sz="3200">
                <a:latin typeface="Times New Roman" charset="0"/>
                <a:ea typeface="黑体" pitchFamily="49" charset="-122"/>
              </a:rPr>
              <a:t>1997</a:t>
            </a:r>
            <a:r>
              <a:rPr lang="zh-CN" altLang="en-US" sz="3200">
                <a:latin typeface="Times New Roman" charset="0"/>
                <a:ea typeface="黑体" pitchFamily="49" charset="-122"/>
              </a:rPr>
              <a:t>年，一次公开赛中</a:t>
            </a:r>
            <a:r>
              <a:rPr lang="en-US" altLang="zh-CN" sz="3200">
                <a:latin typeface="Times New Roman" charset="0"/>
                <a:ea typeface="黑体" pitchFamily="49" charset="-122"/>
              </a:rPr>
              <a:t>3.5/2.5</a:t>
            </a:r>
            <a:r>
              <a:rPr lang="zh-CN" altLang="en-US" sz="3200">
                <a:latin typeface="Times New Roman" charset="0"/>
                <a:ea typeface="黑体" pitchFamily="49" charset="-122"/>
              </a:rPr>
              <a:t>比分战胜卡斯帕罗夫，他说从棋盘对面感到了“一种新智能”</a:t>
            </a:r>
          </a:p>
          <a:p>
            <a:pPr>
              <a:lnSpc>
                <a:spcPct val="90000"/>
              </a:lnSpc>
            </a:pPr>
            <a:r>
              <a:rPr lang="zh-CN" altLang="en-US" sz="3200">
                <a:latin typeface="Times New Roman" charset="0"/>
                <a:ea typeface="黑体" pitchFamily="49" charset="-122"/>
              </a:rPr>
              <a:t>（但是，连“深蓝</a:t>
            </a:r>
            <a:r>
              <a:rPr lang="en-US" altLang="zh-CN" sz="3200">
                <a:latin typeface="Times New Roman" charset="0"/>
                <a:ea typeface="黑体" pitchFamily="49" charset="-122"/>
              </a:rPr>
              <a:t>”</a:t>
            </a:r>
            <a:r>
              <a:rPr lang="zh-CN" altLang="en-US" sz="3200">
                <a:latin typeface="Times New Roman" charset="0"/>
                <a:ea typeface="黑体" pitchFamily="49" charset="-122"/>
              </a:rPr>
              <a:t>的设计者也不认为用了什么人工智能技术）</a:t>
            </a:r>
          </a:p>
        </p:txBody>
      </p:sp>
      <p:sp>
        <p:nvSpPr>
          <p:cNvPr id="18022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8531228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818621" y="349243"/>
            <a:ext cx="8420100" cy="863600"/>
          </a:xfrm>
        </p:spPr>
        <p:txBody>
          <a:bodyPr/>
          <a:lstStyle/>
          <a:p>
            <a:pPr algn="ctr"/>
            <a:r>
              <a:rPr lang="en-US" altLang="zh-CN" sz="4000" dirty="0">
                <a:solidFill>
                  <a:schemeClr val="tx1"/>
                </a:solidFill>
                <a:effectLst>
                  <a:outerShdw blurRad="38100" dist="38100" dir="2700000" algn="tl">
                    <a:srgbClr val="C0C0C0"/>
                  </a:outerShdw>
                </a:effectLst>
                <a:latin typeface="Times New Roman" charset="0"/>
                <a:ea typeface="宋体" charset="-122"/>
              </a:rPr>
              <a:t>AI</a:t>
            </a:r>
            <a:r>
              <a:rPr lang="zh-CN" altLang="en-US" sz="4000" b="1" dirty="0">
                <a:solidFill>
                  <a:schemeClr val="tx1"/>
                </a:solidFill>
                <a:effectLst>
                  <a:outerShdw blurRad="38100" dist="38100" dir="2700000" algn="tl">
                    <a:srgbClr val="C0C0C0"/>
                  </a:outerShdw>
                </a:effectLst>
                <a:latin typeface="宋体" charset="-122"/>
                <a:ea typeface="宋体" charset="-122"/>
              </a:rPr>
              <a:t>成功的例子</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79203" name="Rectangle 3"/>
          <p:cNvSpPr>
            <a:spLocks noGrp="1" noChangeArrowheads="1"/>
          </p:cNvSpPr>
          <p:nvPr>
            <p:ph type="body" idx="1"/>
          </p:nvPr>
        </p:nvSpPr>
        <p:spPr>
          <a:xfrm>
            <a:off x="818621" y="1628776"/>
            <a:ext cx="8420100" cy="4303713"/>
          </a:xfrm>
        </p:spPr>
        <p:txBody>
          <a:bodyPr/>
          <a:lstStyle/>
          <a:p>
            <a:pPr>
              <a:lnSpc>
                <a:spcPct val="90000"/>
              </a:lnSpc>
            </a:pPr>
            <a:r>
              <a:rPr lang="zh-CN" altLang="en-US" sz="3200" dirty="0">
                <a:latin typeface="Times New Roman" charset="0"/>
                <a:ea typeface="黑体" pitchFamily="49" charset="-122"/>
              </a:rPr>
              <a:t>自主控制：</a:t>
            </a:r>
            <a:r>
              <a:rPr lang="en-US" altLang="zh-CN" sz="3200" dirty="0">
                <a:latin typeface="Times New Roman" charset="0"/>
                <a:ea typeface="黑体" pitchFamily="49" charset="-122"/>
              </a:rPr>
              <a:t>CMU</a:t>
            </a:r>
            <a:r>
              <a:rPr lang="zh-CN" altLang="en-US" sz="3200" dirty="0">
                <a:latin typeface="Times New Roman" charset="0"/>
                <a:ea typeface="黑体" pitchFamily="49" charset="-122"/>
              </a:rPr>
              <a:t>研制的</a:t>
            </a:r>
            <a:r>
              <a:rPr lang="en-US" altLang="zh-CN" sz="3200" dirty="0">
                <a:latin typeface="Times New Roman" charset="0"/>
                <a:ea typeface="黑体" pitchFamily="49" charset="-122"/>
              </a:rPr>
              <a:t>ALVINN</a:t>
            </a:r>
            <a:r>
              <a:rPr lang="zh-CN" altLang="en-US" sz="3200" dirty="0">
                <a:latin typeface="Times New Roman" charset="0"/>
                <a:ea typeface="黑体" pitchFamily="49" charset="-122"/>
              </a:rPr>
              <a:t>计算机视觉系统安置在</a:t>
            </a:r>
            <a:r>
              <a:rPr lang="en-US" altLang="zh-CN" sz="3200" dirty="0">
                <a:latin typeface="Times New Roman" charset="0"/>
                <a:ea typeface="黑体" pitchFamily="49" charset="-122"/>
              </a:rPr>
              <a:t>NAVLAB</a:t>
            </a:r>
            <a:r>
              <a:rPr lang="zh-CN" altLang="en-US" sz="3200" dirty="0">
                <a:latin typeface="Times New Roman" charset="0"/>
                <a:ea typeface="黑体" pitchFamily="49" charset="-122"/>
              </a:rPr>
              <a:t>计算机控制微型汽车中，用于汽车导航行驶在高速公路上</a:t>
            </a:r>
          </a:p>
          <a:p>
            <a:pPr>
              <a:lnSpc>
                <a:spcPct val="90000"/>
              </a:lnSpc>
            </a:pPr>
            <a:r>
              <a:rPr lang="zh-CN" altLang="en-US" sz="3200" dirty="0">
                <a:latin typeface="Times New Roman" charset="0"/>
                <a:ea typeface="黑体" pitchFamily="49" charset="-122"/>
              </a:rPr>
              <a:t>全程</a:t>
            </a:r>
            <a:r>
              <a:rPr lang="en-US" altLang="zh-CN" sz="3200" dirty="0">
                <a:latin typeface="Times New Roman" charset="0"/>
                <a:ea typeface="黑体" pitchFamily="49" charset="-122"/>
              </a:rPr>
              <a:t>2850</a:t>
            </a:r>
            <a:r>
              <a:rPr lang="zh-CN" altLang="en-US" sz="3200" dirty="0">
                <a:latin typeface="Times New Roman" charset="0"/>
                <a:ea typeface="黑体" pitchFamily="49" charset="-122"/>
              </a:rPr>
              <a:t>英里</a:t>
            </a:r>
            <a:r>
              <a:rPr lang="en-US" altLang="zh-CN" sz="3200" dirty="0">
                <a:latin typeface="Times New Roman" charset="0"/>
                <a:ea typeface="黑体" pitchFamily="49" charset="-122"/>
              </a:rPr>
              <a:t>(</a:t>
            </a:r>
            <a:r>
              <a:rPr lang="zh-CN" altLang="en-US" sz="3200" dirty="0">
                <a:latin typeface="Times New Roman" charset="0"/>
                <a:ea typeface="黑体" pitchFamily="49" charset="-122"/>
              </a:rPr>
              <a:t>约</a:t>
            </a:r>
            <a:r>
              <a:rPr lang="en-US" altLang="zh-CN" sz="3200" dirty="0">
                <a:latin typeface="Times New Roman" charset="0"/>
                <a:ea typeface="黑体" pitchFamily="49" charset="-122"/>
              </a:rPr>
              <a:t>4586.5</a:t>
            </a:r>
            <a:r>
              <a:rPr lang="zh-CN" altLang="en-US" sz="3200" dirty="0">
                <a:latin typeface="Times New Roman" charset="0"/>
                <a:ea typeface="黑体" pitchFamily="49" charset="-122"/>
              </a:rPr>
              <a:t>公里</a:t>
            </a:r>
            <a:r>
              <a:rPr lang="en-US" altLang="zh-CN" sz="3200" dirty="0">
                <a:latin typeface="Times New Roman" charset="0"/>
                <a:ea typeface="黑体" pitchFamily="49" charset="-122"/>
              </a:rPr>
              <a:t>), </a:t>
            </a:r>
            <a:r>
              <a:rPr lang="zh-CN" altLang="en-US" sz="3200" dirty="0">
                <a:latin typeface="Times New Roman" charset="0"/>
                <a:ea typeface="黑体" pitchFamily="49" charset="-122"/>
              </a:rPr>
              <a:t>其中</a:t>
            </a:r>
            <a:r>
              <a:rPr lang="en-US" altLang="zh-CN" sz="3200" dirty="0">
                <a:latin typeface="Times New Roman" charset="0"/>
                <a:ea typeface="黑体" pitchFamily="49" charset="-122"/>
              </a:rPr>
              <a:t>98%</a:t>
            </a:r>
            <a:r>
              <a:rPr lang="zh-CN" altLang="en-US" sz="3200" dirty="0">
                <a:latin typeface="Times New Roman" charset="0"/>
                <a:ea typeface="黑体" pitchFamily="49" charset="-122"/>
              </a:rPr>
              <a:t>时间由这个系统掌握方向盘</a:t>
            </a:r>
            <a:r>
              <a:rPr lang="en-US" altLang="zh-CN" sz="3200" dirty="0">
                <a:latin typeface="Times New Roman" charset="0"/>
                <a:ea typeface="黑体" pitchFamily="49" charset="-122"/>
              </a:rPr>
              <a:t>, 2%</a:t>
            </a:r>
            <a:r>
              <a:rPr lang="zh-CN" altLang="en-US" sz="3200" dirty="0">
                <a:latin typeface="Times New Roman" charset="0"/>
                <a:ea typeface="黑体" pitchFamily="49" charset="-122"/>
              </a:rPr>
              <a:t>时间由人驾驶</a:t>
            </a:r>
            <a:r>
              <a:rPr lang="en-US" altLang="zh-CN" sz="3200" dirty="0">
                <a:latin typeface="Times New Roman" charset="0"/>
                <a:ea typeface="黑体" pitchFamily="49" charset="-122"/>
              </a:rPr>
              <a:t>, </a:t>
            </a:r>
            <a:r>
              <a:rPr lang="zh-CN" altLang="en-US" sz="3200" dirty="0">
                <a:latin typeface="Times New Roman" charset="0"/>
                <a:ea typeface="黑体" pitchFamily="49" charset="-122"/>
              </a:rPr>
              <a:t>几乎都在高速公路出入口处</a:t>
            </a:r>
          </a:p>
        </p:txBody>
      </p:sp>
      <p:sp>
        <p:nvSpPr>
          <p:cNvPr id="17920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510311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818621" y="349243"/>
            <a:ext cx="8420100" cy="863600"/>
          </a:xfrm>
        </p:spPr>
        <p:txBody>
          <a:bodyPr/>
          <a:lstStyle/>
          <a:p>
            <a:pPr algn="ctr"/>
            <a:r>
              <a:rPr lang="en-US" altLang="zh-CN" sz="4000" dirty="0">
                <a:solidFill>
                  <a:schemeClr val="tx1"/>
                </a:solidFill>
                <a:effectLst>
                  <a:outerShdw blurRad="38100" dist="38100" dir="2700000" algn="tl">
                    <a:srgbClr val="C0C0C0"/>
                  </a:outerShdw>
                </a:effectLst>
                <a:latin typeface="Times New Roman" charset="0"/>
                <a:ea typeface="宋体" charset="-122"/>
              </a:rPr>
              <a:t>AI</a:t>
            </a:r>
            <a:r>
              <a:rPr lang="zh-CN" altLang="en-US" sz="4000" b="1" dirty="0">
                <a:solidFill>
                  <a:schemeClr val="tx1"/>
                </a:solidFill>
                <a:effectLst>
                  <a:outerShdw blurRad="38100" dist="38100" dir="2700000" algn="tl">
                    <a:srgbClr val="C0C0C0"/>
                  </a:outerShdw>
                </a:effectLst>
                <a:latin typeface="宋体" charset="-122"/>
                <a:ea typeface="宋体" charset="-122"/>
              </a:rPr>
              <a:t>成功的例子</a:t>
            </a:r>
            <a:r>
              <a:rPr lang="en-US" altLang="zh-CN" sz="4000" b="1" dirty="0">
                <a:solidFill>
                  <a:schemeClr val="tx1"/>
                </a:solidFill>
                <a:effectLst>
                  <a:outerShdw blurRad="38100" dist="38100" dir="2700000" algn="tl">
                    <a:srgbClr val="C0C0C0"/>
                  </a:outerShdw>
                </a:effectLst>
                <a:latin typeface="宋体" charset="-122"/>
                <a:ea typeface="宋体" charset="-122"/>
              </a:rPr>
              <a:t>(3)</a:t>
            </a:r>
          </a:p>
        </p:txBody>
      </p:sp>
      <p:sp>
        <p:nvSpPr>
          <p:cNvPr id="150531" name="Rectangle 3"/>
          <p:cNvSpPr>
            <a:spLocks noGrp="1" noChangeArrowheads="1"/>
          </p:cNvSpPr>
          <p:nvPr>
            <p:ph type="body" idx="1"/>
          </p:nvPr>
        </p:nvSpPr>
        <p:spPr>
          <a:xfrm>
            <a:off x="818621" y="1628776"/>
            <a:ext cx="8420100" cy="4303713"/>
          </a:xfrm>
        </p:spPr>
        <p:txBody>
          <a:bodyPr/>
          <a:lstStyle/>
          <a:p>
            <a:r>
              <a:rPr lang="zh-CN" altLang="en-US" sz="3200" dirty="0">
                <a:latin typeface="Times New Roman" charset="0"/>
                <a:ea typeface="黑体" pitchFamily="49" charset="-122"/>
              </a:rPr>
              <a:t>后勤规划：</a:t>
            </a:r>
            <a:r>
              <a:rPr lang="en-US" altLang="zh-CN" sz="3200" dirty="0">
                <a:latin typeface="Times New Roman" charset="0"/>
                <a:ea typeface="黑体" pitchFamily="49" charset="-122"/>
              </a:rPr>
              <a:t>1991</a:t>
            </a:r>
            <a:r>
              <a:rPr lang="zh-CN" altLang="en-US" sz="3200" dirty="0">
                <a:latin typeface="Times New Roman" charset="0"/>
                <a:ea typeface="黑体" pitchFamily="49" charset="-122"/>
              </a:rPr>
              <a:t>年海湾战争中美国军队配备了一个动态分析和重规划工具</a:t>
            </a:r>
            <a:r>
              <a:rPr lang="en-US" altLang="zh-CN" sz="3200" dirty="0">
                <a:latin typeface="Times New Roman" charset="0"/>
                <a:ea typeface="黑体" pitchFamily="49" charset="-122"/>
              </a:rPr>
              <a:t>DART, </a:t>
            </a:r>
            <a:r>
              <a:rPr lang="zh-CN" altLang="en-US" sz="3200" dirty="0">
                <a:latin typeface="Times New Roman" charset="0"/>
                <a:ea typeface="黑体" pitchFamily="49" charset="-122"/>
              </a:rPr>
              <a:t>用于自动后勤规划与运输调度</a:t>
            </a:r>
          </a:p>
          <a:p>
            <a:pPr lvl="1"/>
            <a:r>
              <a:rPr lang="zh-CN" altLang="en-US" sz="2800" dirty="0">
                <a:latin typeface="Times New Roman" charset="0"/>
                <a:ea typeface="黑体" pitchFamily="49" charset="-122"/>
              </a:rPr>
              <a:t>该系统同时涉及</a:t>
            </a:r>
            <a:r>
              <a:rPr lang="en-US" altLang="zh-CN" sz="2800" dirty="0">
                <a:latin typeface="Times New Roman" charset="0"/>
                <a:ea typeface="黑体" pitchFamily="49" charset="-122"/>
              </a:rPr>
              <a:t>50000</a:t>
            </a:r>
            <a:r>
              <a:rPr lang="zh-CN" altLang="en-US" sz="2800" dirty="0">
                <a:latin typeface="Times New Roman" charset="0"/>
                <a:ea typeface="黑体" pitchFamily="49" charset="-122"/>
              </a:rPr>
              <a:t>个车辆、货物和人，而且要考虑起点、目的地、路径，解决所有参数之间的冲突。使用</a:t>
            </a:r>
            <a:r>
              <a:rPr lang="en-US" altLang="zh-CN" sz="2800" dirty="0">
                <a:latin typeface="Times New Roman" charset="0"/>
                <a:ea typeface="黑体" pitchFamily="49" charset="-122"/>
              </a:rPr>
              <a:t>AI</a:t>
            </a:r>
            <a:r>
              <a:rPr lang="zh-CN" altLang="en-US" sz="2800" dirty="0">
                <a:latin typeface="Times New Roman" charset="0"/>
                <a:ea typeface="黑体" pitchFamily="49" charset="-122"/>
              </a:rPr>
              <a:t>技术使规划在几小时内完成，而传统方法需要几个星期</a:t>
            </a:r>
          </a:p>
          <a:p>
            <a:pPr lvl="1"/>
            <a:r>
              <a:rPr lang="en-US" altLang="zh-CN" sz="2800" dirty="0">
                <a:latin typeface="Times New Roman" charset="0"/>
                <a:ea typeface="黑体" pitchFamily="49" charset="-122"/>
              </a:rPr>
              <a:t>DARPA</a:t>
            </a:r>
            <a:r>
              <a:rPr lang="zh-CN" altLang="en-US" sz="2800" dirty="0">
                <a:latin typeface="Times New Roman" charset="0"/>
                <a:ea typeface="黑体" pitchFamily="49" charset="-122"/>
              </a:rPr>
              <a:t>称就此一项投资足以补偿</a:t>
            </a:r>
            <a:r>
              <a:rPr lang="en-US" altLang="zh-CN" sz="2800" dirty="0">
                <a:latin typeface="Times New Roman" charset="0"/>
                <a:ea typeface="黑体" pitchFamily="49" charset="-122"/>
              </a:rPr>
              <a:t>DARPA</a:t>
            </a:r>
            <a:r>
              <a:rPr lang="zh-CN" altLang="en-US" sz="2800" dirty="0">
                <a:latin typeface="Times New Roman" charset="0"/>
                <a:ea typeface="黑体" pitchFamily="49" charset="-122"/>
              </a:rPr>
              <a:t>在</a:t>
            </a:r>
            <a:r>
              <a:rPr lang="en-US" altLang="zh-CN" sz="2800" dirty="0">
                <a:latin typeface="Times New Roman" charset="0"/>
                <a:ea typeface="黑体" pitchFamily="49" charset="-122"/>
              </a:rPr>
              <a:t>AI</a:t>
            </a:r>
            <a:r>
              <a:rPr lang="zh-CN" altLang="en-US" sz="2800" dirty="0">
                <a:latin typeface="Times New Roman" charset="0"/>
                <a:ea typeface="黑体" pitchFamily="49" charset="-122"/>
              </a:rPr>
              <a:t>方面</a:t>
            </a:r>
            <a:r>
              <a:rPr lang="en-US" altLang="zh-CN" sz="2800" dirty="0">
                <a:latin typeface="Times New Roman" charset="0"/>
                <a:ea typeface="黑体" pitchFamily="49" charset="-122"/>
              </a:rPr>
              <a:t>30</a:t>
            </a:r>
            <a:r>
              <a:rPr lang="zh-CN" altLang="en-US" sz="2800" dirty="0">
                <a:latin typeface="Times New Roman" charset="0"/>
                <a:ea typeface="黑体" pitchFamily="49" charset="-122"/>
              </a:rPr>
              <a:t>年的投资</a:t>
            </a:r>
          </a:p>
        </p:txBody>
      </p:sp>
      <p:sp>
        <p:nvSpPr>
          <p:cNvPr id="15053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4184039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818621" y="420684"/>
            <a:ext cx="8420100" cy="792163"/>
          </a:xfrm>
        </p:spPr>
        <p:txBody>
          <a:bodyPr/>
          <a:lstStyle/>
          <a:p>
            <a:pPr algn="ctr"/>
            <a:r>
              <a:rPr lang="en-US" altLang="zh-CN" sz="4000">
                <a:solidFill>
                  <a:schemeClr val="tx1"/>
                </a:solidFill>
                <a:effectLst>
                  <a:outerShdw blurRad="38100" dist="38100" dir="2700000" algn="tl">
                    <a:srgbClr val="C0C0C0"/>
                  </a:outerShdw>
                </a:effectLst>
                <a:latin typeface="Times New Roman" charset="0"/>
                <a:ea typeface="宋体" charset="-122"/>
              </a:rPr>
              <a:t>AI</a:t>
            </a:r>
            <a:r>
              <a:rPr lang="zh-CN" altLang="en-US" sz="4000" b="1">
                <a:solidFill>
                  <a:schemeClr val="tx1"/>
                </a:solidFill>
                <a:effectLst>
                  <a:outerShdw blurRad="38100" dist="38100" dir="2700000" algn="tl">
                    <a:srgbClr val="C0C0C0"/>
                  </a:outerShdw>
                </a:effectLst>
                <a:latin typeface="宋体" charset="-122"/>
                <a:ea typeface="宋体" charset="-122"/>
              </a:rPr>
              <a:t>的目标</a:t>
            </a:r>
            <a:r>
              <a:rPr lang="en-US" altLang="zh-CN" sz="4000" b="1">
                <a:solidFill>
                  <a:schemeClr val="tx1"/>
                </a:solidFill>
                <a:effectLst>
                  <a:outerShdw blurRad="38100" dist="38100" dir="2700000" algn="tl">
                    <a:srgbClr val="C0C0C0"/>
                  </a:outerShdw>
                </a:effectLst>
                <a:latin typeface="宋体" charset="-122"/>
                <a:ea typeface="宋体" charset="-122"/>
              </a:rPr>
              <a:t>(1)</a:t>
            </a:r>
          </a:p>
        </p:txBody>
      </p:sp>
      <p:sp>
        <p:nvSpPr>
          <p:cNvPr id="151555" name="Rectangle 3"/>
          <p:cNvSpPr>
            <a:spLocks noGrp="1" noChangeArrowheads="1"/>
          </p:cNvSpPr>
          <p:nvPr>
            <p:ph type="body" idx="1"/>
          </p:nvPr>
        </p:nvSpPr>
        <p:spPr>
          <a:xfrm>
            <a:off x="818621" y="1427162"/>
            <a:ext cx="8420100" cy="4752975"/>
          </a:xfrm>
        </p:spPr>
        <p:txBody>
          <a:bodyPr/>
          <a:lstStyle/>
          <a:p>
            <a:pPr>
              <a:spcBef>
                <a:spcPct val="0"/>
              </a:spcBef>
            </a:pPr>
            <a:r>
              <a:rPr lang="zh-CN" altLang="en-US" sz="3000" dirty="0">
                <a:latin typeface="Times New Roman" charset="0"/>
                <a:ea typeface="黑体" pitchFamily="49" charset="-122"/>
              </a:rPr>
              <a:t>实现什么样的理性智能体？</a:t>
            </a:r>
          </a:p>
          <a:p>
            <a:pPr>
              <a:spcBef>
                <a:spcPct val="0"/>
              </a:spcBef>
            </a:pPr>
            <a:r>
              <a:rPr lang="zh-CN" altLang="en-US" sz="3000" dirty="0">
                <a:latin typeface="Times New Roman" charset="0"/>
                <a:ea typeface="黑体" pitchFamily="49" charset="-122"/>
              </a:rPr>
              <a:t>完美理性：已知从环境中获得的信息，一个完美理性智能体每时每刻都以使其效用最大化方式行动</a:t>
            </a:r>
            <a:r>
              <a:rPr lang="en-US" altLang="zh-CN" sz="3000" dirty="0">
                <a:latin typeface="Times New Roman" charset="0"/>
                <a:ea typeface="黑体" pitchFamily="49" charset="-122"/>
              </a:rPr>
              <a:t>—</a:t>
            </a:r>
            <a:r>
              <a:rPr lang="zh-CN" altLang="en-US" sz="3000" dirty="0">
                <a:latin typeface="Times New Roman" charset="0"/>
                <a:ea typeface="黑体" pitchFamily="49" charset="-122"/>
              </a:rPr>
              <a:t>并不是一个具有现实意义的目标</a:t>
            </a:r>
          </a:p>
          <a:p>
            <a:pPr>
              <a:spcBef>
                <a:spcPct val="0"/>
              </a:spcBef>
            </a:pPr>
            <a:r>
              <a:rPr lang="zh-CN" altLang="en-US" sz="3000" dirty="0">
                <a:latin typeface="Times New Roman" charset="0"/>
                <a:ea typeface="黑体" pitchFamily="49" charset="-122"/>
              </a:rPr>
              <a:t>计算理性：一个计算理性智能体最终返回的是理性的选择</a:t>
            </a:r>
            <a:r>
              <a:rPr lang="en-US" altLang="zh-CN" sz="3000" dirty="0">
                <a:latin typeface="Times New Roman" charset="0"/>
                <a:ea typeface="黑体" pitchFamily="49" charset="-122"/>
              </a:rPr>
              <a:t>(</a:t>
            </a:r>
            <a:r>
              <a:rPr lang="zh-CN" altLang="en-US" sz="3000" dirty="0">
                <a:latin typeface="Times New Roman" charset="0"/>
                <a:ea typeface="黑体" pitchFamily="49" charset="-122"/>
              </a:rPr>
              <a:t>可能在开始时即如此</a:t>
            </a:r>
            <a:r>
              <a:rPr lang="en-US" altLang="zh-CN" sz="3000" dirty="0">
                <a:latin typeface="Times New Roman" charset="0"/>
                <a:ea typeface="黑体" pitchFamily="49" charset="-122"/>
              </a:rPr>
              <a:t>), </a:t>
            </a:r>
            <a:r>
              <a:rPr lang="zh-CN" altLang="en-US" sz="3000" dirty="0">
                <a:latin typeface="Times New Roman" charset="0"/>
                <a:ea typeface="黑体" pitchFamily="49" charset="-122"/>
              </a:rPr>
              <a:t>但是要考虑和环境交互的时机</a:t>
            </a:r>
            <a:r>
              <a:rPr lang="en-US" altLang="zh-CN" sz="3000" dirty="0">
                <a:latin typeface="Times New Roman" charset="0"/>
                <a:ea typeface="黑体" pitchFamily="49" charset="-122"/>
              </a:rPr>
              <a:t>(</a:t>
            </a:r>
            <a:r>
              <a:rPr lang="zh-CN" altLang="en-US" sz="3000" dirty="0">
                <a:latin typeface="Times New Roman" charset="0"/>
                <a:ea typeface="黑体" pitchFamily="49" charset="-122"/>
              </a:rPr>
              <a:t>错误时刻的正确答案没有价值</a:t>
            </a:r>
            <a:r>
              <a:rPr lang="en-US" altLang="zh-CN" sz="3000" dirty="0">
                <a:latin typeface="Times New Roman" charset="0"/>
                <a:ea typeface="黑体" pitchFamily="49" charset="-122"/>
              </a:rPr>
              <a:t>)—</a:t>
            </a:r>
            <a:r>
              <a:rPr lang="zh-CN" altLang="en-US" sz="3000" dirty="0">
                <a:latin typeface="Times New Roman" charset="0"/>
                <a:ea typeface="黑体" pitchFamily="49" charset="-122"/>
              </a:rPr>
              <a:t>不得不折衷</a:t>
            </a:r>
          </a:p>
          <a:p>
            <a:pPr>
              <a:spcBef>
                <a:spcPct val="0"/>
              </a:spcBef>
            </a:pPr>
            <a:r>
              <a:rPr lang="zh-CN" altLang="en-US" sz="3000" dirty="0">
                <a:latin typeface="Times New Roman" charset="0"/>
                <a:ea typeface="黑体" pitchFamily="49" charset="-122"/>
              </a:rPr>
              <a:t>有限度理性：思考足够长的时间，得到一个“足够好”的答案</a:t>
            </a:r>
            <a:r>
              <a:rPr lang="en-US" altLang="zh-CN" sz="3000" dirty="0">
                <a:latin typeface="Times New Roman" charset="0"/>
                <a:ea typeface="黑体" pitchFamily="49" charset="-122"/>
              </a:rPr>
              <a:t>—</a:t>
            </a:r>
            <a:r>
              <a:rPr lang="zh-CN" altLang="en-US" sz="3000" dirty="0">
                <a:latin typeface="Times New Roman" charset="0"/>
                <a:ea typeface="黑体" pitchFamily="49" charset="-122"/>
              </a:rPr>
              <a:t>缺乏形式化</a:t>
            </a:r>
          </a:p>
        </p:txBody>
      </p:sp>
      <p:sp>
        <p:nvSpPr>
          <p:cNvPr id="15155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3465583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818621" y="377819"/>
            <a:ext cx="8420100" cy="863600"/>
          </a:xfrm>
        </p:spPr>
        <p:txBody>
          <a:bodyPr/>
          <a:lstStyle/>
          <a:p>
            <a:pPr algn="ctr"/>
            <a:r>
              <a:rPr lang="en-US" altLang="zh-CN" sz="4000" dirty="0">
                <a:solidFill>
                  <a:schemeClr val="tx1"/>
                </a:solidFill>
                <a:effectLst>
                  <a:outerShdw blurRad="38100" dist="38100" dir="2700000" algn="tl">
                    <a:srgbClr val="C0C0C0"/>
                  </a:outerShdw>
                </a:effectLst>
                <a:latin typeface="Times New Roman" charset="0"/>
                <a:ea typeface="宋体" charset="-122"/>
              </a:rPr>
              <a:t>AI</a:t>
            </a:r>
            <a:r>
              <a:rPr lang="zh-CN" altLang="en-US" sz="4000" b="1" dirty="0">
                <a:solidFill>
                  <a:schemeClr val="tx1"/>
                </a:solidFill>
                <a:effectLst>
                  <a:outerShdw blurRad="38100" dist="38100" dir="2700000" algn="tl">
                    <a:srgbClr val="C0C0C0"/>
                  </a:outerShdw>
                </a:effectLst>
                <a:latin typeface="宋体" charset="-122"/>
                <a:ea typeface="宋体" charset="-122"/>
              </a:rPr>
              <a:t>的目标</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52579" name="Rectangle 3"/>
          <p:cNvSpPr>
            <a:spLocks noGrp="1" noChangeArrowheads="1"/>
          </p:cNvSpPr>
          <p:nvPr>
            <p:ph type="body" idx="1"/>
          </p:nvPr>
        </p:nvSpPr>
        <p:spPr>
          <a:xfrm>
            <a:off x="662120" y="1484313"/>
            <a:ext cx="8576601" cy="4824412"/>
          </a:xfrm>
        </p:spPr>
        <p:txBody>
          <a:bodyPr/>
          <a:lstStyle/>
          <a:p>
            <a:r>
              <a:rPr lang="zh-CN" altLang="en-US" sz="3200">
                <a:latin typeface="Times New Roman" charset="0"/>
                <a:ea typeface="黑体" pitchFamily="49" charset="-122"/>
              </a:rPr>
              <a:t>有界最优化</a:t>
            </a:r>
            <a:r>
              <a:rPr lang="en-US" altLang="zh-CN" sz="3200">
                <a:latin typeface="Times New Roman" charset="0"/>
                <a:ea typeface="黑体" pitchFamily="49" charset="-122"/>
              </a:rPr>
              <a:t>(Bounded Optimization)</a:t>
            </a:r>
            <a:r>
              <a:rPr lang="zh-CN" altLang="en-US" sz="3200">
                <a:latin typeface="Times New Roman" charset="0"/>
                <a:ea typeface="黑体" pitchFamily="49" charset="-122"/>
              </a:rPr>
              <a:t>：已知其计算资源</a:t>
            </a:r>
            <a:r>
              <a:rPr lang="en-US" altLang="zh-CN" sz="3200">
                <a:latin typeface="Times New Roman" charset="0"/>
                <a:ea typeface="黑体" pitchFamily="49" charset="-122"/>
              </a:rPr>
              <a:t>, </a:t>
            </a:r>
            <a:r>
              <a:rPr lang="zh-CN" altLang="en-US" sz="3200">
                <a:latin typeface="Times New Roman" charset="0"/>
                <a:ea typeface="黑体" pitchFamily="49" charset="-122"/>
              </a:rPr>
              <a:t>有界最优化智能体的行为会尽可能地好 </a:t>
            </a:r>
            <a:r>
              <a:rPr lang="en-US" altLang="zh-CN" sz="3200">
                <a:latin typeface="Times New Roman" charset="0"/>
                <a:ea typeface="黑体" pitchFamily="49" charset="-122"/>
              </a:rPr>
              <a:t>/ </a:t>
            </a:r>
            <a:r>
              <a:rPr lang="zh-CN" altLang="en-US" sz="3200">
                <a:latin typeface="Times New Roman" charset="0"/>
                <a:ea typeface="黑体" pitchFamily="49" charset="-122"/>
              </a:rPr>
              <a:t>一个有界最优化智能体程序的期望效用至少会与同一台机器上运行的其他任何智能体程序的期望效用一样高</a:t>
            </a:r>
          </a:p>
          <a:p>
            <a:pPr lvl="1"/>
            <a:r>
              <a:rPr lang="zh-CN" altLang="en-US" sz="2800">
                <a:latin typeface="Times New Roman" charset="0"/>
                <a:ea typeface="黑体" pitchFamily="49" charset="-122"/>
              </a:rPr>
              <a:t>至少总存在一个最佳程序</a:t>
            </a:r>
            <a:r>
              <a:rPr lang="en-US" altLang="zh-CN" sz="2800">
                <a:latin typeface="Times New Roman" charset="0"/>
                <a:ea typeface="黑体" pitchFamily="49" charset="-122"/>
              </a:rPr>
              <a:t>—</a:t>
            </a:r>
            <a:r>
              <a:rPr lang="zh-CN" altLang="en-US" sz="2800">
                <a:latin typeface="Times New Roman" charset="0"/>
                <a:ea typeface="黑体" pitchFamily="49" charset="-122"/>
              </a:rPr>
              <a:t>看来是具有坚固理论基础的最佳希望</a:t>
            </a:r>
          </a:p>
          <a:p>
            <a:pPr lvl="1"/>
            <a:r>
              <a:rPr lang="zh-CN" altLang="en-US" sz="2800">
                <a:latin typeface="Times New Roman" charset="0"/>
                <a:ea typeface="黑体" pitchFamily="49" charset="-122"/>
              </a:rPr>
              <a:t>作为</a:t>
            </a:r>
            <a:r>
              <a:rPr lang="en-US" altLang="zh-CN" sz="2800">
                <a:latin typeface="Times New Roman" charset="0"/>
                <a:ea typeface="黑体" pitchFamily="49" charset="-122"/>
              </a:rPr>
              <a:t>AI</a:t>
            </a:r>
            <a:r>
              <a:rPr lang="zh-CN" altLang="en-US" sz="2800">
                <a:latin typeface="Times New Roman" charset="0"/>
                <a:ea typeface="黑体" pitchFamily="49" charset="-122"/>
              </a:rPr>
              <a:t>研究的一项定义明确的和可行的形式化任务而提出有界最优化</a:t>
            </a:r>
            <a:endParaRPr lang="en-US" altLang="zh-CN" sz="2800">
              <a:latin typeface="Times New Roman" charset="0"/>
              <a:ea typeface="黑体" pitchFamily="49" charset="-122"/>
            </a:endParaRPr>
          </a:p>
        </p:txBody>
      </p:sp>
      <p:sp>
        <p:nvSpPr>
          <p:cNvPr id="15258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9469892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zh-CN" altLang="zh-CN" sz="4000">
                <a:latin typeface="Times New Roman" pitchFamily="18" charset="0"/>
                <a:ea typeface="微软雅黑" pitchFamily="34" charset="-122"/>
              </a:rPr>
              <a:t>人工智能</a:t>
            </a:r>
            <a:r>
              <a:rPr lang="zh-CN" altLang="en-US" sz="4000">
                <a:latin typeface="Times New Roman" pitchFamily="18" charset="0"/>
                <a:ea typeface="微软雅黑" pitchFamily="34" charset="-122"/>
              </a:rPr>
              <a:t>研究的主要内容（</a:t>
            </a:r>
            <a:r>
              <a:rPr lang="en-US" altLang="zh-CN" sz="4000">
                <a:latin typeface="Times New Roman" pitchFamily="18" charset="0"/>
                <a:ea typeface="微软雅黑" pitchFamily="34" charset="-122"/>
              </a:rPr>
              <a:t>1</a:t>
            </a:r>
            <a:r>
              <a:rPr lang="zh-CN" altLang="en-US" sz="4000">
                <a:latin typeface="Times New Roman" pitchFamily="18" charset="0"/>
                <a:ea typeface="微软雅黑" pitchFamily="34" charset="-122"/>
              </a:rPr>
              <a:t>）</a:t>
            </a:r>
          </a:p>
        </p:txBody>
      </p:sp>
      <p:sp>
        <p:nvSpPr>
          <p:cNvPr id="53251" name="Text Box 3"/>
          <p:cNvSpPr txBox="1">
            <a:spLocks noChangeArrowheads="1"/>
          </p:cNvSpPr>
          <p:nvPr/>
        </p:nvSpPr>
        <p:spPr bwMode="auto">
          <a:xfrm>
            <a:off x="2559050" y="1146175"/>
            <a:ext cx="553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en-US" sz="2400" i="1">
                <a:latin typeface="Times New Roman" pitchFamily="18" charset="0"/>
                <a:ea typeface="宋体" pitchFamily="2" charset="-122"/>
              </a:rPr>
              <a:t>Parent disciplines of AI</a:t>
            </a:r>
            <a:endParaRPr lang="en-US" altLang="zh-CN" sz="2400" b="0">
              <a:latin typeface="Times New Roman" pitchFamily="18" charset="0"/>
              <a:ea typeface="宋体" pitchFamily="2" charset="-122"/>
            </a:endParaRPr>
          </a:p>
        </p:txBody>
      </p:sp>
      <p:sp>
        <p:nvSpPr>
          <p:cNvPr id="53252" name="Text Box 4"/>
          <p:cNvSpPr txBox="1">
            <a:spLocks noChangeArrowheads="1"/>
          </p:cNvSpPr>
          <p:nvPr/>
        </p:nvSpPr>
        <p:spPr bwMode="auto">
          <a:xfrm>
            <a:off x="1320800" y="1374775"/>
            <a:ext cx="1816100" cy="831850"/>
          </a:xfrm>
          <a:prstGeom prst="rect">
            <a:avLst/>
          </a:prstGeom>
          <a:solidFill>
            <a:srgbClr val="FFCC99"/>
          </a:solidFill>
          <a:ln w="9525">
            <a:solidFill>
              <a:schemeClr val="tx1"/>
            </a:solidFill>
            <a:miter lim="800000"/>
            <a:headEnd/>
            <a:tailEnd/>
          </a:ln>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zh-CN" sz="2400" dirty="0">
                <a:latin typeface="Times New Roman" pitchFamily="18" charset="0"/>
                <a:ea typeface="宋体" pitchFamily="2" charset="-122"/>
              </a:rPr>
              <a:t>Philosophy &amp; Cog. Sc.</a:t>
            </a:r>
            <a:endParaRPr lang="en-US" altLang="zh-CN" sz="2400" b="0" dirty="0">
              <a:latin typeface="Times New Roman" pitchFamily="18" charset="0"/>
              <a:ea typeface="宋体" pitchFamily="2" charset="-122"/>
            </a:endParaRPr>
          </a:p>
        </p:txBody>
      </p:sp>
      <p:sp>
        <p:nvSpPr>
          <p:cNvPr id="53253" name="Text Box 5"/>
          <p:cNvSpPr txBox="1">
            <a:spLocks noChangeArrowheads="1"/>
          </p:cNvSpPr>
          <p:nvPr/>
        </p:nvSpPr>
        <p:spPr bwMode="auto">
          <a:xfrm>
            <a:off x="3384550" y="1679575"/>
            <a:ext cx="1816100" cy="466725"/>
          </a:xfrm>
          <a:prstGeom prst="rect">
            <a:avLst/>
          </a:prstGeom>
          <a:solidFill>
            <a:srgbClr val="FFCC99"/>
          </a:solidFill>
          <a:ln w="9525">
            <a:solidFill>
              <a:schemeClr val="tx1"/>
            </a:solidFill>
            <a:miter lim="800000"/>
            <a:headEnd/>
            <a:tailEnd/>
          </a:ln>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zh-CN" sz="2400">
                <a:latin typeface="Times New Roman" pitchFamily="18" charset="0"/>
                <a:ea typeface="宋体" pitchFamily="2" charset="-122"/>
              </a:rPr>
              <a:t>Maths.</a:t>
            </a:r>
            <a:endParaRPr lang="en-US" altLang="zh-CN" sz="2400" b="0">
              <a:latin typeface="Times New Roman" pitchFamily="18" charset="0"/>
              <a:ea typeface="宋体" pitchFamily="2" charset="-122"/>
            </a:endParaRPr>
          </a:p>
        </p:txBody>
      </p:sp>
      <p:sp>
        <p:nvSpPr>
          <p:cNvPr id="53254" name="Text Box 6"/>
          <p:cNvSpPr txBox="1">
            <a:spLocks noChangeArrowheads="1"/>
          </p:cNvSpPr>
          <p:nvPr/>
        </p:nvSpPr>
        <p:spPr bwMode="auto">
          <a:xfrm>
            <a:off x="5448300" y="1679575"/>
            <a:ext cx="1816100" cy="466725"/>
          </a:xfrm>
          <a:prstGeom prst="rect">
            <a:avLst/>
          </a:prstGeom>
          <a:solidFill>
            <a:srgbClr val="FFCC99"/>
          </a:solidFill>
          <a:ln w="9525">
            <a:solidFill>
              <a:schemeClr val="tx1"/>
            </a:solidFill>
            <a:miter lim="800000"/>
            <a:headEnd/>
            <a:tailEnd/>
          </a:ln>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zh-CN" sz="2400" dirty="0">
                <a:latin typeface="Times New Roman" pitchFamily="18" charset="0"/>
                <a:ea typeface="宋体" pitchFamily="2" charset="-122"/>
              </a:rPr>
              <a:t>Psychology</a:t>
            </a:r>
            <a:endParaRPr lang="en-US" altLang="zh-CN" sz="2400" b="0" dirty="0">
              <a:latin typeface="Times New Roman" pitchFamily="18" charset="0"/>
              <a:ea typeface="宋体" pitchFamily="2" charset="-122"/>
            </a:endParaRPr>
          </a:p>
        </p:txBody>
      </p:sp>
      <p:sp>
        <p:nvSpPr>
          <p:cNvPr id="53255" name="Text Box 7"/>
          <p:cNvSpPr txBox="1">
            <a:spLocks noChangeArrowheads="1"/>
          </p:cNvSpPr>
          <p:nvPr/>
        </p:nvSpPr>
        <p:spPr bwMode="auto">
          <a:xfrm>
            <a:off x="7512050" y="1374775"/>
            <a:ext cx="1816100" cy="831850"/>
          </a:xfrm>
          <a:prstGeom prst="rect">
            <a:avLst/>
          </a:prstGeom>
          <a:solidFill>
            <a:srgbClr val="FFCC99"/>
          </a:solidFill>
          <a:ln w="9525">
            <a:solidFill>
              <a:schemeClr val="tx1"/>
            </a:solidFill>
            <a:miter lim="800000"/>
            <a:headEnd/>
            <a:tailEnd/>
          </a:ln>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zh-CN" sz="2400">
                <a:latin typeface="Times New Roman" pitchFamily="18" charset="0"/>
                <a:ea typeface="宋体" pitchFamily="2" charset="-122"/>
              </a:rPr>
              <a:t>Computer Science</a:t>
            </a:r>
            <a:endParaRPr lang="en-US" altLang="zh-CN" sz="2400" b="0">
              <a:latin typeface="Times New Roman" pitchFamily="18" charset="0"/>
              <a:ea typeface="宋体" pitchFamily="2" charset="-122"/>
            </a:endParaRPr>
          </a:p>
        </p:txBody>
      </p:sp>
      <p:sp>
        <p:nvSpPr>
          <p:cNvPr id="53256" name="Text Box 8"/>
          <p:cNvSpPr txBox="1">
            <a:spLocks noChangeArrowheads="1"/>
          </p:cNvSpPr>
          <p:nvPr/>
        </p:nvSpPr>
        <p:spPr bwMode="auto">
          <a:xfrm>
            <a:off x="3879850" y="2692400"/>
            <a:ext cx="2311400" cy="831850"/>
          </a:xfrm>
          <a:prstGeom prst="rect">
            <a:avLst/>
          </a:prstGeom>
          <a:solidFill>
            <a:srgbClr val="FFCCFF"/>
          </a:solidFill>
          <a:ln w="9525">
            <a:solidFill>
              <a:schemeClr val="tx1"/>
            </a:solidFill>
            <a:miter lim="800000"/>
            <a:headEnd/>
            <a:tailEnd/>
          </a:ln>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zh-CN" sz="2400">
                <a:latin typeface="Times New Roman" pitchFamily="18" charset="0"/>
                <a:ea typeface="宋体" pitchFamily="2" charset="-122"/>
              </a:rPr>
              <a:t>Artificial Intelligence</a:t>
            </a:r>
            <a:endParaRPr lang="en-US" altLang="zh-CN" sz="2400" b="0">
              <a:latin typeface="Times New Roman" pitchFamily="18" charset="0"/>
              <a:ea typeface="宋体" pitchFamily="2" charset="-122"/>
            </a:endParaRPr>
          </a:p>
        </p:txBody>
      </p:sp>
      <p:sp>
        <p:nvSpPr>
          <p:cNvPr id="53257" name="Text Box 9"/>
          <p:cNvSpPr txBox="1">
            <a:spLocks noChangeArrowheads="1"/>
          </p:cNvSpPr>
          <p:nvPr/>
        </p:nvSpPr>
        <p:spPr bwMode="auto">
          <a:xfrm>
            <a:off x="1816100" y="3530600"/>
            <a:ext cx="7016750" cy="1196975"/>
          </a:xfrm>
          <a:prstGeom prst="rect">
            <a:avLst/>
          </a:prstGeom>
          <a:solidFill>
            <a:srgbClr val="FFCCFF"/>
          </a:solidFill>
          <a:ln w="9525">
            <a:solidFill>
              <a:schemeClr val="tx1"/>
            </a:solidFill>
            <a:miter lim="800000"/>
            <a:headEnd/>
            <a:tailEnd/>
          </a:ln>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a:spcBef>
                <a:spcPct val="50000"/>
              </a:spcBef>
            </a:pPr>
            <a:r>
              <a:rPr lang="en-US" altLang="zh-CN" sz="2400" b="0" dirty="0">
                <a:latin typeface="Times New Roman" pitchFamily="18" charset="0"/>
                <a:ea typeface="宋体" pitchFamily="2" charset="-122"/>
              </a:rPr>
              <a:t>Reasoning , Learning, Planning, Perception, Knowledge acquisition, Intelligence Search, Uncertainty management, others</a:t>
            </a:r>
          </a:p>
        </p:txBody>
      </p:sp>
      <p:sp>
        <p:nvSpPr>
          <p:cNvPr id="53258" name="Text Box 10"/>
          <p:cNvSpPr txBox="1">
            <a:spLocks noChangeArrowheads="1"/>
          </p:cNvSpPr>
          <p:nvPr/>
        </p:nvSpPr>
        <p:spPr bwMode="auto">
          <a:xfrm>
            <a:off x="1073150" y="5337175"/>
            <a:ext cx="2971800" cy="831850"/>
          </a:xfrm>
          <a:prstGeom prst="rect">
            <a:avLst/>
          </a:prstGeom>
          <a:solidFill>
            <a:srgbClr val="99CCFF"/>
          </a:solidFill>
          <a:ln w="9525">
            <a:solidFill>
              <a:schemeClr val="tx1"/>
            </a:solidFill>
            <a:miter lim="800000"/>
            <a:headEnd/>
            <a:tailEnd/>
          </a:ln>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zh-CN" sz="2400">
                <a:latin typeface="Times New Roman" pitchFamily="18" charset="0"/>
                <a:ea typeface="宋体" pitchFamily="2" charset="-122"/>
              </a:rPr>
              <a:t>Language/Image Understanding</a:t>
            </a:r>
            <a:endParaRPr lang="en-US" altLang="zh-CN" sz="2400" b="0">
              <a:latin typeface="Times New Roman" pitchFamily="18" charset="0"/>
              <a:ea typeface="宋体" pitchFamily="2" charset="-122"/>
            </a:endParaRPr>
          </a:p>
        </p:txBody>
      </p:sp>
      <p:sp>
        <p:nvSpPr>
          <p:cNvPr id="53259" name="Text Box 11"/>
          <p:cNvSpPr txBox="1">
            <a:spLocks noChangeArrowheads="1"/>
          </p:cNvSpPr>
          <p:nvPr/>
        </p:nvSpPr>
        <p:spPr bwMode="auto">
          <a:xfrm>
            <a:off x="4210050" y="5337175"/>
            <a:ext cx="1651000" cy="831850"/>
          </a:xfrm>
          <a:prstGeom prst="rect">
            <a:avLst/>
          </a:prstGeom>
          <a:solidFill>
            <a:srgbClr val="99CCFF"/>
          </a:solidFill>
          <a:ln w="9525">
            <a:solidFill>
              <a:schemeClr val="tx1"/>
            </a:solidFill>
            <a:miter lim="800000"/>
            <a:headEnd/>
            <a:tailEnd/>
          </a:ln>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zh-CN" sz="2400" dirty="0">
                <a:latin typeface="Times New Roman" pitchFamily="18" charset="0"/>
                <a:ea typeface="宋体" pitchFamily="2" charset="-122"/>
              </a:rPr>
              <a:t>Theorem Proving</a:t>
            </a:r>
            <a:endParaRPr lang="en-US" altLang="zh-CN" sz="2400" b="0" dirty="0">
              <a:latin typeface="Times New Roman" pitchFamily="18" charset="0"/>
              <a:ea typeface="宋体" pitchFamily="2" charset="-122"/>
            </a:endParaRPr>
          </a:p>
        </p:txBody>
      </p:sp>
      <p:sp>
        <p:nvSpPr>
          <p:cNvPr id="53260" name="Text Box 12"/>
          <p:cNvSpPr txBox="1">
            <a:spLocks noChangeArrowheads="1"/>
          </p:cNvSpPr>
          <p:nvPr/>
        </p:nvSpPr>
        <p:spPr bwMode="auto">
          <a:xfrm>
            <a:off x="5943600" y="5337175"/>
            <a:ext cx="1568450" cy="831850"/>
          </a:xfrm>
          <a:prstGeom prst="rect">
            <a:avLst/>
          </a:prstGeom>
          <a:solidFill>
            <a:srgbClr val="99CCFF"/>
          </a:solidFill>
          <a:ln w="9525">
            <a:solidFill>
              <a:schemeClr val="tx1"/>
            </a:solidFill>
            <a:miter lim="800000"/>
            <a:headEnd/>
            <a:tailEnd/>
          </a:ln>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zh-CN" sz="2400">
                <a:latin typeface="Times New Roman" pitchFamily="18" charset="0"/>
                <a:ea typeface="宋体" pitchFamily="2" charset="-122"/>
              </a:rPr>
              <a:t>Game Playing</a:t>
            </a:r>
            <a:endParaRPr lang="en-US" altLang="zh-CN" sz="2400" b="0">
              <a:latin typeface="Times New Roman" pitchFamily="18" charset="0"/>
              <a:ea typeface="宋体" pitchFamily="2" charset="-122"/>
            </a:endParaRPr>
          </a:p>
        </p:txBody>
      </p:sp>
      <p:sp>
        <p:nvSpPr>
          <p:cNvPr id="53261" name="Text Box 13"/>
          <p:cNvSpPr txBox="1">
            <a:spLocks noChangeArrowheads="1"/>
          </p:cNvSpPr>
          <p:nvPr/>
        </p:nvSpPr>
        <p:spPr bwMode="auto">
          <a:xfrm>
            <a:off x="7594600" y="5337175"/>
            <a:ext cx="1981200" cy="831850"/>
          </a:xfrm>
          <a:prstGeom prst="rect">
            <a:avLst/>
          </a:prstGeom>
          <a:solidFill>
            <a:srgbClr val="99CCFF"/>
          </a:solidFill>
          <a:ln w="9525">
            <a:solidFill>
              <a:schemeClr val="tx1"/>
            </a:solidFill>
            <a:miter lim="800000"/>
            <a:headEnd/>
            <a:tailEnd/>
          </a:ln>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zh-CN" sz="2400">
                <a:latin typeface="Times New Roman" pitchFamily="18" charset="0"/>
                <a:ea typeface="宋体" pitchFamily="2" charset="-122"/>
              </a:rPr>
              <a:t>Robotics &amp; Navigation</a:t>
            </a:r>
            <a:endParaRPr lang="en-US" altLang="zh-CN" sz="2400" b="0">
              <a:latin typeface="Times New Roman" pitchFamily="18" charset="0"/>
              <a:ea typeface="宋体" pitchFamily="2" charset="-122"/>
            </a:endParaRPr>
          </a:p>
        </p:txBody>
      </p:sp>
      <p:sp>
        <p:nvSpPr>
          <p:cNvPr id="53262" name="Line 14"/>
          <p:cNvSpPr>
            <a:spLocks noChangeShapeType="1"/>
          </p:cNvSpPr>
          <p:nvPr/>
        </p:nvSpPr>
        <p:spPr bwMode="auto">
          <a:xfrm>
            <a:off x="2559050" y="2212975"/>
            <a:ext cx="140335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3" name="Line 15"/>
          <p:cNvSpPr>
            <a:spLocks noChangeShapeType="1"/>
          </p:cNvSpPr>
          <p:nvPr/>
        </p:nvSpPr>
        <p:spPr bwMode="auto">
          <a:xfrm>
            <a:off x="4457700" y="213677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4" name="Line 16"/>
          <p:cNvSpPr>
            <a:spLocks noChangeShapeType="1"/>
          </p:cNvSpPr>
          <p:nvPr/>
        </p:nvSpPr>
        <p:spPr bwMode="auto">
          <a:xfrm>
            <a:off x="5695950" y="213677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5" name="Line 17"/>
          <p:cNvSpPr>
            <a:spLocks noChangeShapeType="1"/>
          </p:cNvSpPr>
          <p:nvPr/>
        </p:nvSpPr>
        <p:spPr bwMode="auto">
          <a:xfrm flipH="1">
            <a:off x="6026150" y="2212975"/>
            <a:ext cx="189865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6" name="Line 18"/>
          <p:cNvSpPr>
            <a:spLocks noChangeShapeType="1"/>
          </p:cNvSpPr>
          <p:nvPr/>
        </p:nvSpPr>
        <p:spPr bwMode="auto">
          <a:xfrm flipH="1">
            <a:off x="3467100" y="4727575"/>
            <a:ext cx="41275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7" name="Line 19"/>
          <p:cNvSpPr>
            <a:spLocks noChangeShapeType="1"/>
          </p:cNvSpPr>
          <p:nvPr/>
        </p:nvSpPr>
        <p:spPr bwMode="auto">
          <a:xfrm>
            <a:off x="4953000" y="472757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8" name="Line 20"/>
          <p:cNvSpPr>
            <a:spLocks noChangeShapeType="1"/>
          </p:cNvSpPr>
          <p:nvPr/>
        </p:nvSpPr>
        <p:spPr bwMode="auto">
          <a:xfrm>
            <a:off x="6769100" y="4727575"/>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9" name="Line 21"/>
          <p:cNvSpPr>
            <a:spLocks noChangeShapeType="1"/>
          </p:cNvSpPr>
          <p:nvPr/>
        </p:nvSpPr>
        <p:spPr bwMode="auto">
          <a:xfrm>
            <a:off x="8172450" y="4727575"/>
            <a:ext cx="41275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0" name="Text Box 22"/>
          <p:cNvSpPr txBox="1">
            <a:spLocks noChangeArrowheads="1"/>
          </p:cNvSpPr>
          <p:nvPr/>
        </p:nvSpPr>
        <p:spPr bwMode="auto">
          <a:xfrm>
            <a:off x="1155700" y="2746375"/>
            <a:ext cx="25590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zh-CN" sz="2400" i="1">
                <a:latin typeface="Times New Roman" pitchFamily="18" charset="0"/>
                <a:ea typeface="宋体" pitchFamily="2" charset="-122"/>
              </a:rPr>
              <a:t>Subjects covered under AI</a:t>
            </a:r>
            <a:endParaRPr lang="en-US" altLang="zh-CN" sz="2400" b="0">
              <a:latin typeface="Times New Roman" pitchFamily="18" charset="0"/>
              <a:ea typeface="宋体" pitchFamily="2" charset="-122"/>
            </a:endParaRPr>
          </a:p>
        </p:txBody>
      </p:sp>
      <p:sp>
        <p:nvSpPr>
          <p:cNvPr id="53271" name="Text Box 23"/>
          <p:cNvSpPr txBox="1">
            <a:spLocks noChangeArrowheads="1"/>
          </p:cNvSpPr>
          <p:nvPr/>
        </p:nvSpPr>
        <p:spPr bwMode="auto">
          <a:xfrm>
            <a:off x="1073150" y="4727575"/>
            <a:ext cx="379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50000"/>
              </a:spcBef>
            </a:pPr>
            <a:r>
              <a:rPr lang="en-US" altLang="zh-CN" sz="2400" i="1">
                <a:latin typeface="Times New Roman" pitchFamily="18" charset="0"/>
                <a:ea typeface="宋体" pitchFamily="2" charset="-122"/>
              </a:rPr>
              <a:t>Application areas of AI</a:t>
            </a:r>
          </a:p>
        </p:txBody>
      </p:sp>
    </p:spTree>
    <p:extLst>
      <p:ext uri="{BB962C8B-B14F-4D97-AF65-F5344CB8AC3E}">
        <p14:creationId xmlns:p14="http://schemas.microsoft.com/office/powerpoint/2010/main" val="968881459"/>
      </p:ext>
    </p:extLst>
  </p:cSld>
  <p:clrMapOvr>
    <a:masterClrMapping/>
  </p:clrMapOvr>
  <p:transition>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zh-CN" sz="4000">
                <a:latin typeface="Times New Roman" pitchFamily="18" charset="0"/>
                <a:ea typeface="微软雅黑" pitchFamily="34" charset="-122"/>
              </a:rPr>
              <a:t>人工智能</a:t>
            </a:r>
            <a:r>
              <a:rPr lang="zh-CN" altLang="en-US" sz="4000">
                <a:latin typeface="Times New Roman" pitchFamily="18" charset="0"/>
                <a:ea typeface="微软雅黑" pitchFamily="34" charset="-122"/>
              </a:rPr>
              <a:t>研究的主要内容（</a:t>
            </a:r>
            <a:r>
              <a:rPr lang="en-US" altLang="zh-CN" sz="4000">
                <a:latin typeface="Times New Roman" pitchFamily="18" charset="0"/>
                <a:ea typeface="微软雅黑" pitchFamily="34" charset="-122"/>
              </a:rPr>
              <a:t>2</a:t>
            </a:r>
            <a:r>
              <a:rPr lang="zh-CN" altLang="en-US" sz="4000">
                <a:latin typeface="Times New Roman" pitchFamily="18" charset="0"/>
                <a:ea typeface="微软雅黑" pitchFamily="34" charset="-122"/>
              </a:rPr>
              <a:t>）</a:t>
            </a:r>
          </a:p>
        </p:txBody>
      </p:sp>
      <p:sp>
        <p:nvSpPr>
          <p:cNvPr id="54275" name="Rectangle 3"/>
          <p:cNvSpPr>
            <a:spLocks noGrp="1" noChangeArrowheads="1"/>
          </p:cNvSpPr>
          <p:nvPr>
            <p:ph type="body" sz="half" idx="1"/>
          </p:nvPr>
        </p:nvSpPr>
        <p:spPr/>
        <p:txBody>
          <a:bodyPr/>
          <a:lstStyle/>
          <a:p>
            <a:pPr>
              <a:buFont typeface="Wingdings" pitchFamily="2" charset="2"/>
              <a:buChar char="n"/>
            </a:pPr>
            <a:r>
              <a:rPr lang="zh-CN" altLang="en-US" sz="2400">
                <a:latin typeface="Times New Roman" pitchFamily="18" charset="0"/>
                <a:ea typeface="微软雅黑" pitchFamily="34" charset="-122"/>
              </a:rPr>
              <a:t>理论</a:t>
            </a:r>
          </a:p>
          <a:p>
            <a:pPr lvl="1"/>
            <a:r>
              <a:rPr lang="zh-CN" altLang="en-US" sz="2000">
                <a:latin typeface="Times New Roman" pitchFamily="18" charset="0"/>
                <a:ea typeface="微软雅黑" pitchFamily="34" charset="-122"/>
              </a:rPr>
              <a:t>启发式理论搜索</a:t>
            </a:r>
          </a:p>
          <a:p>
            <a:pPr lvl="1"/>
            <a:r>
              <a:rPr lang="zh-CN" altLang="en-US" sz="2000">
                <a:latin typeface="Times New Roman" pitchFamily="18" charset="0"/>
                <a:ea typeface="微软雅黑" pitchFamily="34" charset="-122"/>
              </a:rPr>
              <a:t>各种推理方法</a:t>
            </a:r>
          </a:p>
          <a:p>
            <a:pPr lvl="1"/>
            <a:r>
              <a:rPr lang="zh-CN" altLang="en-US" sz="2000">
                <a:latin typeface="Times New Roman" pitchFamily="18" charset="0"/>
                <a:ea typeface="微软雅黑" pitchFamily="34" charset="-122"/>
              </a:rPr>
              <a:t>知识的模型化和表示方法</a:t>
            </a:r>
          </a:p>
          <a:p>
            <a:pPr lvl="1"/>
            <a:r>
              <a:rPr lang="zh-CN" altLang="en-US" sz="2000">
                <a:latin typeface="Times New Roman" pitchFamily="18" charset="0"/>
                <a:ea typeface="微软雅黑" pitchFamily="34" charset="-122"/>
              </a:rPr>
              <a:t>人工智能系统结构及语言</a:t>
            </a:r>
          </a:p>
          <a:p>
            <a:pPr lvl="1"/>
            <a:r>
              <a:rPr lang="zh-CN" altLang="en-US" sz="2000">
                <a:latin typeface="Times New Roman" pitchFamily="18" charset="0"/>
                <a:ea typeface="微软雅黑" pitchFamily="34" charset="-122"/>
              </a:rPr>
              <a:t>机器学习</a:t>
            </a:r>
          </a:p>
          <a:p>
            <a:endParaRPr lang="zh-CN" altLang="en-US" sz="2000">
              <a:latin typeface="Times New Roman" pitchFamily="18" charset="0"/>
              <a:ea typeface="微软雅黑" pitchFamily="34" charset="-122"/>
            </a:endParaRPr>
          </a:p>
        </p:txBody>
      </p:sp>
      <p:sp>
        <p:nvSpPr>
          <p:cNvPr id="54276" name="Rectangle 4"/>
          <p:cNvSpPr>
            <a:spLocks noGrp="1" noChangeArrowheads="1"/>
          </p:cNvSpPr>
          <p:nvPr>
            <p:ph type="body" sz="half" idx="2"/>
          </p:nvPr>
        </p:nvSpPr>
        <p:spPr/>
        <p:txBody>
          <a:bodyPr/>
          <a:lstStyle/>
          <a:p>
            <a:pPr>
              <a:buFont typeface="Wingdings" pitchFamily="2" charset="2"/>
              <a:buChar char="n"/>
            </a:pPr>
            <a:r>
              <a:rPr lang="zh-CN" altLang="en-US" sz="2400">
                <a:latin typeface="Times New Roman" pitchFamily="18" charset="0"/>
                <a:ea typeface="微软雅黑" pitchFamily="34" charset="-122"/>
              </a:rPr>
              <a:t>应用</a:t>
            </a:r>
          </a:p>
          <a:p>
            <a:pPr lvl="1"/>
            <a:r>
              <a:rPr lang="zh-CN" altLang="en-US" sz="1800">
                <a:latin typeface="Times New Roman" pitchFamily="18" charset="0"/>
                <a:ea typeface="微软雅黑" pitchFamily="34" charset="-122"/>
              </a:rPr>
              <a:t>自然语言理解</a:t>
            </a:r>
          </a:p>
          <a:p>
            <a:pPr lvl="1"/>
            <a:r>
              <a:rPr lang="zh-CN" altLang="en-US" sz="1800">
                <a:latin typeface="Times New Roman" pitchFamily="18" charset="0"/>
                <a:ea typeface="微软雅黑" pitchFamily="34" charset="-122"/>
              </a:rPr>
              <a:t>数据库的智能检索</a:t>
            </a:r>
          </a:p>
          <a:p>
            <a:pPr lvl="1"/>
            <a:r>
              <a:rPr lang="zh-CN" altLang="en-US" sz="1800">
                <a:latin typeface="Times New Roman" pitchFamily="18" charset="0"/>
                <a:ea typeface="微软雅黑" pitchFamily="34" charset="-122"/>
              </a:rPr>
              <a:t>专家系统</a:t>
            </a:r>
          </a:p>
          <a:p>
            <a:pPr lvl="1"/>
            <a:r>
              <a:rPr lang="zh-CN" altLang="en-US" sz="1800">
                <a:latin typeface="Times New Roman" pitchFamily="18" charset="0"/>
                <a:ea typeface="微软雅黑" pitchFamily="34" charset="-122"/>
              </a:rPr>
              <a:t>机器定理证明</a:t>
            </a:r>
          </a:p>
          <a:p>
            <a:pPr lvl="1"/>
            <a:r>
              <a:rPr lang="zh-CN" altLang="en-US" sz="1800">
                <a:latin typeface="Times New Roman" pitchFamily="18" charset="0"/>
                <a:ea typeface="微软雅黑" pitchFamily="34" charset="-122"/>
              </a:rPr>
              <a:t>博弈</a:t>
            </a:r>
          </a:p>
          <a:p>
            <a:pPr lvl="1"/>
            <a:r>
              <a:rPr lang="zh-CN" altLang="en-US" sz="1800">
                <a:latin typeface="Times New Roman" pitchFamily="18" charset="0"/>
                <a:ea typeface="微软雅黑" pitchFamily="34" charset="-122"/>
              </a:rPr>
              <a:t>机器人学</a:t>
            </a:r>
          </a:p>
          <a:p>
            <a:pPr lvl="1"/>
            <a:r>
              <a:rPr lang="zh-CN" altLang="en-US" sz="1800">
                <a:latin typeface="Times New Roman" pitchFamily="18" charset="0"/>
                <a:ea typeface="微软雅黑" pitchFamily="34" charset="-122"/>
              </a:rPr>
              <a:t>自动程序设计</a:t>
            </a:r>
          </a:p>
          <a:p>
            <a:pPr lvl="1"/>
            <a:r>
              <a:rPr lang="zh-CN" altLang="en-US" sz="1800">
                <a:latin typeface="Times New Roman" pitchFamily="18" charset="0"/>
                <a:ea typeface="微软雅黑" pitchFamily="34" charset="-122"/>
              </a:rPr>
              <a:t>组合调度</a:t>
            </a:r>
          </a:p>
          <a:p>
            <a:pPr lvl="1"/>
            <a:r>
              <a:rPr lang="zh-CN" altLang="en-US" sz="1800">
                <a:latin typeface="Times New Roman" pitchFamily="18" charset="0"/>
                <a:ea typeface="微软雅黑" pitchFamily="34" charset="-122"/>
              </a:rPr>
              <a:t>感知</a:t>
            </a:r>
          </a:p>
          <a:p>
            <a:endParaRPr lang="zh-CN" altLang="en-US" sz="2000">
              <a:latin typeface="Times New Roman" pitchFamily="18" charset="0"/>
              <a:ea typeface="微软雅黑" pitchFamily="34" charset="-122"/>
            </a:endParaRPr>
          </a:p>
        </p:txBody>
      </p:sp>
    </p:spTree>
    <p:extLst>
      <p:ext uri="{BB962C8B-B14F-4D97-AF65-F5344CB8AC3E}">
        <p14:creationId xmlns:p14="http://schemas.microsoft.com/office/powerpoint/2010/main" val="37408457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zh-CN" altLang="zh-CN" sz="4000">
                <a:latin typeface="Times New Roman" pitchFamily="18" charset="0"/>
                <a:ea typeface="微软雅黑" pitchFamily="34" charset="-122"/>
              </a:rPr>
              <a:t>人工智能</a:t>
            </a:r>
            <a:r>
              <a:rPr lang="zh-CN" altLang="en-US" sz="4000">
                <a:latin typeface="Times New Roman" pitchFamily="18" charset="0"/>
                <a:ea typeface="微软雅黑" pitchFamily="34" charset="-122"/>
              </a:rPr>
              <a:t>研究的主要内容（</a:t>
            </a:r>
            <a:r>
              <a:rPr lang="en-US" altLang="zh-CN" sz="4000">
                <a:latin typeface="Times New Roman" pitchFamily="18" charset="0"/>
                <a:ea typeface="微软雅黑" pitchFamily="34" charset="-122"/>
              </a:rPr>
              <a:t>3</a:t>
            </a:r>
            <a:r>
              <a:rPr lang="zh-CN" altLang="en-US" sz="4000">
                <a:latin typeface="Times New Roman" pitchFamily="18" charset="0"/>
                <a:ea typeface="微软雅黑" pitchFamily="34" charset="-122"/>
              </a:rPr>
              <a:t>）</a:t>
            </a:r>
            <a:endParaRPr lang="en-US" altLang="zh-CN" sz="4000">
              <a:latin typeface="Times New Roman" pitchFamily="18" charset="0"/>
              <a:ea typeface="微软雅黑" pitchFamily="34" charset="-122"/>
            </a:endParaRPr>
          </a:p>
        </p:txBody>
      </p:sp>
      <p:sp>
        <p:nvSpPr>
          <p:cNvPr id="55299" name="Rectangle 3"/>
          <p:cNvSpPr>
            <a:spLocks noGrp="1" noChangeArrowheads="1"/>
          </p:cNvSpPr>
          <p:nvPr>
            <p:ph type="body" idx="1"/>
          </p:nvPr>
        </p:nvSpPr>
        <p:spPr>
          <a:xfrm>
            <a:off x="842963" y="1423988"/>
            <a:ext cx="8747125" cy="4714875"/>
          </a:xfrm>
        </p:spPr>
        <p:txBody>
          <a:bodyPr/>
          <a:lstStyle/>
          <a:p>
            <a:pPr>
              <a:lnSpc>
                <a:spcPct val="90000"/>
              </a:lnSpc>
              <a:buFont typeface="Wingdings" pitchFamily="2" charset="2"/>
              <a:buChar char="n"/>
            </a:pPr>
            <a:r>
              <a:rPr lang="zh-CN" altLang="en-US" b="0">
                <a:latin typeface="Times New Roman" pitchFamily="18" charset="0"/>
                <a:ea typeface="微软雅黑" pitchFamily="34" charset="-122"/>
              </a:rPr>
              <a:t>从基础理论的角度出发其研究内容包括：</a:t>
            </a:r>
          </a:p>
          <a:p>
            <a:pPr eaLnBrk="1" hangingPunct="1">
              <a:lnSpc>
                <a:spcPct val="90000"/>
              </a:lnSpc>
              <a:spcBef>
                <a:spcPct val="55000"/>
              </a:spcBef>
              <a:spcAft>
                <a:spcPct val="0"/>
              </a:spcAft>
              <a:buSzTx/>
              <a:buFontTx/>
              <a:buNone/>
            </a:pPr>
            <a:r>
              <a:rPr kumimoji="1" lang="zh-CN" altLang="en-US" sz="2000" b="0">
                <a:latin typeface="微软雅黑" pitchFamily="34" charset="-122"/>
                <a:ea typeface="微软雅黑" pitchFamily="34" charset="-122"/>
              </a:rPr>
              <a:t>	◆ 启发式搜索理论</a:t>
            </a:r>
            <a:br>
              <a:rPr kumimoji="1" lang="zh-CN" altLang="en-US" sz="2000" b="0">
                <a:latin typeface="微软雅黑" pitchFamily="34" charset="-122"/>
                <a:ea typeface="微软雅黑" pitchFamily="34" charset="-122"/>
              </a:rPr>
            </a:br>
            <a:r>
              <a:rPr kumimoji="1" lang="zh-CN" altLang="en-US" sz="2000" b="0">
                <a:latin typeface="微软雅黑" pitchFamily="34" charset="-122"/>
                <a:ea typeface="微软雅黑" pitchFamily="34" charset="-122"/>
              </a:rPr>
              <a:t>搜索的方法很多，如回溯、图搜索、启发式等等，主要是给定一些经验做指导提高搜索效率。该方面的研究已经有了比较成熟的技术。</a:t>
            </a:r>
            <a:br>
              <a:rPr kumimoji="1" lang="zh-CN" altLang="en-US" sz="2000" b="0">
                <a:latin typeface="微软雅黑" pitchFamily="34" charset="-122"/>
                <a:ea typeface="微软雅黑" pitchFamily="34" charset="-122"/>
              </a:rPr>
            </a:br>
            <a:r>
              <a:rPr kumimoji="1" lang="zh-CN" altLang="en-US" sz="2000" b="0">
                <a:latin typeface="微软雅黑" pitchFamily="34" charset="-122"/>
                <a:ea typeface="微软雅黑" pitchFamily="34" charset="-122"/>
              </a:rPr>
              <a:t>◆ 各种推理方法</a:t>
            </a:r>
            <a:br>
              <a:rPr kumimoji="1" lang="zh-CN" altLang="en-US" sz="2000" b="0">
                <a:latin typeface="微软雅黑" pitchFamily="34" charset="-122"/>
                <a:ea typeface="微软雅黑" pitchFamily="34" charset="-122"/>
              </a:rPr>
            </a:br>
            <a:r>
              <a:rPr kumimoji="1" lang="zh-CN" altLang="en-US" sz="2000" b="0">
                <a:latin typeface="微软雅黑" pitchFamily="34" charset="-122"/>
                <a:ea typeface="微软雅黑" pitchFamily="34" charset="-122"/>
              </a:rPr>
              <a:t>常识推理有知识不完全、不够用等问题，如鸟会飞，但是鸵鸟不会飞。</a:t>
            </a:r>
            <a:br>
              <a:rPr kumimoji="1" lang="zh-CN" altLang="en-US" sz="2000" b="0">
                <a:latin typeface="微软雅黑" pitchFamily="34" charset="-122"/>
                <a:ea typeface="微软雅黑" pitchFamily="34" charset="-122"/>
              </a:rPr>
            </a:br>
            <a:r>
              <a:rPr kumimoji="1" lang="zh-CN" altLang="en-US" sz="2000" b="0">
                <a:latin typeface="微软雅黑" pitchFamily="34" charset="-122"/>
                <a:ea typeface="微软雅黑" pitchFamily="34" charset="-122"/>
              </a:rPr>
              <a:t>◆ 知识的模型化和表示方法</a:t>
            </a:r>
            <a:br>
              <a:rPr kumimoji="1" lang="zh-CN" altLang="en-US" sz="2000" b="0">
                <a:latin typeface="微软雅黑" pitchFamily="34" charset="-122"/>
                <a:ea typeface="微软雅黑" pitchFamily="34" charset="-122"/>
              </a:rPr>
            </a:br>
            <a:r>
              <a:rPr kumimoji="1" lang="zh-CN" altLang="en-US" sz="2000" b="0">
                <a:latin typeface="微软雅黑" pitchFamily="34" charset="-122"/>
                <a:ea typeface="微软雅黑" pitchFamily="34" charset="-122"/>
              </a:rPr>
              <a:t>知识表示很重要，方法主要有逻辑、产生式、语义网络、框架等。现在还不能完全说清楚知识表示到底是什么。</a:t>
            </a:r>
          </a:p>
          <a:p>
            <a:pPr eaLnBrk="1" hangingPunct="1">
              <a:lnSpc>
                <a:spcPct val="90000"/>
              </a:lnSpc>
              <a:spcBef>
                <a:spcPct val="55000"/>
              </a:spcBef>
              <a:spcAft>
                <a:spcPct val="0"/>
              </a:spcAft>
              <a:buSzTx/>
              <a:buFontTx/>
              <a:buNone/>
            </a:pPr>
            <a:r>
              <a:rPr kumimoji="1" lang="zh-CN" altLang="en-US" sz="2000" b="0">
                <a:ea typeface="宋体" pitchFamily="2" charset="-122"/>
              </a:rPr>
              <a:t>	</a:t>
            </a:r>
            <a:r>
              <a:rPr kumimoji="1" lang="en-US" altLang="zh-CN" sz="2000" b="0">
                <a:latin typeface="微软雅黑" pitchFamily="34" charset="-122"/>
                <a:ea typeface="微软雅黑" pitchFamily="34" charset="-122"/>
              </a:rPr>
              <a:t>◆ </a:t>
            </a:r>
            <a:r>
              <a:rPr kumimoji="1" lang="zh-CN" altLang="en-US" sz="2000" b="0">
                <a:latin typeface="微软雅黑" pitchFamily="34" charset="-122"/>
                <a:ea typeface="微软雅黑" pitchFamily="34" charset="-122"/>
              </a:rPr>
              <a:t>人工智能系统结构及语言</a:t>
            </a:r>
            <a:br>
              <a:rPr kumimoji="1" lang="zh-CN" altLang="en-US" sz="2000" b="0">
                <a:latin typeface="微软雅黑" pitchFamily="34" charset="-122"/>
                <a:ea typeface="微软雅黑" pitchFamily="34" charset="-122"/>
              </a:rPr>
            </a:br>
            <a:r>
              <a:rPr kumimoji="1" lang="en-US" altLang="zh-CN" sz="2000" b="0">
                <a:latin typeface="微软雅黑" pitchFamily="34" charset="-122"/>
                <a:ea typeface="微软雅黑" pitchFamily="34" charset="-122"/>
              </a:rPr>
              <a:t>Lisp</a:t>
            </a:r>
            <a:r>
              <a:rPr kumimoji="1" lang="zh-CN" altLang="en-US" sz="2000" b="0">
                <a:latin typeface="微软雅黑" pitchFamily="34" charset="-122"/>
                <a:ea typeface="微软雅黑" pitchFamily="34" charset="-122"/>
              </a:rPr>
              <a:t>语言主要在美国，</a:t>
            </a:r>
            <a:r>
              <a:rPr kumimoji="1" lang="en-US" altLang="zh-CN" sz="2000" b="0">
                <a:latin typeface="微软雅黑" pitchFamily="34" charset="-122"/>
                <a:ea typeface="微软雅黑" pitchFamily="34" charset="-122"/>
              </a:rPr>
              <a:t>Prolog</a:t>
            </a:r>
            <a:r>
              <a:rPr kumimoji="1" lang="zh-CN" altLang="en-US" sz="2000" b="0">
                <a:latin typeface="微软雅黑" pitchFamily="34" charset="-122"/>
                <a:ea typeface="微软雅黑" pitchFamily="34" charset="-122"/>
              </a:rPr>
              <a:t>语言主要在欧洲使用比较广泛。</a:t>
            </a:r>
            <a:br>
              <a:rPr kumimoji="1" lang="zh-CN" altLang="en-US" sz="2000" b="0">
                <a:latin typeface="微软雅黑" pitchFamily="34" charset="-122"/>
                <a:ea typeface="微软雅黑" pitchFamily="34" charset="-122"/>
              </a:rPr>
            </a:br>
            <a:r>
              <a:rPr kumimoji="1" lang="zh-CN" altLang="en-US" sz="2000" b="0">
                <a:latin typeface="微软雅黑" pitchFamily="34" charset="-122"/>
                <a:ea typeface="微软雅黑" pitchFamily="34" charset="-122"/>
              </a:rPr>
              <a:t>◆ 机器学习</a:t>
            </a:r>
            <a:br>
              <a:rPr kumimoji="1" lang="zh-CN" altLang="en-US" sz="2000" b="0">
                <a:latin typeface="微软雅黑" pitchFamily="34" charset="-122"/>
                <a:ea typeface="微软雅黑" pitchFamily="34" charset="-122"/>
              </a:rPr>
            </a:br>
            <a:r>
              <a:rPr kumimoji="1" lang="zh-CN" altLang="en-US" sz="2000" b="0">
                <a:latin typeface="微软雅黑" pitchFamily="34" charset="-122"/>
                <a:ea typeface="微软雅黑" pitchFamily="34" charset="-122"/>
              </a:rPr>
              <a:t>当前系统大多用归纳的学习、依赖知识库的学习，没有很成熟的方法。神经网络、遗传算法等理论的应用也在探讨之中。</a:t>
            </a:r>
          </a:p>
        </p:txBody>
      </p:sp>
    </p:spTree>
    <p:extLst>
      <p:ext uri="{BB962C8B-B14F-4D97-AF65-F5344CB8AC3E}">
        <p14:creationId xmlns:p14="http://schemas.microsoft.com/office/powerpoint/2010/main" val="785402518"/>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新兴技术成熟度曲线图</a:t>
            </a:r>
          </a:p>
        </p:txBody>
      </p:sp>
      <p:sp>
        <p:nvSpPr>
          <p:cNvPr id="3" name="内容占位符 2"/>
          <p:cNvSpPr>
            <a:spLocks noGrp="1"/>
          </p:cNvSpPr>
          <p:nvPr>
            <p:ph idx="1"/>
          </p:nvPr>
        </p:nvSpPr>
        <p:spPr>
          <a:xfrm>
            <a:off x="7191022" y="1423988"/>
            <a:ext cx="2287941" cy="4714875"/>
          </a:xfrm>
        </p:spPr>
        <p:txBody>
          <a:bodyPr/>
          <a:lstStyle/>
          <a:p>
            <a:r>
              <a:rPr lang="en-US" altLang="zh-CN" dirty="0"/>
              <a:t>2020</a:t>
            </a:r>
            <a:r>
              <a:rPr lang="zh-CN" altLang="en-US" dirty="0"/>
              <a:t>年人工智能产业规模有望到达</a:t>
            </a:r>
            <a:r>
              <a:rPr lang="en-US" altLang="zh-CN" dirty="0"/>
              <a:t>3700</a:t>
            </a:r>
            <a:r>
              <a:rPr lang="zh-CN" altLang="en-US" dirty="0"/>
              <a:t>亿元，投入发展进入爆发期</a:t>
            </a:r>
          </a:p>
        </p:txBody>
      </p:sp>
      <p:pic>
        <p:nvPicPr>
          <p:cNvPr id="4" name="图片 3"/>
          <p:cNvPicPr>
            <a:picLocks noChangeAspect="1"/>
          </p:cNvPicPr>
          <p:nvPr/>
        </p:nvPicPr>
        <p:blipFill>
          <a:blip r:embed="rId2"/>
          <a:stretch>
            <a:fillRect/>
          </a:stretch>
        </p:blipFill>
        <p:spPr>
          <a:xfrm>
            <a:off x="713846" y="1545519"/>
            <a:ext cx="6596982" cy="4256971"/>
          </a:xfrm>
          <a:prstGeom prst="rect">
            <a:avLst/>
          </a:prstGeom>
        </p:spPr>
      </p:pic>
    </p:spTree>
    <p:extLst>
      <p:ext uri="{BB962C8B-B14F-4D97-AF65-F5344CB8AC3E}">
        <p14:creationId xmlns:p14="http://schemas.microsoft.com/office/powerpoint/2010/main" val="24388093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zh-CN" altLang="zh-CN" sz="4000">
                <a:latin typeface="Times New Roman" pitchFamily="18" charset="0"/>
                <a:ea typeface="微软雅黑" pitchFamily="34" charset="-122"/>
              </a:rPr>
              <a:t>人工智能</a:t>
            </a:r>
            <a:r>
              <a:rPr lang="zh-CN" altLang="en-US" sz="4000">
                <a:latin typeface="Times New Roman" pitchFamily="18" charset="0"/>
                <a:ea typeface="微软雅黑" pitchFamily="34" charset="-122"/>
              </a:rPr>
              <a:t>研究的主要内容（</a:t>
            </a:r>
            <a:r>
              <a:rPr lang="en-US" altLang="zh-CN" sz="4000">
                <a:latin typeface="Times New Roman" pitchFamily="18" charset="0"/>
                <a:ea typeface="微软雅黑" pitchFamily="34" charset="-122"/>
              </a:rPr>
              <a:t>4</a:t>
            </a:r>
            <a:r>
              <a:rPr lang="zh-CN" altLang="en-US" sz="4000">
                <a:latin typeface="Times New Roman" pitchFamily="18" charset="0"/>
                <a:ea typeface="微软雅黑" pitchFamily="34" charset="-122"/>
              </a:rPr>
              <a:t>）</a:t>
            </a:r>
            <a:endParaRPr lang="en-US" altLang="zh-CN" sz="4000">
              <a:latin typeface="Times New Roman" pitchFamily="18" charset="0"/>
              <a:ea typeface="微软雅黑" pitchFamily="34" charset="-122"/>
            </a:endParaRPr>
          </a:p>
        </p:txBody>
      </p:sp>
      <p:sp>
        <p:nvSpPr>
          <p:cNvPr id="56323" name="Rectangle 3"/>
          <p:cNvSpPr>
            <a:spLocks noGrp="1" noChangeArrowheads="1"/>
          </p:cNvSpPr>
          <p:nvPr>
            <p:ph type="body" idx="1"/>
          </p:nvPr>
        </p:nvSpPr>
        <p:spPr>
          <a:xfrm>
            <a:off x="842963" y="1331913"/>
            <a:ext cx="8747125" cy="4989512"/>
          </a:xfrm>
        </p:spPr>
        <p:txBody>
          <a:bodyPr/>
          <a:lstStyle/>
          <a:p>
            <a:pPr>
              <a:lnSpc>
                <a:spcPct val="80000"/>
              </a:lnSpc>
              <a:buFont typeface="Wingdings" pitchFamily="2" charset="2"/>
              <a:buChar char="n"/>
            </a:pPr>
            <a:r>
              <a:rPr lang="zh-CN" altLang="en-US" sz="2800" b="0" dirty="0">
                <a:latin typeface="Times New Roman" pitchFamily="18" charset="0"/>
                <a:ea typeface="微软雅黑" pitchFamily="34" charset="-122"/>
              </a:rPr>
              <a:t>从基础理论的角度出发其研究内容包括：</a:t>
            </a:r>
          </a:p>
          <a:p>
            <a:pPr eaLnBrk="1" hangingPunct="1">
              <a:spcBef>
                <a:spcPct val="0"/>
              </a:spcBef>
              <a:spcAft>
                <a:spcPct val="0"/>
              </a:spcAft>
              <a:buSzTx/>
              <a:buFont typeface="Wingdings" pitchFamily="2" charset="2"/>
              <a:buChar char="u"/>
            </a:pPr>
            <a:r>
              <a:rPr kumimoji="1" lang="zh-CN" altLang="en-US" sz="1600" dirty="0">
                <a:ea typeface="宋体" pitchFamily="2" charset="-122"/>
              </a:rPr>
              <a:t>自然语言理解。当前人工智能应用领域最引人注目的分支之一。随着信息时代的迅速发展，如何理解地获取知识成为日益重要的课题。主要体现于机器翻译、自动文摘、全文检索等应用中。</a:t>
            </a:r>
            <a:r>
              <a:rPr kumimoji="1" lang="zh-CN" altLang="en-US" sz="1600" dirty="0">
                <a:solidFill>
                  <a:srgbClr val="FF0000"/>
                </a:solidFill>
                <a:ea typeface="宋体" pitchFamily="2" charset="-122"/>
              </a:rPr>
              <a:t>（例）</a:t>
            </a:r>
          </a:p>
          <a:p>
            <a:pPr eaLnBrk="1" hangingPunct="1">
              <a:spcBef>
                <a:spcPct val="0"/>
              </a:spcBef>
              <a:spcAft>
                <a:spcPct val="0"/>
              </a:spcAft>
              <a:buSzTx/>
              <a:buFont typeface="Wingdings" pitchFamily="2" charset="2"/>
              <a:buChar char="u"/>
            </a:pPr>
            <a:r>
              <a:rPr kumimoji="1" lang="zh-CN" altLang="en-US" sz="1600" dirty="0">
                <a:ea typeface="宋体" pitchFamily="2" charset="-122"/>
              </a:rPr>
              <a:t>数据库的智能检索。研究如何在海量的知识中准确的找到自己需要的东西。</a:t>
            </a:r>
          </a:p>
          <a:p>
            <a:pPr eaLnBrk="1" hangingPunct="1">
              <a:spcBef>
                <a:spcPct val="0"/>
              </a:spcBef>
              <a:spcAft>
                <a:spcPct val="0"/>
              </a:spcAft>
              <a:buSzTx/>
              <a:buFont typeface="Wingdings" pitchFamily="2" charset="2"/>
              <a:buChar char="u"/>
            </a:pPr>
            <a:r>
              <a:rPr kumimoji="1" lang="zh-CN" altLang="en-US" sz="1600" dirty="0">
                <a:ea typeface="宋体" pitchFamily="2" charset="-122"/>
              </a:rPr>
              <a:t>专家系统。七十年来开始的人工智能领域的古老话题，有一些系统做得比较好，如下棋、探矿、医疗等。</a:t>
            </a:r>
          </a:p>
          <a:p>
            <a:pPr eaLnBrk="1" hangingPunct="1">
              <a:spcBef>
                <a:spcPct val="0"/>
              </a:spcBef>
              <a:spcAft>
                <a:spcPct val="0"/>
              </a:spcAft>
              <a:buSzTx/>
              <a:buFont typeface="Wingdings" pitchFamily="2" charset="2"/>
              <a:buChar char="u"/>
            </a:pPr>
            <a:r>
              <a:rPr kumimoji="1" lang="zh-CN" altLang="en-US" sz="1600" dirty="0">
                <a:ea typeface="宋体" pitchFamily="2" charset="-122"/>
              </a:rPr>
              <a:t>机器定理证明。人工智能研究最原始的课题之一，取得了很多可以证明人工智能技术进步的成就。但不是当今的热点话题。</a:t>
            </a:r>
          </a:p>
          <a:p>
            <a:pPr>
              <a:spcBef>
                <a:spcPct val="0"/>
              </a:spcBef>
              <a:spcAft>
                <a:spcPct val="0"/>
              </a:spcAft>
              <a:buSzTx/>
              <a:buFont typeface="Wingdings" pitchFamily="2" charset="2"/>
              <a:buChar char="u"/>
            </a:pPr>
            <a:r>
              <a:rPr kumimoji="1" lang="zh-CN" altLang="en-US" sz="1600" dirty="0">
                <a:ea typeface="宋体" pitchFamily="2" charset="-122"/>
              </a:rPr>
              <a:t>博弈。主要问题是机器学习和搜索。</a:t>
            </a:r>
          </a:p>
          <a:p>
            <a:pPr>
              <a:spcBef>
                <a:spcPct val="0"/>
              </a:spcBef>
              <a:spcAft>
                <a:spcPct val="0"/>
              </a:spcAft>
              <a:buSzTx/>
              <a:buFont typeface="Wingdings" pitchFamily="2" charset="2"/>
              <a:buChar char="u"/>
            </a:pPr>
            <a:r>
              <a:rPr kumimoji="1" lang="zh-CN" altLang="en-US" sz="1600" dirty="0">
                <a:ea typeface="宋体" pitchFamily="2" charset="-122"/>
              </a:rPr>
              <a:t>机器人学。涉及知识领域广泛，已取得了很多实质性的成果，是应用前景最好的分支之一。</a:t>
            </a:r>
          </a:p>
          <a:p>
            <a:pPr>
              <a:spcBef>
                <a:spcPct val="0"/>
              </a:spcBef>
              <a:spcAft>
                <a:spcPct val="0"/>
              </a:spcAft>
              <a:buSzTx/>
              <a:buFont typeface="Wingdings" pitchFamily="2" charset="2"/>
              <a:buChar char="u"/>
            </a:pPr>
            <a:r>
              <a:rPr kumimoji="1" lang="zh-CN" altLang="en-US" sz="1600" dirty="0">
                <a:ea typeface="宋体" pitchFamily="2" charset="-122"/>
              </a:rPr>
              <a:t>自动程序设计。所有学计算机的人都希望该研究分支有实质性的成果。</a:t>
            </a:r>
          </a:p>
          <a:p>
            <a:pPr>
              <a:spcBef>
                <a:spcPct val="0"/>
              </a:spcBef>
              <a:spcAft>
                <a:spcPct val="0"/>
              </a:spcAft>
              <a:buSzTx/>
              <a:buFont typeface="Wingdings" pitchFamily="2" charset="2"/>
              <a:buChar char="u"/>
            </a:pPr>
            <a:r>
              <a:rPr kumimoji="1" lang="zh-CN" altLang="en-US" sz="1600" dirty="0">
                <a:ea typeface="宋体" pitchFamily="2" charset="-122"/>
              </a:rPr>
              <a:t>组合调度。是人工智能研究的重要分支之一。对于浩繁的任务，可以给出完成任务的最佳（局部最优）的任务序列。如机器人搬运。</a:t>
            </a:r>
          </a:p>
          <a:p>
            <a:pPr>
              <a:spcBef>
                <a:spcPct val="0"/>
              </a:spcBef>
              <a:spcAft>
                <a:spcPct val="0"/>
              </a:spcAft>
              <a:buSzTx/>
              <a:buFont typeface="Wingdings" pitchFamily="2" charset="2"/>
              <a:buChar char="u"/>
            </a:pPr>
            <a:r>
              <a:rPr kumimoji="1" lang="zh-CN" altLang="en-US" sz="1600" dirty="0">
                <a:ea typeface="宋体" pitchFamily="2" charset="-122"/>
              </a:rPr>
              <a:t>感知。现代人工智能的课题。是“</a:t>
            </a:r>
            <a:r>
              <a:rPr kumimoji="1" lang="en-US" altLang="zh-CN" sz="1600" dirty="0">
                <a:ea typeface="宋体" pitchFamily="2" charset="-122"/>
              </a:rPr>
              <a:t>not only BODY but also SENSER” </a:t>
            </a:r>
            <a:r>
              <a:rPr kumimoji="1" lang="zh-CN" altLang="en-US" sz="1600" dirty="0">
                <a:ea typeface="宋体" pitchFamily="2" charset="-122"/>
              </a:rPr>
              <a:t>理论的需要。</a:t>
            </a:r>
          </a:p>
          <a:p>
            <a:pPr>
              <a:spcBef>
                <a:spcPct val="0"/>
              </a:spcBef>
              <a:spcAft>
                <a:spcPct val="0"/>
              </a:spcAft>
              <a:buSzTx/>
              <a:buFont typeface="Wingdings" pitchFamily="2" charset="2"/>
              <a:buChar char="u"/>
            </a:pPr>
            <a:r>
              <a:rPr kumimoji="1" lang="zh-CN" altLang="en-US" sz="1600" dirty="0">
                <a:ea typeface="宋体" pitchFamily="2" charset="-122"/>
              </a:rPr>
              <a:t>视觉。以往主要是由于机器人学的需要，现今多媒体、视频检索等多个分支对视觉研究提出了大量的需求。是当前最热点的研究分支之一。</a:t>
            </a:r>
          </a:p>
          <a:p>
            <a:pPr>
              <a:spcBef>
                <a:spcPct val="0"/>
              </a:spcBef>
              <a:spcAft>
                <a:spcPct val="0"/>
              </a:spcAft>
              <a:buSzTx/>
              <a:buFont typeface="Wingdings" pitchFamily="2" charset="2"/>
              <a:buChar char="u"/>
            </a:pPr>
            <a:r>
              <a:rPr kumimoji="1" lang="zh-CN" altLang="en-US" sz="1600" dirty="0">
                <a:ea typeface="宋体" pitchFamily="2" charset="-122"/>
              </a:rPr>
              <a:t>知识工程。研究知识获取、表示、应用的计算机实现。</a:t>
            </a:r>
          </a:p>
        </p:txBody>
      </p:sp>
      <p:pic>
        <p:nvPicPr>
          <p:cNvPr id="3317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162" y="1652587"/>
            <a:ext cx="42799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Tree>
    <p:extLst>
      <p:ext uri="{BB962C8B-B14F-4D97-AF65-F5344CB8AC3E}">
        <p14:creationId xmlns:p14="http://schemas.microsoft.com/office/powerpoint/2010/main" val="22382150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1781"/>
                                        </p:tgtEl>
                                        <p:attrNameLst>
                                          <p:attrName>style.visibility</p:attrName>
                                        </p:attrNameLst>
                                      </p:cBhvr>
                                      <p:to>
                                        <p:strVal val="visible"/>
                                      </p:to>
                                    </p:set>
                                    <p:anim calcmode="lin" valueType="num">
                                      <p:cBhvr additive="base">
                                        <p:cTn id="7" dur="500" fill="hold"/>
                                        <p:tgtEl>
                                          <p:spTgt spid="331781"/>
                                        </p:tgtEl>
                                        <p:attrNameLst>
                                          <p:attrName>ppt_x</p:attrName>
                                        </p:attrNameLst>
                                      </p:cBhvr>
                                      <p:tavLst>
                                        <p:tav tm="0">
                                          <p:val>
                                            <p:strVal val="#ppt_x"/>
                                          </p:val>
                                        </p:tav>
                                        <p:tav tm="100000">
                                          <p:val>
                                            <p:strVal val="#ppt_x"/>
                                          </p:val>
                                        </p:tav>
                                      </p:tavLst>
                                    </p:anim>
                                    <p:anim calcmode="lin" valueType="num">
                                      <p:cBhvr additive="base">
                                        <p:cTn id="8" dur="500" fill="hold"/>
                                        <p:tgtEl>
                                          <p:spTgt spid="33178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331781"/>
                                        </p:tgtEl>
                                        <p:attrNameLst>
                                          <p:attrName>ppt_x</p:attrName>
                                        </p:attrNameLst>
                                      </p:cBhvr>
                                      <p:tavLst>
                                        <p:tav tm="0">
                                          <p:val>
                                            <p:strVal val="ppt_x"/>
                                          </p:val>
                                        </p:tav>
                                        <p:tav tm="100000">
                                          <p:val>
                                            <p:strVal val="ppt_x"/>
                                          </p:val>
                                        </p:tav>
                                      </p:tavLst>
                                    </p:anim>
                                    <p:anim calcmode="lin" valueType="num">
                                      <p:cBhvr additive="base">
                                        <p:cTn id="13" dur="500"/>
                                        <p:tgtEl>
                                          <p:spTgt spid="331781"/>
                                        </p:tgtEl>
                                        <p:attrNameLst>
                                          <p:attrName>ppt_y</p:attrName>
                                        </p:attrNameLst>
                                      </p:cBhvr>
                                      <p:tavLst>
                                        <p:tav tm="0">
                                          <p:val>
                                            <p:strVal val="ppt_y"/>
                                          </p:val>
                                        </p:tav>
                                        <p:tav tm="100000">
                                          <p:val>
                                            <p:strVal val="1+ppt_h/2"/>
                                          </p:val>
                                        </p:tav>
                                      </p:tavLst>
                                    </p:anim>
                                    <p:set>
                                      <p:cBhvr>
                                        <p:cTn id="14" dur="1" fill="hold">
                                          <p:stCondLst>
                                            <p:cond delay="499"/>
                                          </p:stCondLst>
                                        </p:cTn>
                                        <p:tgtEl>
                                          <p:spTgt spid="3317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zh-CN" sz="4000">
                <a:latin typeface="Times New Roman" pitchFamily="18" charset="0"/>
                <a:ea typeface="微软雅黑" pitchFamily="34" charset="-122"/>
              </a:rPr>
              <a:t>人工智能</a:t>
            </a:r>
            <a:r>
              <a:rPr lang="zh-CN" altLang="en-US" sz="4000">
                <a:latin typeface="Times New Roman" pitchFamily="18" charset="0"/>
                <a:ea typeface="微软雅黑" pitchFamily="34" charset="-122"/>
              </a:rPr>
              <a:t>研究的主要内容（</a:t>
            </a:r>
            <a:r>
              <a:rPr lang="en-US" altLang="zh-CN" sz="4000">
                <a:latin typeface="Times New Roman" pitchFamily="18" charset="0"/>
                <a:ea typeface="微软雅黑" pitchFamily="34" charset="-122"/>
              </a:rPr>
              <a:t>5</a:t>
            </a:r>
            <a:r>
              <a:rPr lang="zh-CN" altLang="en-US" sz="4000">
                <a:latin typeface="Times New Roman" pitchFamily="18" charset="0"/>
                <a:ea typeface="微软雅黑" pitchFamily="34" charset="-122"/>
              </a:rPr>
              <a:t>）</a:t>
            </a:r>
            <a:endParaRPr lang="en-US" altLang="zh-CN" sz="4000">
              <a:latin typeface="Times New Roman" pitchFamily="18" charset="0"/>
              <a:ea typeface="微软雅黑" pitchFamily="34" charset="-122"/>
            </a:endParaRPr>
          </a:p>
        </p:txBody>
      </p:sp>
      <p:sp>
        <p:nvSpPr>
          <p:cNvPr id="57347" name="Rectangle 3"/>
          <p:cNvSpPr>
            <a:spLocks noGrp="1" noChangeArrowheads="1"/>
          </p:cNvSpPr>
          <p:nvPr>
            <p:ph type="body" idx="1"/>
          </p:nvPr>
        </p:nvSpPr>
        <p:spPr>
          <a:xfrm>
            <a:off x="842963" y="1423988"/>
            <a:ext cx="8747125" cy="4714875"/>
          </a:xfrm>
        </p:spPr>
        <p:txBody>
          <a:bodyPr/>
          <a:lstStyle/>
          <a:p>
            <a:pPr>
              <a:buFont typeface="Wingdings" pitchFamily="2" charset="2"/>
              <a:buChar char="n"/>
            </a:pPr>
            <a:r>
              <a:rPr lang="zh-CN" altLang="en-US">
                <a:latin typeface="Times New Roman" pitchFamily="18" charset="0"/>
                <a:ea typeface="微软雅黑" pitchFamily="34" charset="-122"/>
              </a:rPr>
              <a:t>从最近 </a:t>
            </a:r>
            <a:r>
              <a:rPr lang="en-US" altLang="zh-CN">
                <a:latin typeface="Times New Roman" pitchFamily="18" charset="0"/>
                <a:ea typeface="微软雅黑" pitchFamily="34" charset="-122"/>
              </a:rPr>
              <a:t>IJCAI</a:t>
            </a:r>
            <a:r>
              <a:rPr lang="zh-CN" altLang="en-US">
                <a:latin typeface="Times New Roman" pitchFamily="18" charset="0"/>
                <a:ea typeface="微软雅黑" pitchFamily="34" charset="-122"/>
              </a:rPr>
              <a:t>国际会议上看包括（</a:t>
            </a:r>
            <a:r>
              <a:rPr lang="zh-CN" altLang="en-US">
                <a:latin typeface="Times New Roman" pitchFamily="18" charset="0"/>
                <a:ea typeface="微软雅黑" pitchFamily="34" charset="-122"/>
                <a:sym typeface="Wingdings" pitchFamily="2" charset="2"/>
              </a:rPr>
              <a:t>1）：</a:t>
            </a:r>
            <a:endParaRPr lang="zh-CN" altLang="en-US">
              <a:latin typeface="Times New Roman" pitchFamily="18" charset="0"/>
              <a:ea typeface="微软雅黑" pitchFamily="34" charset="-122"/>
            </a:endParaRPr>
          </a:p>
          <a:p>
            <a:pPr lvl="1">
              <a:buFont typeface="Wingdings" pitchFamily="2" charset="2"/>
              <a:buChar char="q"/>
            </a:pPr>
            <a:r>
              <a:rPr lang="en-US" altLang="zh-CN">
                <a:solidFill>
                  <a:srgbClr val="000000"/>
                </a:solidFill>
                <a:latin typeface="Times New Roman" pitchFamily="18" charset="0"/>
                <a:ea typeface="微软雅黑" pitchFamily="34" charset="-122"/>
              </a:rPr>
              <a:t>Automated Reasoning</a:t>
            </a:r>
          </a:p>
          <a:p>
            <a:pPr lvl="1">
              <a:buFont typeface="Wingdings" pitchFamily="2" charset="2"/>
              <a:buChar char="q"/>
            </a:pPr>
            <a:r>
              <a:rPr lang="en-US" altLang="zh-CN">
                <a:latin typeface="Times New Roman" pitchFamily="18" charset="0"/>
                <a:ea typeface="微软雅黑" pitchFamily="34" charset="-122"/>
              </a:rPr>
              <a:t>Case-based Reasoning</a:t>
            </a:r>
          </a:p>
          <a:p>
            <a:pPr lvl="1">
              <a:buFont typeface="Wingdings" pitchFamily="2" charset="2"/>
              <a:buChar char="q"/>
            </a:pPr>
            <a:r>
              <a:rPr lang="en-US" altLang="zh-CN">
                <a:latin typeface="Times New Roman" pitchFamily="18" charset="0"/>
                <a:ea typeface="微软雅黑" pitchFamily="34" charset="-122"/>
              </a:rPr>
              <a:t>Cognitive Modelling</a:t>
            </a:r>
          </a:p>
          <a:p>
            <a:pPr lvl="1">
              <a:buFont typeface="Wingdings" pitchFamily="2" charset="2"/>
              <a:buChar char="q"/>
            </a:pPr>
            <a:r>
              <a:rPr lang="en-US" altLang="zh-CN">
                <a:latin typeface="Times New Roman" pitchFamily="18" charset="0"/>
                <a:ea typeface="微软雅黑" pitchFamily="34" charset="-122"/>
              </a:rPr>
              <a:t>Constraint Satisfaction</a:t>
            </a:r>
          </a:p>
          <a:p>
            <a:pPr lvl="1">
              <a:buFont typeface="Wingdings" pitchFamily="2" charset="2"/>
              <a:buChar char="q"/>
            </a:pPr>
            <a:r>
              <a:rPr lang="en-US" altLang="zh-CN">
                <a:latin typeface="Times New Roman" pitchFamily="18" charset="0"/>
                <a:ea typeface="微软雅黑" pitchFamily="34" charset="-122"/>
              </a:rPr>
              <a:t>Distributed AI</a:t>
            </a:r>
          </a:p>
          <a:p>
            <a:pPr lvl="1">
              <a:buFont typeface="Wingdings" pitchFamily="2" charset="2"/>
              <a:buChar char="q"/>
            </a:pPr>
            <a:r>
              <a:rPr lang="en-US" altLang="zh-CN">
                <a:latin typeface="Times New Roman" pitchFamily="18" charset="0"/>
                <a:ea typeface="微软雅黑" pitchFamily="34" charset="-122"/>
              </a:rPr>
              <a:t>Computer Game Playing</a:t>
            </a:r>
          </a:p>
          <a:p>
            <a:pPr lvl="1">
              <a:buFont typeface="Wingdings" pitchFamily="2" charset="2"/>
              <a:buChar char="q"/>
            </a:pPr>
            <a:r>
              <a:rPr lang="en-US" altLang="zh-CN">
                <a:latin typeface="Times New Roman" pitchFamily="18" charset="0"/>
                <a:ea typeface="微软雅黑" pitchFamily="34" charset="-122"/>
              </a:rPr>
              <a:t>Knowledge-based Applications</a:t>
            </a:r>
          </a:p>
          <a:p>
            <a:pPr lvl="1">
              <a:buFont typeface="Wingdings" pitchFamily="2" charset="2"/>
              <a:buChar char="q"/>
            </a:pPr>
            <a:r>
              <a:rPr lang="en-US" altLang="zh-CN">
                <a:latin typeface="Times New Roman" pitchFamily="18" charset="0"/>
                <a:ea typeface="微软雅黑" pitchFamily="34" charset="-122"/>
              </a:rPr>
              <a:t>Machine Learning</a:t>
            </a:r>
          </a:p>
          <a:p>
            <a:pPr lvl="1">
              <a:buFont typeface="Wingdings" pitchFamily="2" charset="2"/>
              <a:buChar char="q"/>
            </a:pPr>
            <a:r>
              <a:rPr lang="en-US" altLang="zh-CN">
                <a:latin typeface="Times New Roman" pitchFamily="18" charset="0"/>
                <a:ea typeface="微软雅黑" pitchFamily="34" charset="-122"/>
              </a:rPr>
              <a:t>Natural Language Processing</a:t>
            </a:r>
          </a:p>
          <a:p>
            <a:pPr lvl="1">
              <a:buFont typeface="Wingdings" pitchFamily="2" charset="2"/>
              <a:buChar char="q"/>
            </a:pPr>
            <a:r>
              <a:rPr lang="en-US" altLang="zh-CN">
                <a:latin typeface="Times New Roman" pitchFamily="18" charset="0"/>
                <a:ea typeface="微软雅黑" pitchFamily="34" charset="-122"/>
              </a:rPr>
              <a:t>Planning and Scheduling</a:t>
            </a:r>
          </a:p>
          <a:p>
            <a:pPr lvl="1">
              <a:buFont typeface="Wingdings" pitchFamily="2" charset="2"/>
              <a:buChar char="q"/>
            </a:pPr>
            <a:r>
              <a:rPr lang="en-US" altLang="zh-CN">
                <a:solidFill>
                  <a:srgbClr val="000000"/>
                </a:solidFill>
                <a:latin typeface="Times New Roman" pitchFamily="18" charset="0"/>
                <a:ea typeface="微软雅黑" pitchFamily="34" charset="-122"/>
              </a:rPr>
              <a:t>Qualitative Reasoning and Diagnosis</a:t>
            </a:r>
            <a:endParaRPr lang="zh-CN" altLang="en-US">
              <a:solidFill>
                <a:srgbClr val="000000"/>
              </a:solidFill>
              <a:latin typeface="Times New Roman" pitchFamily="18" charset="0"/>
              <a:ea typeface="微软雅黑" pitchFamily="34" charset="-122"/>
            </a:endParaRPr>
          </a:p>
        </p:txBody>
      </p:sp>
    </p:spTree>
    <p:extLst>
      <p:ext uri="{BB962C8B-B14F-4D97-AF65-F5344CB8AC3E}">
        <p14:creationId xmlns:p14="http://schemas.microsoft.com/office/powerpoint/2010/main" val="3782642484"/>
      </p:ext>
    </p:extLst>
  </p:cSld>
  <p:clrMapOvr>
    <a:masterClrMapping/>
  </p:clrMapOvr>
  <p:transition>
    <p:wipe dir="r"/>
  </p:transition>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zh-CN" sz="4000">
                <a:latin typeface="Times New Roman" pitchFamily="18" charset="0"/>
                <a:ea typeface="微软雅黑" pitchFamily="34" charset="-122"/>
              </a:rPr>
              <a:t>人工智能</a:t>
            </a:r>
            <a:r>
              <a:rPr lang="zh-CN" altLang="en-US" sz="4000">
                <a:latin typeface="Times New Roman" pitchFamily="18" charset="0"/>
                <a:ea typeface="微软雅黑" pitchFamily="34" charset="-122"/>
              </a:rPr>
              <a:t>研究的主要内容（</a:t>
            </a:r>
            <a:r>
              <a:rPr lang="en-US" altLang="zh-CN" sz="4000">
                <a:latin typeface="Times New Roman" pitchFamily="18" charset="0"/>
                <a:ea typeface="微软雅黑" pitchFamily="34" charset="-122"/>
              </a:rPr>
              <a:t>6</a:t>
            </a:r>
            <a:r>
              <a:rPr lang="zh-CN" altLang="en-US" sz="4000">
                <a:latin typeface="Times New Roman" pitchFamily="18" charset="0"/>
                <a:ea typeface="微软雅黑" pitchFamily="34" charset="-122"/>
              </a:rPr>
              <a:t>）</a:t>
            </a:r>
            <a:endParaRPr lang="en-US" altLang="zh-CN" sz="4000">
              <a:latin typeface="Times New Roman" pitchFamily="18" charset="0"/>
              <a:ea typeface="微软雅黑" pitchFamily="34" charset="-122"/>
            </a:endParaRPr>
          </a:p>
        </p:txBody>
      </p:sp>
      <p:sp>
        <p:nvSpPr>
          <p:cNvPr id="58371" name="Rectangle 3"/>
          <p:cNvSpPr>
            <a:spLocks noGrp="1" noChangeArrowheads="1"/>
          </p:cNvSpPr>
          <p:nvPr>
            <p:ph type="body" idx="1"/>
          </p:nvPr>
        </p:nvSpPr>
        <p:spPr>
          <a:xfrm>
            <a:off x="842963" y="1423988"/>
            <a:ext cx="8747125" cy="4714875"/>
          </a:xfrm>
        </p:spPr>
        <p:txBody>
          <a:bodyPr/>
          <a:lstStyle/>
          <a:p>
            <a:pPr>
              <a:buFont typeface="Wingdings" pitchFamily="2" charset="2"/>
              <a:buChar char="n"/>
            </a:pPr>
            <a:r>
              <a:rPr lang="zh-CN" altLang="en-US">
                <a:latin typeface="Times New Roman" pitchFamily="18" charset="0"/>
                <a:ea typeface="微软雅黑" pitchFamily="34" charset="-122"/>
              </a:rPr>
              <a:t>从最近 </a:t>
            </a:r>
            <a:r>
              <a:rPr lang="en-US" altLang="zh-CN">
                <a:latin typeface="Times New Roman" pitchFamily="18" charset="0"/>
                <a:ea typeface="微软雅黑" pitchFamily="34" charset="-122"/>
              </a:rPr>
              <a:t>IJCAI</a:t>
            </a:r>
            <a:r>
              <a:rPr lang="zh-CN" altLang="en-US">
                <a:latin typeface="Times New Roman" pitchFamily="18" charset="0"/>
                <a:ea typeface="微软雅黑" pitchFamily="34" charset="-122"/>
              </a:rPr>
              <a:t>国际会议上看包括（</a:t>
            </a:r>
            <a:r>
              <a:rPr lang="zh-CN" altLang="en-US">
                <a:latin typeface="Times New Roman" pitchFamily="18" charset="0"/>
                <a:ea typeface="微软雅黑" pitchFamily="34" charset="-122"/>
                <a:sym typeface="Wingdings" pitchFamily="2" charset="2"/>
              </a:rPr>
              <a:t>2）：</a:t>
            </a:r>
            <a:endParaRPr lang="zh-CN" altLang="en-US">
              <a:latin typeface="Times New Roman" pitchFamily="18" charset="0"/>
              <a:ea typeface="微软雅黑" pitchFamily="34" charset="-122"/>
            </a:endParaRPr>
          </a:p>
          <a:p>
            <a:pPr lvl="1">
              <a:buFont typeface="Wingdings" pitchFamily="2" charset="2"/>
              <a:buChar char="q"/>
            </a:pPr>
            <a:r>
              <a:rPr lang="en-US" altLang="zh-CN">
                <a:solidFill>
                  <a:srgbClr val="000000"/>
                </a:solidFill>
                <a:latin typeface="Times New Roman" pitchFamily="18" charset="0"/>
                <a:ea typeface="微软雅黑" pitchFamily="34" charset="-122"/>
              </a:rPr>
              <a:t>Robotics and Perception</a:t>
            </a:r>
          </a:p>
          <a:p>
            <a:pPr lvl="1">
              <a:buFont typeface="Wingdings" pitchFamily="2" charset="2"/>
              <a:buChar char="q"/>
            </a:pPr>
            <a:r>
              <a:rPr lang="en-US" altLang="zh-CN">
                <a:solidFill>
                  <a:srgbClr val="000000"/>
                </a:solidFill>
                <a:latin typeface="Times New Roman" pitchFamily="18" charset="0"/>
                <a:ea typeface="微软雅黑" pitchFamily="34" charset="-122"/>
              </a:rPr>
              <a:t>Search</a:t>
            </a:r>
          </a:p>
          <a:p>
            <a:pPr lvl="1">
              <a:buFont typeface="Wingdings" pitchFamily="2" charset="2"/>
              <a:buChar char="q"/>
            </a:pPr>
            <a:r>
              <a:rPr lang="en-US" altLang="zh-CN">
                <a:solidFill>
                  <a:srgbClr val="000000"/>
                </a:solidFill>
                <a:latin typeface="Times New Roman" pitchFamily="18" charset="0"/>
                <a:ea typeface="微软雅黑" pitchFamily="34" charset="-122"/>
              </a:rPr>
              <a:t>Software Agents</a:t>
            </a:r>
          </a:p>
          <a:p>
            <a:pPr lvl="1">
              <a:buFont typeface="Wingdings" pitchFamily="2" charset="2"/>
              <a:buChar char="q"/>
            </a:pPr>
            <a:r>
              <a:rPr lang="en-US" altLang="zh-CN">
                <a:solidFill>
                  <a:srgbClr val="000000"/>
                </a:solidFill>
                <a:latin typeface="Times New Roman" pitchFamily="18" charset="0"/>
                <a:ea typeface="微软雅黑" pitchFamily="34" charset="-122"/>
              </a:rPr>
              <a:t>Temporal Reasoning</a:t>
            </a:r>
          </a:p>
          <a:p>
            <a:pPr lvl="1">
              <a:buFont typeface="Wingdings" pitchFamily="2" charset="2"/>
              <a:buChar char="q"/>
            </a:pPr>
            <a:r>
              <a:rPr lang="en-US" altLang="zh-CN">
                <a:solidFill>
                  <a:srgbClr val="000000"/>
                </a:solidFill>
                <a:latin typeface="Times New Roman" pitchFamily="18" charset="0"/>
                <a:ea typeface="微软雅黑" pitchFamily="34" charset="-122"/>
              </a:rPr>
              <a:t>Uncertainty and Probabilistic Reasoning</a:t>
            </a:r>
          </a:p>
          <a:p>
            <a:pPr lvl="1">
              <a:buFont typeface="Wingdings" pitchFamily="2" charset="2"/>
              <a:buChar char="q"/>
            </a:pPr>
            <a:r>
              <a:rPr lang="en-US" altLang="zh-CN">
                <a:solidFill>
                  <a:srgbClr val="000000"/>
                </a:solidFill>
                <a:latin typeface="Times New Roman" pitchFamily="18" charset="0"/>
                <a:ea typeface="微软雅黑" pitchFamily="34" charset="-122"/>
              </a:rPr>
              <a:t>Neural Networks</a:t>
            </a:r>
          </a:p>
          <a:p>
            <a:pPr lvl="1">
              <a:buFont typeface="Wingdings" pitchFamily="2" charset="2"/>
              <a:buChar char="q"/>
            </a:pPr>
            <a:r>
              <a:rPr lang="en-US" altLang="zh-CN">
                <a:solidFill>
                  <a:srgbClr val="000000"/>
                </a:solidFill>
                <a:latin typeface="Times New Roman" pitchFamily="18" charset="0"/>
                <a:ea typeface="微软雅黑" pitchFamily="34" charset="-122"/>
              </a:rPr>
              <a:t>Genetic Algorithms</a:t>
            </a:r>
          </a:p>
          <a:p>
            <a:pPr lvl="1">
              <a:buFont typeface="Wingdings" pitchFamily="2" charset="2"/>
              <a:buChar char="q"/>
            </a:pPr>
            <a:r>
              <a:rPr lang="en-US" altLang="zh-CN">
                <a:solidFill>
                  <a:srgbClr val="000000"/>
                </a:solidFill>
                <a:latin typeface="Times New Roman" pitchFamily="18" charset="0"/>
                <a:ea typeface="微软雅黑" pitchFamily="34" charset="-122"/>
              </a:rPr>
              <a:t>Fuzzy Logic</a:t>
            </a:r>
          </a:p>
          <a:p>
            <a:pPr lvl="1">
              <a:buFont typeface="Wingdings" pitchFamily="2" charset="2"/>
              <a:buChar char="q"/>
            </a:pPr>
            <a:r>
              <a:rPr lang="en-US" altLang="zh-CN">
                <a:solidFill>
                  <a:srgbClr val="000000"/>
                </a:solidFill>
                <a:latin typeface="Times New Roman" pitchFamily="18" charset="0"/>
                <a:ea typeface="微软雅黑" pitchFamily="34" charset="-122"/>
              </a:rPr>
              <a:t>Philosophy of AI</a:t>
            </a:r>
          </a:p>
          <a:p>
            <a:pPr lvl="1">
              <a:buFont typeface="Wingdings" pitchFamily="2" charset="2"/>
              <a:buChar char="q"/>
            </a:pPr>
            <a:r>
              <a:rPr lang="en-US" altLang="zh-CN">
                <a:solidFill>
                  <a:srgbClr val="000000"/>
                </a:solidFill>
                <a:latin typeface="Times New Roman" pitchFamily="18" charset="0"/>
                <a:ea typeface="微软雅黑" pitchFamily="34" charset="-122"/>
              </a:rPr>
              <a:t>Knowledge Representation</a:t>
            </a:r>
          </a:p>
          <a:p>
            <a:pPr lvl="1">
              <a:buFont typeface="Wingdings" pitchFamily="2" charset="2"/>
              <a:buChar char="q"/>
            </a:pPr>
            <a:r>
              <a:rPr lang="en-US" altLang="zh-CN">
                <a:solidFill>
                  <a:srgbClr val="000000"/>
                </a:solidFill>
                <a:latin typeface="Times New Roman" pitchFamily="18" charset="0"/>
                <a:ea typeface="微软雅黑" pitchFamily="34" charset="-122"/>
              </a:rPr>
              <a:t>Knowledge Acquisition and Expert Systems</a:t>
            </a:r>
          </a:p>
          <a:p>
            <a:pPr lvl="1">
              <a:buFont typeface="Wingdings" pitchFamily="2" charset="2"/>
              <a:buNone/>
            </a:pPr>
            <a:endParaRPr lang="en-US" altLang="zh-CN">
              <a:solidFill>
                <a:srgbClr val="000000"/>
              </a:solidFill>
              <a:latin typeface="Times New Roman" pitchFamily="18" charset="0"/>
              <a:ea typeface="微软雅黑" pitchFamily="34" charset="-122"/>
            </a:endParaRPr>
          </a:p>
        </p:txBody>
      </p:sp>
    </p:spTree>
    <p:extLst>
      <p:ext uri="{BB962C8B-B14F-4D97-AF65-F5344CB8AC3E}">
        <p14:creationId xmlns:p14="http://schemas.microsoft.com/office/powerpoint/2010/main" val="1523365913"/>
      </p:ext>
    </p:extLst>
  </p:cSld>
  <p:clrMapOvr>
    <a:masterClrMapping/>
  </p:clrMapOvr>
  <p:transition>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818621" y="549276"/>
            <a:ext cx="8420100" cy="792163"/>
          </a:xfrm>
        </p:spPr>
        <p:txBody>
          <a:bodyPr/>
          <a:lstStyle/>
          <a:p>
            <a:pPr algn="ctr"/>
            <a:r>
              <a:rPr lang="en-US" altLang="zh-CN" sz="4000">
                <a:solidFill>
                  <a:schemeClr val="tx1"/>
                </a:solidFill>
                <a:effectLst>
                  <a:outerShdw blurRad="38100" dist="38100" dir="2700000" algn="tl">
                    <a:srgbClr val="C0C0C0"/>
                  </a:outerShdw>
                </a:effectLst>
                <a:latin typeface="Times New Roman" charset="0"/>
                <a:ea typeface="宋体" charset="-122"/>
              </a:rPr>
              <a:t>AI</a:t>
            </a:r>
            <a:r>
              <a:rPr lang="zh-CN" altLang="en-US" sz="4000" b="1">
                <a:solidFill>
                  <a:schemeClr val="tx1"/>
                </a:solidFill>
                <a:effectLst>
                  <a:outerShdw blurRad="38100" dist="38100" dir="2700000" algn="tl">
                    <a:srgbClr val="C0C0C0"/>
                  </a:outerShdw>
                </a:effectLst>
                <a:latin typeface="宋体" charset="-122"/>
                <a:ea typeface="宋体" charset="-122"/>
              </a:rPr>
              <a:t>的未来</a:t>
            </a:r>
          </a:p>
        </p:txBody>
      </p:sp>
      <p:sp>
        <p:nvSpPr>
          <p:cNvPr id="153603" name="Rectangle 3"/>
          <p:cNvSpPr>
            <a:spLocks noGrp="1" noChangeArrowheads="1"/>
          </p:cNvSpPr>
          <p:nvPr>
            <p:ph type="body" idx="1"/>
          </p:nvPr>
        </p:nvSpPr>
        <p:spPr>
          <a:xfrm>
            <a:off x="818621" y="1484314"/>
            <a:ext cx="8420100" cy="4681537"/>
          </a:xfrm>
        </p:spPr>
        <p:txBody>
          <a:bodyPr/>
          <a:lstStyle/>
          <a:p>
            <a:r>
              <a:rPr lang="zh-CN" altLang="en-US" sz="3200">
                <a:latin typeface="Times New Roman" charset="0"/>
                <a:ea typeface="黑体" pitchFamily="49" charset="-122"/>
              </a:rPr>
              <a:t>可以期望</a:t>
            </a:r>
            <a:r>
              <a:rPr lang="en-US" altLang="zh-CN" sz="3200">
                <a:latin typeface="Times New Roman" charset="0"/>
                <a:ea typeface="黑体" pitchFamily="49" charset="-122"/>
              </a:rPr>
              <a:t>AI</a:t>
            </a:r>
            <a:r>
              <a:rPr lang="zh-CN" altLang="en-US" sz="3200">
                <a:latin typeface="Times New Roman" charset="0"/>
                <a:ea typeface="黑体" pitchFamily="49" charset="-122"/>
              </a:rPr>
              <a:t>在中级水平上的成功将影响所有人的日常生活</a:t>
            </a:r>
          </a:p>
          <a:p>
            <a:pPr lvl="1"/>
            <a:r>
              <a:rPr lang="zh-CN" altLang="en-US" sz="2900">
                <a:latin typeface="Times New Roman" charset="0"/>
                <a:ea typeface="黑体" pitchFamily="49" charset="-122"/>
              </a:rPr>
              <a:t>数学定理证明辅助工具</a:t>
            </a:r>
          </a:p>
          <a:p>
            <a:pPr lvl="1"/>
            <a:r>
              <a:rPr lang="zh-CN" altLang="en-US" sz="2900">
                <a:latin typeface="Times New Roman" charset="0"/>
                <a:ea typeface="黑体" pitchFamily="49" charset="-122"/>
              </a:rPr>
              <a:t>感知环境的机器人</a:t>
            </a:r>
          </a:p>
          <a:p>
            <a:pPr lvl="1"/>
            <a:r>
              <a:rPr lang="zh-CN" altLang="en-US" sz="2900">
                <a:latin typeface="Times New Roman" charset="0"/>
                <a:ea typeface="黑体" pitchFamily="49" charset="-122"/>
              </a:rPr>
              <a:t>人体特征识别</a:t>
            </a:r>
          </a:p>
          <a:p>
            <a:pPr lvl="1"/>
            <a:r>
              <a:rPr lang="zh-CN" altLang="en-US" sz="2900">
                <a:latin typeface="Times New Roman" charset="0"/>
                <a:ea typeface="黑体" pitchFamily="49" charset="-122"/>
              </a:rPr>
              <a:t>智能搜索引擎</a:t>
            </a:r>
            <a:r>
              <a:rPr lang="en-US" altLang="zh-CN" sz="2900">
                <a:latin typeface="Times New Roman" charset="0"/>
                <a:ea typeface="黑体" pitchFamily="49" charset="-122"/>
              </a:rPr>
              <a:t>… …</a:t>
            </a:r>
          </a:p>
          <a:p>
            <a:r>
              <a:rPr lang="zh-CN" altLang="en-US" sz="3200">
                <a:latin typeface="Times New Roman" charset="0"/>
                <a:ea typeface="黑体" pitchFamily="49" charset="-122"/>
              </a:rPr>
              <a:t>但是目前</a:t>
            </a:r>
            <a:r>
              <a:rPr lang="en-US" altLang="zh-CN" sz="3200">
                <a:latin typeface="Times New Roman" charset="0"/>
                <a:ea typeface="黑体" pitchFamily="49" charset="-122"/>
              </a:rPr>
              <a:t>AI</a:t>
            </a:r>
            <a:r>
              <a:rPr lang="zh-CN" altLang="en-US" sz="3200">
                <a:latin typeface="Times New Roman" charset="0"/>
                <a:ea typeface="黑体" pitchFamily="49" charset="-122"/>
              </a:rPr>
              <a:t>还没有像互连网和手机一样对社会造成普遍深入的影响</a:t>
            </a:r>
          </a:p>
        </p:txBody>
      </p:sp>
      <p:sp>
        <p:nvSpPr>
          <p:cNvPr id="15360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8372611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Grp="1" noChangeArrowheads="1"/>
          </p:cNvSpPr>
          <p:nvPr>
            <p:ph type="body" idx="1"/>
          </p:nvPr>
        </p:nvSpPr>
        <p:spPr>
          <a:xfrm>
            <a:off x="1042988" y="2060575"/>
            <a:ext cx="7915276" cy="2808288"/>
          </a:xfrm>
        </p:spPr>
        <p:txBody>
          <a:bodyPr/>
          <a:lstStyle/>
          <a:p>
            <a:pPr>
              <a:buFontTx/>
              <a:buNone/>
            </a:pPr>
            <a:r>
              <a:rPr lang="en-US" altLang="zh-CN" sz="4000" dirty="0">
                <a:latin typeface="Times New Roman" charset="0"/>
                <a:ea typeface="黑体" pitchFamily="49" charset="-122"/>
              </a:rPr>
              <a:t>	</a:t>
            </a:r>
            <a:r>
              <a:rPr lang="zh-CN" altLang="en-US" sz="4000" dirty="0">
                <a:latin typeface="Times New Roman" charset="0"/>
                <a:ea typeface="黑体" pitchFamily="49" charset="-122"/>
              </a:rPr>
              <a:t>我们只能向前看到很短的距离，但是我们能够看到仍然有很多事情要做。</a:t>
            </a:r>
          </a:p>
          <a:p>
            <a:pPr>
              <a:buFontTx/>
              <a:buNone/>
            </a:pPr>
            <a:r>
              <a:rPr lang="en-US" altLang="zh-CN" sz="4000" dirty="0">
                <a:latin typeface="Times New Roman" charset="0"/>
                <a:ea typeface="黑体" pitchFamily="49" charset="-122"/>
              </a:rPr>
              <a:t>					Alan Turing</a:t>
            </a:r>
          </a:p>
        </p:txBody>
      </p:sp>
      <p:sp>
        <p:nvSpPr>
          <p:cNvPr id="30925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8536624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42950" y="404813"/>
            <a:ext cx="8420100" cy="863600"/>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参考书目</a:t>
            </a:r>
          </a:p>
        </p:txBody>
      </p:sp>
      <p:sp>
        <p:nvSpPr>
          <p:cNvPr id="54275" name="Rectangle 3"/>
          <p:cNvSpPr>
            <a:spLocks noGrp="1" noChangeArrowheads="1"/>
          </p:cNvSpPr>
          <p:nvPr>
            <p:ph type="body" idx="1"/>
          </p:nvPr>
        </p:nvSpPr>
        <p:spPr>
          <a:xfrm>
            <a:off x="741230" y="1628775"/>
            <a:ext cx="8802819" cy="4335463"/>
          </a:xfrm>
        </p:spPr>
        <p:txBody>
          <a:bodyPr/>
          <a:lstStyle/>
          <a:p>
            <a:pPr latinLnBrk="0"/>
            <a:r>
              <a:rPr lang="zh-CN" altLang="en-US" sz="2800" dirty="0">
                <a:latin typeface="宋体" pitchFamily="2" charset="-122"/>
                <a:ea typeface="宋体" pitchFamily="2" charset="-122"/>
                <a:cs typeface="Times New Roman" pitchFamily="18" charset="0"/>
              </a:rPr>
              <a:t>蔡自兴，徐光佑，人工智能及其应用</a:t>
            </a:r>
            <a:r>
              <a:rPr lang="en-US" altLang="zh-CN" sz="2800" dirty="0">
                <a:latin typeface="宋体" pitchFamily="2" charset="-122"/>
                <a:ea typeface="宋体" pitchFamily="2" charset="-122"/>
                <a:cs typeface="Times New Roman" pitchFamily="18" charset="0"/>
              </a:rPr>
              <a:t>(</a:t>
            </a:r>
            <a:r>
              <a:rPr lang="zh-CN" altLang="en-US" sz="2800" dirty="0">
                <a:latin typeface="宋体" pitchFamily="2" charset="-122"/>
                <a:ea typeface="宋体" pitchFamily="2" charset="-122"/>
                <a:cs typeface="Times New Roman" pitchFamily="18" charset="0"/>
              </a:rPr>
              <a:t>第</a:t>
            </a:r>
            <a:r>
              <a:rPr lang="en-US" altLang="zh-CN" sz="2800" dirty="0">
                <a:latin typeface="宋体" pitchFamily="2" charset="-122"/>
                <a:ea typeface="宋体" pitchFamily="2" charset="-122"/>
                <a:cs typeface="Times New Roman" pitchFamily="18" charset="0"/>
              </a:rPr>
              <a:t>4</a:t>
            </a:r>
            <a:r>
              <a:rPr lang="zh-CN" altLang="en-US" sz="2800" dirty="0">
                <a:latin typeface="宋体" pitchFamily="2" charset="-122"/>
                <a:ea typeface="宋体" pitchFamily="2" charset="-122"/>
                <a:cs typeface="Times New Roman" pitchFamily="18" charset="0"/>
              </a:rPr>
              <a:t>版</a:t>
            </a:r>
            <a:r>
              <a:rPr lang="en-US" altLang="zh-CN" sz="2800" dirty="0">
                <a:latin typeface="宋体" pitchFamily="2" charset="-122"/>
                <a:ea typeface="宋体" pitchFamily="2" charset="-122"/>
                <a:cs typeface="Times New Roman" pitchFamily="18" charset="0"/>
              </a:rPr>
              <a:t>) </a:t>
            </a:r>
            <a:r>
              <a:rPr lang="zh-CN" altLang="en-US" sz="2800" dirty="0">
                <a:latin typeface="宋体" pitchFamily="2" charset="-122"/>
                <a:ea typeface="宋体" pitchFamily="2" charset="-122"/>
                <a:cs typeface="Times New Roman" pitchFamily="18" charset="0"/>
              </a:rPr>
              <a:t>第</a:t>
            </a:r>
            <a:r>
              <a:rPr lang="en-US" altLang="zh-CN" sz="2800" dirty="0">
                <a:latin typeface="宋体" pitchFamily="2" charset="-122"/>
                <a:ea typeface="宋体" pitchFamily="2" charset="-122"/>
                <a:cs typeface="Times New Roman" pitchFamily="18" charset="0"/>
              </a:rPr>
              <a:t>1</a:t>
            </a:r>
            <a:r>
              <a:rPr lang="zh-CN" altLang="en-US" sz="2800" dirty="0">
                <a:latin typeface="宋体" pitchFamily="2" charset="-122"/>
                <a:ea typeface="宋体" pitchFamily="2" charset="-122"/>
                <a:cs typeface="Times New Roman" pitchFamily="18" charset="0"/>
              </a:rPr>
              <a:t>章</a:t>
            </a:r>
            <a:endParaRPr lang="en-US" altLang="zh-CN" sz="2800" dirty="0">
              <a:latin typeface="宋体" pitchFamily="2" charset="-122"/>
              <a:ea typeface="宋体" pitchFamily="2" charset="-122"/>
              <a:cs typeface="Times New Roman" pitchFamily="18" charset="0"/>
            </a:endParaRPr>
          </a:p>
          <a:p>
            <a:pPr latinLnBrk="0"/>
            <a:r>
              <a:rPr lang="en-US" altLang="zh-CN" sz="2800" dirty="0">
                <a:latin typeface="宋体" pitchFamily="2" charset="-122"/>
                <a:ea typeface="宋体" pitchFamily="2" charset="-122"/>
                <a:cs typeface="Times New Roman" pitchFamily="18" charset="0"/>
              </a:rPr>
              <a:t>Stuart Russell / Peter </a:t>
            </a:r>
            <a:r>
              <a:rPr lang="en-US" altLang="zh-CN" sz="2800" dirty="0" err="1">
                <a:latin typeface="宋体" pitchFamily="2" charset="-122"/>
                <a:ea typeface="宋体" pitchFamily="2" charset="-122"/>
                <a:cs typeface="Times New Roman" pitchFamily="18" charset="0"/>
              </a:rPr>
              <a:t>Norvig</a:t>
            </a:r>
            <a:r>
              <a:rPr lang="en-US" altLang="zh-CN" sz="2800" dirty="0">
                <a:latin typeface="宋体" pitchFamily="2" charset="-122"/>
                <a:ea typeface="宋体" pitchFamily="2" charset="-122"/>
                <a:cs typeface="Times New Roman" pitchFamily="18" charset="0"/>
              </a:rPr>
              <a:t>: AIMA </a:t>
            </a:r>
            <a:r>
              <a:rPr lang="zh-CN" altLang="en-US" sz="2800" dirty="0">
                <a:latin typeface="宋体" pitchFamily="2" charset="-122"/>
                <a:ea typeface="宋体" pitchFamily="2" charset="-122"/>
                <a:cs typeface="Times New Roman" pitchFamily="18" charset="0"/>
              </a:rPr>
              <a:t>第</a:t>
            </a:r>
            <a:r>
              <a:rPr lang="en-US" altLang="zh-CN" sz="2800" dirty="0">
                <a:latin typeface="宋体" pitchFamily="2" charset="-122"/>
                <a:ea typeface="宋体" pitchFamily="2" charset="-122"/>
                <a:cs typeface="Times New Roman" pitchFamily="18" charset="0"/>
              </a:rPr>
              <a:t>1</a:t>
            </a:r>
            <a:r>
              <a:rPr lang="zh-CN" altLang="en-US" sz="2800" dirty="0">
                <a:latin typeface="宋体" pitchFamily="2" charset="-122"/>
                <a:ea typeface="宋体" pitchFamily="2" charset="-122"/>
                <a:cs typeface="Times New Roman" pitchFamily="18" charset="0"/>
              </a:rPr>
              <a:t>章 </a:t>
            </a:r>
            <a:r>
              <a:rPr lang="en-US" altLang="zh-CN" sz="2800" dirty="0">
                <a:latin typeface="宋体" pitchFamily="2" charset="-122"/>
                <a:ea typeface="宋体" pitchFamily="2" charset="-122"/>
                <a:cs typeface="Times New Roman" pitchFamily="18" charset="0"/>
              </a:rPr>
              <a:t>/</a:t>
            </a:r>
            <a:r>
              <a:rPr lang="zh-CN" altLang="en-US" sz="2800" dirty="0">
                <a:latin typeface="宋体" pitchFamily="2" charset="-122"/>
                <a:ea typeface="宋体" pitchFamily="2" charset="-122"/>
                <a:cs typeface="Times New Roman" pitchFamily="18" charset="0"/>
              </a:rPr>
              <a:t>第</a:t>
            </a:r>
            <a:r>
              <a:rPr lang="en-US" altLang="zh-CN" sz="2800" dirty="0">
                <a:latin typeface="宋体" pitchFamily="2" charset="-122"/>
                <a:ea typeface="宋体" pitchFamily="2" charset="-122"/>
                <a:cs typeface="Times New Roman" pitchFamily="18" charset="0"/>
              </a:rPr>
              <a:t>2</a:t>
            </a:r>
            <a:r>
              <a:rPr lang="zh-CN" altLang="en-US" sz="2800" dirty="0">
                <a:latin typeface="宋体" pitchFamily="2" charset="-122"/>
                <a:ea typeface="宋体" pitchFamily="2" charset="-122"/>
                <a:cs typeface="Times New Roman" pitchFamily="18" charset="0"/>
              </a:rPr>
              <a:t>章 </a:t>
            </a:r>
            <a:r>
              <a:rPr lang="en-US" altLang="zh-CN" sz="2800" dirty="0">
                <a:latin typeface="宋体" pitchFamily="2" charset="-122"/>
                <a:ea typeface="宋体" pitchFamily="2" charset="-122"/>
                <a:cs typeface="Times New Roman" pitchFamily="18" charset="0"/>
              </a:rPr>
              <a:t>/</a:t>
            </a:r>
            <a:r>
              <a:rPr lang="zh-CN" altLang="en-US" sz="2800" dirty="0">
                <a:latin typeface="宋体" pitchFamily="2" charset="-122"/>
                <a:ea typeface="宋体" pitchFamily="2" charset="-122"/>
                <a:cs typeface="Times New Roman" pitchFamily="18" charset="0"/>
              </a:rPr>
              <a:t>第</a:t>
            </a:r>
            <a:r>
              <a:rPr lang="en-US" altLang="zh-CN" sz="2800" dirty="0">
                <a:latin typeface="宋体" pitchFamily="2" charset="-122"/>
                <a:ea typeface="宋体" pitchFamily="2" charset="-122"/>
                <a:cs typeface="Times New Roman" pitchFamily="18" charset="0"/>
              </a:rPr>
              <a:t>26</a:t>
            </a:r>
            <a:r>
              <a:rPr lang="zh-CN" altLang="en-US" sz="2800" dirty="0">
                <a:latin typeface="宋体" pitchFamily="2" charset="-122"/>
                <a:ea typeface="宋体" pitchFamily="2" charset="-122"/>
                <a:cs typeface="Times New Roman" pitchFamily="18" charset="0"/>
              </a:rPr>
              <a:t>章 </a:t>
            </a:r>
            <a:r>
              <a:rPr lang="en-US" altLang="zh-CN" sz="2800" dirty="0">
                <a:latin typeface="宋体" pitchFamily="2" charset="-122"/>
                <a:ea typeface="宋体" pitchFamily="2" charset="-122"/>
                <a:cs typeface="Times New Roman" pitchFamily="18" charset="0"/>
              </a:rPr>
              <a:t>/ </a:t>
            </a:r>
            <a:r>
              <a:rPr lang="zh-CN" altLang="en-US" sz="2800" dirty="0">
                <a:latin typeface="宋体" pitchFamily="2" charset="-122"/>
                <a:ea typeface="宋体" pitchFamily="2" charset="-122"/>
                <a:cs typeface="Times New Roman" pitchFamily="18" charset="0"/>
              </a:rPr>
              <a:t>第</a:t>
            </a:r>
            <a:r>
              <a:rPr lang="en-US" altLang="zh-CN" sz="2800" dirty="0">
                <a:latin typeface="宋体" pitchFamily="2" charset="-122"/>
                <a:ea typeface="宋体" pitchFamily="2" charset="-122"/>
                <a:cs typeface="Times New Roman" pitchFamily="18" charset="0"/>
              </a:rPr>
              <a:t>27</a:t>
            </a:r>
            <a:r>
              <a:rPr lang="zh-CN" altLang="en-US" sz="2800" dirty="0">
                <a:latin typeface="宋体" pitchFamily="2" charset="-122"/>
                <a:ea typeface="宋体" pitchFamily="2" charset="-122"/>
                <a:cs typeface="Times New Roman" pitchFamily="18" charset="0"/>
              </a:rPr>
              <a:t>章</a:t>
            </a:r>
            <a:endParaRPr lang="en-US" altLang="zh-CN" sz="2800" dirty="0">
              <a:latin typeface="宋体" pitchFamily="2" charset="-122"/>
              <a:ea typeface="宋体" pitchFamily="2" charset="-122"/>
              <a:cs typeface="Times New Roman" pitchFamily="18" charset="0"/>
            </a:endParaRPr>
          </a:p>
          <a:p>
            <a:r>
              <a:rPr lang="zh-CN" altLang="en-US" sz="2800" dirty="0">
                <a:latin typeface="宋体" pitchFamily="2" charset="-122"/>
                <a:ea typeface="宋体" pitchFamily="2" charset="-122"/>
                <a:cs typeface="Times New Roman" pitchFamily="18" charset="0"/>
              </a:rPr>
              <a:t>陆汝钤 编著</a:t>
            </a:r>
            <a:r>
              <a:rPr lang="en-US" altLang="zh-CN" sz="2800" dirty="0">
                <a:latin typeface="宋体" pitchFamily="2" charset="-122"/>
                <a:ea typeface="宋体" pitchFamily="2" charset="-122"/>
                <a:cs typeface="Times New Roman" pitchFamily="18" charset="0"/>
              </a:rPr>
              <a:t>: </a:t>
            </a:r>
            <a:r>
              <a:rPr lang="zh-CN" altLang="en-US" sz="2800" dirty="0">
                <a:latin typeface="宋体" pitchFamily="2" charset="-122"/>
                <a:ea typeface="宋体" pitchFamily="2" charset="-122"/>
                <a:cs typeface="Times New Roman" pitchFamily="18" charset="0"/>
              </a:rPr>
              <a:t>人工智能</a:t>
            </a:r>
            <a:r>
              <a:rPr lang="en-US" altLang="zh-CN" sz="2800" dirty="0">
                <a:latin typeface="宋体" pitchFamily="2" charset="-122"/>
                <a:ea typeface="宋体" pitchFamily="2" charset="-122"/>
                <a:cs typeface="Times New Roman" pitchFamily="18" charset="0"/>
              </a:rPr>
              <a:t>(</a:t>
            </a:r>
            <a:r>
              <a:rPr lang="zh-CN" altLang="en-US" sz="2800" dirty="0">
                <a:latin typeface="宋体" pitchFamily="2" charset="-122"/>
                <a:ea typeface="宋体" pitchFamily="2" charset="-122"/>
                <a:cs typeface="Times New Roman" pitchFamily="18" charset="0"/>
              </a:rPr>
              <a:t>上册</a:t>
            </a:r>
            <a:r>
              <a:rPr lang="en-US" altLang="zh-CN" sz="2800" dirty="0">
                <a:latin typeface="宋体" pitchFamily="2" charset="-122"/>
                <a:ea typeface="宋体" pitchFamily="2" charset="-122"/>
                <a:cs typeface="Times New Roman" pitchFamily="18" charset="0"/>
              </a:rPr>
              <a:t>) </a:t>
            </a:r>
            <a:r>
              <a:rPr lang="zh-CN" altLang="en-US" sz="2800" dirty="0">
                <a:latin typeface="宋体" pitchFamily="2" charset="-122"/>
                <a:ea typeface="宋体" pitchFamily="2" charset="-122"/>
                <a:cs typeface="Times New Roman" pitchFamily="18" charset="0"/>
              </a:rPr>
              <a:t>引言</a:t>
            </a:r>
          </a:p>
          <a:p>
            <a:pPr latinLnBrk="0"/>
            <a:r>
              <a:rPr lang="en-US" altLang="zh-CN" sz="2800" dirty="0" err="1">
                <a:latin typeface="宋体" pitchFamily="2" charset="-122"/>
                <a:ea typeface="宋体" pitchFamily="2" charset="-122"/>
                <a:cs typeface="Times New Roman" pitchFamily="18" charset="0"/>
              </a:rPr>
              <a:t>Micheal</a:t>
            </a:r>
            <a:r>
              <a:rPr lang="en-US" altLang="zh-CN" sz="2800" dirty="0">
                <a:latin typeface="宋体" pitchFamily="2" charset="-122"/>
                <a:ea typeface="宋体" pitchFamily="2" charset="-122"/>
                <a:cs typeface="Times New Roman" pitchFamily="18" charset="0"/>
              </a:rPr>
              <a:t> Wooldridge</a:t>
            </a:r>
            <a:r>
              <a:rPr lang="zh-CN" altLang="en-US" sz="2800" dirty="0">
                <a:latin typeface="宋体" pitchFamily="2" charset="-122"/>
                <a:ea typeface="宋体" pitchFamily="2" charset="-122"/>
                <a:cs typeface="Times New Roman" pitchFamily="18" charset="0"/>
              </a:rPr>
              <a:t>，</a:t>
            </a:r>
            <a:r>
              <a:rPr lang="en-US" altLang="zh-CN" sz="2800" dirty="0">
                <a:latin typeface="宋体" pitchFamily="2" charset="-122"/>
                <a:ea typeface="宋体" pitchFamily="2" charset="-122"/>
                <a:cs typeface="Times New Roman" pitchFamily="18" charset="0"/>
              </a:rPr>
              <a:t>An introduction to multi-agent systems</a:t>
            </a:r>
            <a:r>
              <a:rPr lang="zh-CN" altLang="en-US" sz="2800" dirty="0">
                <a:latin typeface="宋体" pitchFamily="2" charset="-122"/>
                <a:ea typeface="宋体" pitchFamily="2" charset="-122"/>
                <a:cs typeface="Times New Roman" pitchFamily="18" charset="0"/>
              </a:rPr>
              <a:t>，石纯一等译：多</a:t>
            </a:r>
            <a:r>
              <a:rPr lang="en-US" altLang="zh-CN" sz="2800" dirty="0">
                <a:latin typeface="宋体" pitchFamily="2" charset="-122"/>
                <a:ea typeface="宋体" pitchFamily="2" charset="-122"/>
                <a:cs typeface="Times New Roman" pitchFamily="18" charset="0"/>
              </a:rPr>
              <a:t>Agent</a:t>
            </a:r>
            <a:r>
              <a:rPr lang="zh-CN" altLang="en-US" sz="2800" dirty="0">
                <a:latin typeface="宋体" pitchFamily="2" charset="-122"/>
                <a:ea typeface="宋体" pitchFamily="2" charset="-122"/>
                <a:cs typeface="Times New Roman" pitchFamily="18" charset="0"/>
              </a:rPr>
              <a:t>系统引论，电子工业出版社，</a:t>
            </a:r>
            <a:r>
              <a:rPr lang="en-US" altLang="zh-CN" sz="2800" dirty="0">
                <a:latin typeface="宋体" pitchFamily="2" charset="-122"/>
                <a:ea typeface="宋体" pitchFamily="2" charset="-122"/>
                <a:cs typeface="Times New Roman" pitchFamily="18" charset="0"/>
              </a:rPr>
              <a:t>2003</a:t>
            </a:r>
          </a:p>
        </p:txBody>
      </p:sp>
      <p:sp>
        <p:nvSpPr>
          <p:cNvPr id="5427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613085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818621" y="349243"/>
            <a:ext cx="8420100" cy="863600"/>
          </a:xfrm>
        </p:spPr>
        <p:txBody>
          <a:bodyPr/>
          <a:lstStyle/>
          <a:p>
            <a:pPr algn="ctr"/>
            <a:r>
              <a:rPr lang="zh-CN" altLang="en-US" b="1">
                <a:solidFill>
                  <a:schemeClr val="tx1"/>
                </a:solidFill>
                <a:effectLst>
                  <a:outerShdw blurRad="38100" dist="38100" dir="2700000" algn="tl">
                    <a:srgbClr val="C0C0C0"/>
                  </a:outerShdw>
                </a:effectLst>
                <a:latin typeface="宋体" charset="-122"/>
                <a:ea typeface="宋体" charset="-122"/>
              </a:rPr>
              <a:t>附 和人工智能相关的社会伦理问题</a:t>
            </a:r>
          </a:p>
        </p:txBody>
      </p:sp>
      <p:sp>
        <p:nvSpPr>
          <p:cNvPr id="62467" name="Rectangle 3"/>
          <p:cNvSpPr>
            <a:spLocks noGrp="1" noChangeArrowheads="1"/>
          </p:cNvSpPr>
          <p:nvPr>
            <p:ph type="body" idx="1"/>
          </p:nvPr>
        </p:nvSpPr>
        <p:spPr>
          <a:xfrm>
            <a:off x="756708" y="1557338"/>
            <a:ext cx="8420100" cy="4551362"/>
          </a:xfrm>
        </p:spPr>
        <p:txBody>
          <a:bodyPr/>
          <a:lstStyle/>
          <a:p>
            <a:r>
              <a:rPr lang="zh-CN" altLang="en-US" sz="3000" dirty="0">
                <a:latin typeface="Times New Roman" charset="0"/>
                <a:ea typeface="黑体" pitchFamily="49" charset="-122"/>
              </a:rPr>
              <a:t>人们可能由于自动化而失业</a:t>
            </a:r>
          </a:p>
          <a:p>
            <a:r>
              <a:rPr lang="zh-CN" altLang="en-US" sz="3000" dirty="0">
                <a:latin typeface="Times New Roman" charset="0"/>
                <a:ea typeface="黑体" pitchFamily="49" charset="-122"/>
              </a:rPr>
              <a:t>人们可能拥有过多或过少的闲暇时间</a:t>
            </a:r>
          </a:p>
          <a:p>
            <a:r>
              <a:rPr lang="zh-CN" altLang="en-US" sz="3000" dirty="0">
                <a:latin typeface="Times New Roman" charset="0"/>
                <a:ea typeface="黑体" pitchFamily="49" charset="-122"/>
              </a:rPr>
              <a:t>人们可能会失去作为人的独一无二的感觉</a:t>
            </a:r>
          </a:p>
          <a:p>
            <a:r>
              <a:rPr lang="zh-CN" altLang="en-US" sz="3000" dirty="0">
                <a:latin typeface="Times New Roman" charset="0"/>
                <a:ea typeface="黑体" pitchFamily="49" charset="-122"/>
              </a:rPr>
              <a:t>人们可能会失去一些个人隐私权</a:t>
            </a:r>
          </a:p>
          <a:p>
            <a:r>
              <a:rPr lang="zh-CN" altLang="en-US" sz="3000" dirty="0">
                <a:latin typeface="Times New Roman" charset="0"/>
                <a:ea typeface="黑体" pitchFamily="49" charset="-122"/>
              </a:rPr>
              <a:t>人工智能系统的应用可能会导致责任感的丧失</a:t>
            </a:r>
          </a:p>
          <a:p>
            <a:r>
              <a:rPr lang="zh-CN" altLang="en-US" sz="3000" dirty="0">
                <a:latin typeface="Times New Roman" charset="0"/>
                <a:ea typeface="黑体" pitchFamily="49" charset="-122"/>
              </a:rPr>
              <a:t>人工智能的成功可能意味着人类种族的终结</a:t>
            </a:r>
          </a:p>
        </p:txBody>
      </p:sp>
      <p:sp>
        <p:nvSpPr>
          <p:cNvPr id="6246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5300012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756179" y="342801"/>
            <a:ext cx="8813933" cy="863600"/>
          </a:xfrm>
        </p:spPr>
        <p:txBody>
          <a:bodyPr/>
          <a:lstStyle/>
          <a:p>
            <a:pPr algn="ctr"/>
            <a:r>
              <a:rPr lang="zh-CN" altLang="en-US" sz="3200" b="1" dirty="0">
                <a:solidFill>
                  <a:schemeClr val="tx1"/>
                </a:solidFill>
                <a:effectLst>
                  <a:outerShdw blurRad="38100" dist="38100" dir="2700000" algn="tl">
                    <a:srgbClr val="C0C0C0"/>
                  </a:outerShdw>
                </a:effectLst>
                <a:latin typeface="宋体" charset="-122"/>
                <a:ea typeface="宋体" charset="-122"/>
              </a:rPr>
              <a:t>为什么在一本技术课程中关注社会伦理问题？</a:t>
            </a:r>
          </a:p>
        </p:txBody>
      </p:sp>
      <p:sp>
        <p:nvSpPr>
          <p:cNvPr id="200707" name="Rectangle 3"/>
          <p:cNvSpPr>
            <a:spLocks noGrp="1" noChangeArrowheads="1"/>
          </p:cNvSpPr>
          <p:nvPr>
            <p:ph type="body" idx="1"/>
          </p:nvPr>
        </p:nvSpPr>
        <p:spPr>
          <a:xfrm>
            <a:off x="756707" y="1557338"/>
            <a:ext cx="8701617" cy="4551362"/>
          </a:xfrm>
        </p:spPr>
        <p:txBody>
          <a:bodyPr/>
          <a:lstStyle/>
          <a:p>
            <a:r>
              <a:rPr lang="zh-CN" altLang="en-US" sz="3200" dirty="0">
                <a:latin typeface="黑体" pitchFamily="49" charset="-122"/>
                <a:ea typeface="黑体" pitchFamily="49" charset="-122"/>
              </a:rPr>
              <a:t>一个只有专业型、科技型的知识分子，而没有公共性、批判性的知识分子的社会是没有人文精神的；而没有人文精神的国度，将是一个什么样的国度？放眼世界，便一目了然。</a:t>
            </a:r>
          </a:p>
          <a:p>
            <a:pPr marL="457200" lvl="1" indent="0" algn="r">
              <a:buNone/>
            </a:pPr>
            <a:r>
              <a:rPr lang="en-US" altLang="zh-CN" sz="2900" dirty="0">
                <a:latin typeface="Times New Roman"/>
                <a:ea typeface="黑体" pitchFamily="49" charset="-122"/>
              </a:rPr>
              <a:t>——</a:t>
            </a:r>
            <a:r>
              <a:rPr lang="zh-CN" altLang="en-US" sz="2900" dirty="0">
                <a:latin typeface="黑体" pitchFamily="49" charset="-122"/>
                <a:ea typeface="黑体" pitchFamily="49" charset="-122"/>
              </a:rPr>
              <a:t>沙叶新</a:t>
            </a:r>
            <a:r>
              <a:rPr lang="en-US" altLang="zh-CN" sz="2900" dirty="0">
                <a:latin typeface="黑体" pitchFamily="49" charset="-122"/>
                <a:ea typeface="黑体" pitchFamily="49" charset="-122"/>
              </a:rPr>
              <a:t>《</a:t>
            </a:r>
            <a:r>
              <a:rPr lang="zh-CN" altLang="en-US" sz="2900" dirty="0">
                <a:latin typeface="黑体" pitchFamily="49" charset="-122"/>
                <a:ea typeface="黑体" pitchFamily="49" charset="-122"/>
              </a:rPr>
              <a:t>往事如雷</a:t>
            </a:r>
            <a:r>
              <a:rPr lang="en-US" altLang="zh-CN" sz="2900" dirty="0">
                <a:latin typeface="黑体" pitchFamily="49" charset="-122"/>
                <a:ea typeface="黑体" pitchFamily="49" charset="-122"/>
              </a:rPr>
              <a:t>》</a:t>
            </a:r>
          </a:p>
        </p:txBody>
      </p:sp>
      <p:sp>
        <p:nvSpPr>
          <p:cNvPr id="20070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406746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1"/>
          <p:cNvSpPr txBox="1">
            <a:spLocks noChangeArrowheads="1"/>
          </p:cNvSpPr>
          <p:nvPr/>
        </p:nvSpPr>
        <p:spPr bwMode="auto">
          <a:xfrm>
            <a:off x="660400" y="508000"/>
            <a:ext cx="561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eaLnBrk="1" hangingPunct="1">
              <a:spcBef>
                <a:spcPct val="50000"/>
              </a:spcBef>
            </a:pPr>
            <a:r>
              <a:rPr kumimoji="1" lang="zh-CN" altLang="en-US" sz="3600" i="1">
                <a:latin typeface="微软雅黑" pitchFamily="34" charset="-122"/>
              </a:rPr>
              <a:t>课  程  简  介</a:t>
            </a:r>
          </a:p>
        </p:txBody>
      </p:sp>
      <p:sp>
        <p:nvSpPr>
          <p:cNvPr id="5123" name="Rectangle 6"/>
          <p:cNvSpPr>
            <a:spLocks noChangeArrowheads="1"/>
          </p:cNvSpPr>
          <p:nvPr/>
        </p:nvSpPr>
        <p:spPr bwMode="auto">
          <a:xfrm>
            <a:off x="925513" y="1271588"/>
            <a:ext cx="874712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342900" indent="-342900" algn="l">
              <a:spcBef>
                <a:spcPct val="30000"/>
              </a:spcBef>
              <a:spcAft>
                <a:spcPct val="20000"/>
              </a:spcAft>
              <a:buSzPct val="100000"/>
              <a:buFont typeface="Wingdings" pitchFamily="2" charset="2"/>
              <a:buChar char="n"/>
            </a:pPr>
            <a:r>
              <a:rPr kumimoji="1" lang="zh-CN" altLang="en-US" sz="2400" b="0" dirty="0">
                <a:latin typeface="Times New Roman" pitchFamily="18" charset="0"/>
              </a:rPr>
              <a:t>人工智能（</a:t>
            </a:r>
            <a:r>
              <a:rPr kumimoji="1" lang="en-US" altLang="zh-CN" sz="2400" b="0" dirty="0" err="1">
                <a:latin typeface="Times New Roman" pitchFamily="18" charset="0"/>
              </a:rPr>
              <a:t>AI：Artificial</a:t>
            </a:r>
            <a:r>
              <a:rPr kumimoji="1" lang="en-US" altLang="zh-CN" sz="2400" b="0" dirty="0">
                <a:latin typeface="Times New Roman" pitchFamily="18" charset="0"/>
              </a:rPr>
              <a:t> Intelligence</a:t>
            </a:r>
            <a:r>
              <a:rPr kumimoji="1" lang="zh-CN" altLang="en-US" sz="2400" b="0" dirty="0">
                <a:latin typeface="Times New Roman" pitchFamily="18" charset="0"/>
              </a:rPr>
              <a:t>）是当前科技发展中的一门前沿学科，同时也是一门新思想、新观念、新理论、新技术不断出现的学科，是计算机科学、控制论、信息论、神经生理学、心理学、语言学等多种学科互相渗透而发展起来的一门交叉性的边缘学科，其诞生可追溯到</a:t>
            </a:r>
            <a:r>
              <a:rPr kumimoji="1" lang="en-US" altLang="zh-CN" sz="2400" b="0" dirty="0">
                <a:latin typeface="Times New Roman" pitchFamily="18" charset="0"/>
              </a:rPr>
              <a:t>50</a:t>
            </a:r>
            <a:r>
              <a:rPr kumimoji="1" lang="zh-CN" altLang="en-US" sz="2400" b="0" dirty="0">
                <a:latin typeface="Times New Roman" pitchFamily="18" charset="0"/>
              </a:rPr>
              <a:t>年代中期。</a:t>
            </a:r>
            <a:r>
              <a:rPr kumimoji="1" lang="en-US" altLang="zh-CN" sz="2400" b="0" dirty="0">
                <a:latin typeface="Times New Roman" pitchFamily="18" charset="0"/>
              </a:rPr>
              <a:t>1956</a:t>
            </a:r>
            <a:r>
              <a:rPr kumimoji="1" lang="zh-CN" altLang="en-US" sz="2400" b="0" dirty="0">
                <a:latin typeface="Times New Roman" pitchFamily="18" charset="0"/>
              </a:rPr>
              <a:t>年夏季</a:t>
            </a:r>
            <a:r>
              <a:rPr kumimoji="1" lang="en-US" altLang="zh-CN" sz="2400" b="0" dirty="0">
                <a:latin typeface="Times New Roman" pitchFamily="18" charset="0"/>
              </a:rPr>
              <a:t>,</a:t>
            </a:r>
            <a:r>
              <a:rPr kumimoji="1" lang="zh-CN" altLang="en-US" sz="2400" b="0" dirty="0">
                <a:latin typeface="Times New Roman" pitchFamily="18" charset="0"/>
              </a:rPr>
              <a:t> </a:t>
            </a:r>
            <a:r>
              <a:rPr kumimoji="1" lang="en-US" altLang="zh-CN" sz="2400" b="0" dirty="0">
                <a:latin typeface="Times New Roman" pitchFamily="18" charset="0"/>
              </a:rPr>
              <a:t>MIT</a:t>
            </a:r>
            <a:r>
              <a:rPr kumimoji="1" lang="zh-CN" altLang="en-US" sz="2400" b="0" dirty="0">
                <a:latin typeface="Times New Roman" pitchFamily="18" charset="0"/>
              </a:rPr>
              <a:t>教授</a:t>
            </a:r>
            <a:r>
              <a:rPr kumimoji="1" lang="en-US" altLang="zh-CN" sz="2400" b="0" dirty="0" err="1">
                <a:latin typeface="Times New Roman" pitchFamily="18" charset="0"/>
              </a:rPr>
              <a:t>J.McCarthy</a:t>
            </a:r>
            <a:r>
              <a:rPr kumimoji="1" lang="zh-CN" altLang="en-US" sz="2400" b="0" dirty="0">
                <a:latin typeface="Times New Roman" pitchFamily="18" charset="0"/>
              </a:rPr>
              <a:t>与其它十多位青年学者在学术讨论会上第一次正式使用了人工智能（</a:t>
            </a:r>
            <a:r>
              <a:rPr kumimoji="1" lang="en-US" altLang="zh-CN" sz="2400" b="0" dirty="0">
                <a:latin typeface="Times New Roman" pitchFamily="18" charset="0"/>
              </a:rPr>
              <a:t>AI</a:t>
            </a:r>
            <a:r>
              <a:rPr kumimoji="1" lang="zh-CN" altLang="en-US" sz="2400" b="0" dirty="0">
                <a:latin typeface="Times New Roman" pitchFamily="18" charset="0"/>
              </a:rPr>
              <a:t>）这一术语</a:t>
            </a:r>
            <a:r>
              <a:rPr kumimoji="1" lang="en-US" altLang="zh-CN" sz="2400" b="0" dirty="0">
                <a:latin typeface="Times New Roman" pitchFamily="18" charset="0"/>
              </a:rPr>
              <a:t>,</a:t>
            </a:r>
            <a:r>
              <a:rPr kumimoji="1" lang="zh-CN" altLang="en-US" sz="2400" b="0" dirty="0">
                <a:latin typeface="Times New Roman" pitchFamily="18" charset="0"/>
              </a:rPr>
              <a:t>  从而开创了人工智能的研究方向。 目前该方向几乎与所有领域都又结合</a:t>
            </a:r>
            <a:r>
              <a:rPr kumimoji="1" lang="en-US" altLang="zh-CN" sz="2400" b="0" dirty="0">
                <a:latin typeface="Times New Roman" pitchFamily="18" charset="0"/>
              </a:rPr>
              <a:t>,</a:t>
            </a:r>
            <a:r>
              <a:rPr kumimoji="1" lang="zh-CN" altLang="en-US" sz="2400" b="0" dirty="0">
                <a:latin typeface="Times New Roman" pitchFamily="18" charset="0"/>
              </a:rPr>
              <a:t> 已经广泛应用于其他学科的研究和应用</a:t>
            </a:r>
            <a:r>
              <a:rPr lang="zh-CN" altLang="en-US" sz="2400" b="0" dirty="0">
                <a:solidFill>
                  <a:srgbClr val="000000"/>
                </a:solidFill>
                <a:latin typeface="Times New Roman" pitchFamily="18" charset="0"/>
              </a:rPr>
              <a:t>。</a:t>
            </a:r>
          </a:p>
          <a:p>
            <a:pPr marL="342900" indent="-342900" algn="l">
              <a:spcBef>
                <a:spcPct val="30000"/>
              </a:spcBef>
              <a:spcAft>
                <a:spcPct val="20000"/>
              </a:spcAft>
              <a:buSzPct val="100000"/>
              <a:buFont typeface="Wingdings" pitchFamily="2" charset="2"/>
              <a:buChar char="n"/>
            </a:pPr>
            <a:r>
              <a:rPr kumimoji="1" lang="zh-CN" altLang="en-US" sz="2400" b="0" dirty="0">
                <a:latin typeface="Times New Roman" pitchFamily="18" charset="0"/>
              </a:rPr>
              <a:t>百度百科：</a:t>
            </a:r>
            <a:r>
              <a:rPr kumimoji="1" lang="zh-CN" altLang="en-US" sz="2400" b="0" dirty="0">
                <a:latin typeface="Times New Roman" pitchFamily="18" charset="0"/>
                <a:hlinkClick r:id="rId2" action="ppaction://hlinkfile"/>
              </a:rPr>
              <a:t>人工智能</a:t>
            </a:r>
            <a:endParaRPr kumimoji="1" lang="en-US" altLang="zh-CN" sz="2400" b="0" dirty="0">
              <a:latin typeface="Times New Roman" pitchFamily="18"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620713" y="1317625"/>
            <a:ext cx="8872537" cy="375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tIns="0">
            <a:spAutoFit/>
          </a:bodyPr>
          <a:lstStyle>
            <a:lvl1pPr marL="342900" indent="-342900">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lvl="1" algn="l" eaLnBrk="1" hangingPunct="1">
              <a:spcBef>
                <a:spcPct val="35000"/>
              </a:spcBef>
              <a:buFont typeface="Wingdings" pitchFamily="2" charset="2"/>
              <a:buChar char="n"/>
            </a:pPr>
            <a:r>
              <a:rPr kumimoji="1" lang="zh-CN" altLang="en-US" sz="2400" b="0" dirty="0">
                <a:latin typeface="微软雅黑" pitchFamily="34" charset="-122"/>
              </a:rPr>
              <a:t>通过对本课程的学习</a:t>
            </a:r>
            <a:r>
              <a:rPr kumimoji="1" lang="en-US" altLang="zh-CN" sz="2400" b="0" dirty="0">
                <a:latin typeface="微软雅黑" pitchFamily="34" charset="-122"/>
              </a:rPr>
              <a:t>,</a:t>
            </a:r>
            <a:r>
              <a:rPr kumimoji="1" lang="zh-CN" altLang="en-US" sz="2400" b="0" dirty="0">
                <a:latin typeface="微软雅黑" pitchFamily="34" charset="-122"/>
              </a:rPr>
              <a:t>理解人工智能思想的精髓</a:t>
            </a:r>
            <a:r>
              <a:rPr kumimoji="1" lang="en-US" altLang="zh-CN" sz="2400" b="0" dirty="0">
                <a:latin typeface="微软雅黑" pitchFamily="34" charset="-122"/>
              </a:rPr>
              <a:t>,</a:t>
            </a:r>
            <a:r>
              <a:rPr kumimoji="1" lang="zh-CN" altLang="en-US" sz="2400" b="0" dirty="0">
                <a:latin typeface="微软雅黑" pitchFamily="34" charset="-122"/>
              </a:rPr>
              <a:t>对人工智能的方法有比较深刻的认识</a:t>
            </a:r>
            <a:r>
              <a:rPr kumimoji="1" lang="en-US" altLang="zh-CN" sz="2400" b="0" dirty="0">
                <a:latin typeface="微软雅黑" pitchFamily="34" charset="-122"/>
              </a:rPr>
              <a:t>,</a:t>
            </a:r>
            <a:r>
              <a:rPr kumimoji="1" lang="zh-CN" altLang="en-US" sz="2400" b="0" dirty="0">
                <a:latin typeface="微软雅黑" pitchFamily="34" charset="-122"/>
              </a:rPr>
              <a:t> 了解人工智能的发展历史</a:t>
            </a:r>
            <a:r>
              <a:rPr kumimoji="1" lang="en-US" altLang="zh-CN" sz="2400" b="0" dirty="0">
                <a:latin typeface="微软雅黑" pitchFamily="34" charset="-122"/>
              </a:rPr>
              <a:t>,</a:t>
            </a:r>
            <a:r>
              <a:rPr kumimoji="1" lang="zh-CN" altLang="en-US" sz="2400" b="0" dirty="0">
                <a:latin typeface="微软雅黑" pitchFamily="34" charset="-122"/>
              </a:rPr>
              <a:t>国内外人工智能相关领域的发展动态</a:t>
            </a:r>
            <a:r>
              <a:rPr kumimoji="1" lang="en-US" altLang="zh-CN" sz="2400" b="0" dirty="0">
                <a:latin typeface="微软雅黑" pitchFamily="34" charset="-122"/>
              </a:rPr>
              <a:t>, </a:t>
            </a:r>
            <a:r>
              <a:rPr kumimoji="1" lang="zh-CN" altLang="en-US" sz="2400" b="0" dirty="0">
                <a:latin typeface="微软雅黑" pitchFamily="34" charset="-122"/>
              </a:rPr>
              <a:t>掌握人工智能的基本理论、技术及其应用方法。能够做到从人工智能的角度出发去思考问题和解决问题。</a:t>
            </a:r>
          </a:p>
          <a:p>
            <a:pPr lvl="1" algn="l" eaLnBrk="1" hangingPunct="1">
              <a:spcBef>
                <a:spcPct val="35000"/>
              </a:spcBef>
              <a:buFont typeface="Wingdings" pitchFamily="2" charset="2"/>
              <a:buChar char="n"/>
            </a:pPr>
            <a:r>
              <a:rPr kumimoji="1" lang="zh-CN" altLang="en-US" sz="2400" b="0" dirty="0">
                <a:latin typeface="微软雅黑" pitchFamily="34" charset="-122"/>
              </a:rPr>
              <a:t>在学习基本的原理和方法基础上</a:t>
            </a:r>
            <a:r>
              <a:rPr kumimoji="1" lang="en-US" altLang="zh-CN" sz="2400" b="0" dirty="0">
                <a:latin typeface="微软雅黑" pitchFamily="34" charset="-122"/>
              </a:rPr>
              <a:t>,</a:t>
            </a:r>
            <a:r>
              <a:rPr kumimoji="1" lang="zh-CN" altLang="en-US" sz="2400" b="0" dirty="0">
                <a:latin typeface="微软雅黑" pitchFamily="34" charset="-122"/>
              </a:rPr>
              <a:t>了解专家系统的有关方法与技术。</a:t>
            </a:r>
          </a:p>
          <a:p>
            <a:pPr lvl="1" algn="l" eaLnBrk="1" hangingPunct="1">
              <a:spcBef>
                <a:spcPct val="35000"/>
              </a:spcBef>
              <a:buFont typeface="Wingdings" pitchFamily="2" charset="2"/>
              <a:buChar char="n"/>
            </a:pPr>
            <a:endParaRPr kumimoji="1" lang="zh-CN" altLang="en-US" sz="2400" b="0" dirty="0">
              <a:latin typeface="微软雅黑" pitchFamily="34" charset="-122"/>
            </a:endParaRPr>
          </a:p>
          <a:p>
            <a:pPr lvl="1" algn="l" eaLnBrk="1" hangingPunct="1">
              <a:spcBef>
                <a:spcPct val="35000"/>
              </a:spcBef>
              <a:buFont typeface="Wingdings" pitchFamily="2" charset="2"/>
              <a:buChar char="n"/>
            </a:pPr>
            <a:r>
              <a:rPr kumimoji="1" lang="zh-CN" altLang="en-US" sz="2400" b="0" dirty="0">
                <a:latin typeface="微软雅黑" pitchFamily="34" charset="-122"/>
              </a:rPr>
              <a:t>要求先修过离散数学、概率论基础、数据结构等课程 </a:t>
            </a:r>
          </a:p>
        </p:txBody>
      </p:sp>
      <p:sp>
        <p:nvSpPr>
          <p:cNvPr id="6147" name="Text Box 21"/>
          <p:cNvSpPr txBox="1">
            <a:spLocks noChangeArrowheads="1"/>
          </p:cNvSpPr>
          <p:nvPr/>
        </p:nvSpPr>
        <p:spPr bwMode="auto">
          <a:xfrm>
            <a:off x="660400" y="508000"/>
            <a:ext cx="561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eaLnBrk="1" hangingPunct="1">
              <a:spcBef>
                <a:spcPct val="50000"/>
              </a:spcBef>
            </a:pPr>
            <a:r>
              <a:rPr kumimoji="1" lang="zh-CN" altLang="en-US" sz="3600" i="1">
                <a:latin typeface="微软雅黑" pitchFamily="34" charset="-122"/>
              </a:rPr>
              <a:t>课  程  目  的</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974725" y="1341438"/>
            <a:ext cx="8737600" cy="450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tIns="0">
            <a:spAutoFit/>
          </a:bodyPr>
          <a:lstStyle>
            <a:lvl1pPr marL="457200" indent="-457200">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eaLnBrk="1" hangingPunct="1">
              <a:spcBef>
                <a:spcPts val="600"/>
              </a:spcBef>
            </a:pPr>
            <a:r>
              <a:rPr lang="en-US" altLang="zh-CN" sz="2000" dirty="0">
                <a:solidFill>
                  <a:srgbClr val="FF0000"/>
                </a:solidFill>
              </a:rPr>
              <a:t>1. </a:t>
            </a:r>
            <a:r>
              <a:rPr lang="zh-CN" altLang="en-US" sz="2000" dirty="0">
                <a:solidFill>
                  <a:srgbClr val="FF0000"/>
                </a:solidFill>
              </a:rPr>
              <a:t>蔡自兴，徐光佑，人工智能及其应用</a:t>
            </a:r>
            <a:r>
              <a:rPr lang="en-US" altLang="zh-CN" sz="2000" dirty="0">
                <a:solidFill>
                  <a:srgbClr val="FF0000"/>
                </a:solidFill>
              </a:rPr>
              <a:t>(</a:t>
            </a:r>
            <a:r>
              <a:rPr lang="zh-CN" altLang="en-US" sz="2000" dirty="0">
                <a:solidFill>
                  <a:srgbClr val="FF0000"/>
                </a:solidFill>
              </a:rPr>
              <a:t>第</a:t>
            </a:r>
            <a:r>
              <a:rPr lang="en-US" altLang="zh-CN" sz="2000" dirty="0">
                <a:solidFill>
                  <a:srgbClr val="FF0000"/>
                </a:solidFill>
              </a:rPr>
              <a:t>4</a:t>
            </a:r>
            <a:r>
              <a:rPr lang="zh-CN" altLang="en-US" sz="2000" dirty="0">
                <a:solidFill>
                  <a:srgbClr val="FF0000"/>
                </a:solidFill>
              </a:rPr>
              <a:t>版</a:t>
            </a:r>
            <a:r>
              <a:rPr lang="en-US" altLang="zh-CN" sz="2000" dirty="0">
                <a:solidFill>
                  <a:srgbClr val="FF0000"/>
                </a:solidFill>
              </a:rPr>
              <a:t>)</a:t>
            </a:r>
            <a:r>
              <a:rPr lang="zh-CN" altLang="en-US" sz="2000" dirty="0">
                <a:solidFill>
                  <a:srgbClr val="FF0000"/>
                </a:solidFill>
              </a:rPr>
              <a:t>，清华大学出版社</a:t>
            </a:r>
            <a:endParaRPr kumimoji="1" lang="en-US" altLang="zh-CN" sz="2000" dirty="0">
              <a:solidFill>
                <a:srgbClr val="FF0000"/>
              </a:solidFill>
              <a:latin typeface="微软雅黑" pitchFamily="34" charset="-122"/>
            </a:endParaRPr>
          </a:p>
          <a:p>
            <a:pPr algn="l" eaLnBrk="1" hangingPunct="1">
              <a:spcBef>
                <a:spcPts val="600"/>
              </a:spcBef>
            </a:pPr>
            <a:r>
              <a:rPr lang="en-US" altLang="zh-CN" sz="2000" dirty="0">
                <a:solidFill>
                  <a:srgbClr val="FF0000"/>
                </a:solidFill>
                <a:latin typeface="Times New Roman" charset="0"/>
                <a:ea typeface="宋体" charset="-122"/>
              </a:rPr>
              <a:t>2. Stuart Russell / Peter </a:t>
            </a:r>
            <a:r>
              <a:rPr lang="en-US" altLang="zh-CN" sz="2000" dirty="0" err="1">
                <a:solidFill>
                  <a:srgbClr val="FF0000"/>
                </a:solidFill>
                <a:latin typeface="Times New Roman" charset="0"/>
                <a:ea typeface="宋体" charset="-122"/>
              </a:rPr>
              <a:t>Norvig</a:t>
            </a:r>
            <a:r>
              <a:rPr lang="en-US" altLang="zh-CN" sz="2000" dirty="0">
                <a:solidFill>
                  <a:srgbClr val="FF0000"/>
                </a:solidFill>
                <a:latin typeface="Times New Roman" charset="0"/>
                <a:ea typeface="宋体" charset="-122"/>
              </a:rPr>
              <a:t>: Artificial Intelligence </a:t>
            </a:r>
            <a:r>
              <a:rPr lang="en-US" altLang="zh-CN" sz="2000" dirty="0">
                <a:solidFill>
                  <a:srgbClr val="FF0000"/>
                </a:solidFill>
                <a:latin typeface="宋体"/>
                <a:ea typeface="宋体" charset="-122"/>
              </a:rPr>
              <a:t>–</a:t>
            </a:r>
            <a:r>
              <a:rPr lang="en-US" altLang="zh-CN" sz="2000" dirty="0">
                <a:solidFill>
                  <a:srgbClr val="FF0000"/>
                </a:solidFill>
                <a:latin typeface="Times New Roman" charset="0"/>
                <a:ea typeface="宋体" charset="-122"/>
              </a:rPr>
              <a:t> A Modern Approach (2rd Edition) / </a:t>
            </a:r>
            <a:r>
              <a:rPr lang="zh-CN" altLang="en-US" sz="2000" dirty="0">
                <a:solidFill>
                  <a:srgbClr val="FF0000"/>
                </a:solidFill>
                <a:latin typeface="黑体" pitchFamily="49" charset="-122"/>
                <a:ea typeface="黑体" pitchFamily="49" charset="-122"/>
              </a:rPr>
              <a:t>姜哲 等译</a:t>
            </a:r>
            <a:r>
              <a:rPr lang="en-US" altLang="zh-CN" sz="2000" dirty="0">
                <a:solidFill>
                  <a:srgbClr val="FF0000"/>
                </a:solidFill>
                <a:latin typeface="黑体" pitchFamily="49" charset="-122"/>
                <a:ea typeface="黑体" pitchFamily="49" charset="-122"/>
              </a:rPr>
              <a:t>: </a:t>
            </a:r>
            <a:r>
              <a:rPr lang="zh-CN" altLang="en-US" sz="2000" dirty="0">
                <a:solidFill>
                  <a:srgbClr val="FF0000"/>
                </a:solidFill>
                <a:latin typeface="黑体" pitchFamily="49" charset="-122"/>
                <a:ea typeface="黑体" pitchFamily="49" charset="-122"/>
              </a:rPr>
              <a:t>人民邮电出版社</a:t>
            </a:r>
            <a:r>
              <a:rPr lang="en-US" altLang="zh-CN" sz="2000" dirty="0">
                <a:solidFill>
                  <a:srgbClr val="FF0000"/>
                </a:solidFill>
                <a:latin typeface="Times New Roman" charset="0"/>
                <a:ea typeface="黑体" pitchFamily="49" charset="-122"/>
              </a:rPr>
              <a:t>,</a:t>
            </a:r>
          </a:p>
          <a:p>
            <a:pPr algn="l" eaLnBrk="1" hangingPunct="1">
              <a:spcBef>
                <a:spcPts val="600"/>
              </a:spcBef>
            </a:pPr>
            <a:r>
              <a:rPr kumimoji="1" lang="en-US" altLang="zh-CN" sz="2000" dirty="0">
                <a:latin typeface="微软雅黑" pitchFamily="34" charset="-122"/>
              </a:rPr>
              <a:t>3. </a:t>
            </a:r>
            <a:r>
              <a:rPr kumimoji="1" lang="zh-CN" altLang="en-US" sz="2000" dirty="0">
                <a:latin typeface="微软雅黑" pitchFamily="34" charset="-122"/>
              </a:rPr>
              <a:t>周志华 机器学习 清华大学出版社</a:t>
            </a:r>
            <a:endParaRPr kumimoji="1" lang="en-US" altLang="zh-CN" sz="2000" dirty="0">
              <a:latin typeface="微软雅黑" pitchFamily="34" charset="-122"/>
            </a:endParaRPr>
          </a:p>
          <a:p>
            <a:pPr algn="l" eaLnBrk="1" hangingPunct="1">
              <a:spcBef>
                <a:spcPts val="600"/>
              </a:spcBef>
            </a:pPr>
            <a:r>
              <a:rPr kumimoji="1" lang="en-US" altLang="zh-CN" sz="2000" dirty="0">
                <a:latin typeface="微软雅黑" pitchFamily="34" charset="-122"/>
              </a:rPr>
              <a:t>4.</a:t>
            </a:r>
            <a:r>
              <a:rPr kumimoji="1" lang="zh-CN" altLang="en-US" sz="2000" dirty="0">
                <a:latin typeface="微软雅黑" pitchFamily="34" charset="-122"/>
              </a:rPr>
              <a:t>王万森 </a:t>
            </a:r>
            <a:r>
              <a:rPr kumimoji="1" lang="en-US" altLang="zh-CN" sz="2000" dirty="0">
                <a:latin typeface="微软雅黑" pitchFamily="34" charset="-122"/>
              </a:rPr>
              <a:t>.《</a:t>
            </a:r>
            <a:r>
              <a:rPr kumimoji="1" lang="zh-CN" altLang="en-US" sz="2000" dirty="0">
                <a:latin typeface="微软雅黑" pitchFamily="34" charset="-122"/>
              </a:rPr>
              <a:t>人工智能原理及其应用</a:t>
            </a:r>
            <a:r>
              <a:rPr kumimoji="1" lang="en-US" altLang="zh-CN" sz="2000" dirty="0">
                <a:latin typeface="微软雅黑" pitchFamily="34" charset="-122"/>
              </a:rPr>
              <a:t>》(</a:t>
            </a:r>
            <a:r>
              <a:rPr kumimoji="1" lang="zh-CN" altLang="en-US" sz="2000" dirty="0">
                <a:latin typeface="微软雅黑" pitchFamily="34" charset="-122"/>
              </a:rPr>
              <a:t>第</a:t>
            </a:r>
            <a:r>
              <a:rPr kumimoji="1" lang="en-US" altLang="zh-CN" sz="2000" dirty="0">
                <a:latin typeface="微软雅黑" pitchFamily="34" charset="-122"/>
              </a:rPr>
              <a:t>2</a:t>
            </a:r>
            <a:r>
              <a:rPr kumimoji="1" lang="zh-CN" altLang="en-US" sz="2000" dirty="0">
                <a:latin typeface="微软雅黑" pitchFamily="34" charset="-122"/>
              </a:rPr>
              <a:t>版</a:t>
            </a:r>
            <a:r>
              <a:rPr kumimoji="1" lang="en-US" altLang="zh-CN" sz="2000" dirty="0">
                <a:latin typeface="微软雅黑" pitchFamily="34" charset="-122"/>
              </a:rPr>
              <a:t>). 2007,</a:t>
            </a:r>
            <a:r>
              <a:rPr kumimoji="1" lang="zh-CN" altLang="en-US" sz="2000" dirty="0">
                <a:latin typeface="微软雅黑" pitchFamily="34" charset="-122"/>
              </a:rPr>
              <a:t>电子工业出版社</a:t>
            </a:r>
            <a:endParaRPr kumimoji="1" lang="en-US" altLang="zh-CN" sz="2000" dirty="0">
              <a:latin typeface="微软雅黑" pitchFamily="34" charset="-122"/>
            </a:endParaRPr>
          </a:p>
          <a:p>
            <a:pPr algn="l" eaLnBrk="1" hangingPunct="1">
              <a:spcBef>
                <a:spcPts val="600"/>
              </a:spcBef>
            </a:pPr>
            <a:r>
              <a:rPr lang="en-US" altLang="zh-CN" sz="2000" dirty="0"/>
              <a:t>5.</a:t>
            </a:r>
            <a:r>
              <a:rPr lang="zh-CN" altLang="en-US" sz="2000" dirty="0"/>
              <a:t>  </a:t>
            </a:r>
            <a:r>
              <a:rPr lang="en-US" altLang="zh-CN" sz="2000" dirty="0">
                <a:ea typeface="宋体" charset="-122"/>
              </a:rPr>
              <a:t>Artificial intelligence</a:t>
            </a:r>
          </a:p>
          <a:p>
            <a:pPr algn="l" eaLnBrk="1" hangingPunct="1">
              <a:spcBef>
                <a:spcPts val="600"/>
              </a:spcBef>
            </a:pPr>
            <a:r>
              <a:rPr lang="en-US" altLang="zh-CN" sz="2000" dirty="0">
                <a:ea typeface="宋体" charset="-122"/>
              </a:rPr>
              <a:t>6.  </a:t>
            </a:r>
            <a:r>
              <a:rPr lang="en-US" altLang="zh-CN" sz="2000" dirty="0" err="1">
                <a:ea typeface="宋体" charset="-122"/>
              </a:rPr>
              <a:t>Ieee</a:t>
            </a:r>
            <a:r>
              <a:rPr lang="en-US" altLang="zh-CN" sz="2000" dirty="0">
                <a:ea typeface="宋体" charset="-122"/>
              </a:rPr>
              <a:t> intelligent systems</a:t>
            </a:r>
          </a:p>
          <a:p>
            <a:pPr algn="l" eaLnBrk="1" hangingPunct="1">
              <a:spcBef>
                <a:spcPts val="600"/>
              </a:spcBef>
            </a:pPr>
            <a:r>
              <a:rPr lang="en-US" altLang="zh-CN" sz="2000" dirty="0">
                <a:ea typeface="宋体" charset="-122"/>
              </a:rPr>
              <a:t>7.  Journal of artificial intelligence research</a:t>
            </a:r>
          </a:p>
          <a:p>
            <a:pPr algn="l" eaLnBrk="1" hangingPunct="1">
              <a:spcBef>
                <a:spcPts val="600"/>
              </a:spcBef>
            </a:pPr>
            <a:r>
              <a:rPr lang="en-US" altLang="zh-CN" sz="2000" dirty="0">
                <a:ea typeface="宋体" charset="-122"/>
              </a:rPr>
              <a:t>8.  Computational intelligence</a:t>
            </a:r>
          </a:p>
          <a:p>
            <a:pPr algn="l" eaLnBrk="1" hangingPunct="1">
              <a:spcBef>
                <a:spcPts val="600"/>
              </a:spcBef>
            </a:pPr>
            <a:r>
              <a:rPr lang="en-US" altLang="zh-CN" sz="2000" dirty="0">
                <a:ea typeface="宋体" charset="-122"/>
              </a:rPr>
              <a:t>9.  Journal of intelligent information systems</a:t>
            </a:r>
          </a:p>
          <a:p>
            <a:pPr algn="l" eaLnBrk="1" hangingPunct="1">
              <a:spcBef>
                <a:spcPts val="600"/>
              </a:spcBef>
            </a:pPr>
            <a:r>
              <a:rPr lang="en-US" altLang="zh-CN" sz="2000" dirty="0">
                <a:ea typeface="宋体" charset="-122"/>
              </a:rPr>
              <a:t>10.  Autonomous agents and multi-agent systems</a:t>
            </a:r>
          </a:p>
          <a:p>
            <a:pPr algn="l" eaLnBrk="1" hangingPunct="1">
              <a:spcBef>
                <a:spcPts val="600"/>
              </a:spcBef>
            </a:pPr>
            <a:endParaRPr kumimoji="1" lang="zh-CN" altLang="en-US" sz="2000" dirty="0">
              <a:latin typeface="微软雅黑" pitchFamily="34" charset="-122"/>
            </a:endParaRPr>
          </a:p>
        </p:txBody>
      </p:sp>
      <p:pic>
        <p:nvPicPr>
          <p:cNvPr id="7173" name="Picture 5" descr="点击查看[人工智能原理及其应用（第2版）]的大图">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2662" y="3182938"/>
            <a:ext cx="2166938"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21"/>
          <p:cNvSpPr txBox="1">
            <a:spLocks noChangeArrowheads="1"/>
          </p:cNvSpPr>
          <p:nvPr/>
        </p:nvSpPr>
        <p:spPr bwMode="auto">
          <a:xfrm>
            <a:off x="660399" y="508000"/>
            <a:ext cx="85534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eaLnBrk="1" hangingPunct="1">
              <a:spcBef>
                <a:spcPct val="50000"/>
              </a:spcBef>
            </a:pPr>
            <a:r>
              <a:rPr lang="en-US" altLang="zh-CN" sz="3600" i="1" dirty="0"/>
              <a:t>Text Book and Reference</a:t>
            </a:r>
            <a:endParaRPr kumimoji="1" lang="zh-CN" altLang="en-US" sz="3600" i="1" dirty="0">
              <a:latin typeface="微软雅黑" pitchFamily="34"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928687" y="292100"/>
            <a:ext cx="8420100" cy="863600"/>
          </a:xfrm>
        </p:spPr>
        <p:txBody>
          <a:bodyPr/>
          <a:lstStyle/>
          <a:p>
            <a:r>
              <a:rPr lang="en-US" altLang="zh-CN" sz="4000" dirty="0">
                <a:solidFill>
                  <a:schemeClr val="tx1"/>
                </a:solidFill>
                <a:effectLst>
                  <a:outerShdw blurRad="38100" dist="38100" dir="2700000" algn="tl">
                    <a:srgbClr val="C0C0C0"/>
                  </a:outerShdw>
                </a:effectLst>
                <a:latin typeface="Times New Roman" charset="0"/>
                <a:ea typeface="黑体" pitchFamily="49" charset="-122"/>
              </a:rPr>
              <a:t>AIMA(</a:t>
            </a:r>
            <a:r>
              <a:rPr lang="en-US" altLang="zh-CN" sz="2000" dirty="0">
                <a:latin typeface="Times New Roman" charset="0"/>
                <a:ea typeface="宋体" charset="-122"/>
              </a:rPr>
              <a:t>Artificial Intelligence </a:t>
            </a:r>
            <a:r>
              <a:rPr lang="en-US" altLang="zh-CN" sz="2000" dirty="0">
                <a:latin typeface="宋体"/>
                <a:ea typeface="宋体" charset="-122"/>
              </a:rPr>
              <a:t>–</a:t>
            </a:r>
            <a:r>
              <a:rPr lang="en-US" altLang="zh-CN" sz="2000" dirty="0">
                <a:latin typeface="Times New Roman" charset="0"/>
                <a:ea typeface="宋体" charset="-122"/>
              </a:rPr>
              <a:t> A Modern Approach </a:t>
            </a:r>
            <a:r>
              <a:rPr lang="en-US" altLang="zh-CN" sz="4000" dirty="0">
                <a:solidFill>
                  <a:schemeClr val="tx1"/>
                </a:solidFill>
                <a:effectLst>
                  <a:outerShdw blurRad="38100" dist="38100" dir="2700000" algn="tl">
                    <a:srgbClr val="C0C0C0"/>
                  </a:outerShdw>
                </a:effectLst>
                <a:latin typeface="Times New Roman" charset="0"/>
                <a:ea typeface="黑体" pitchFamily="49" charset="-122"/>
              </a:rPr>
              <a:t>)</a:t>
            </a:r>
            <a:r>
              <a:rPr lang="zh-CN" altLang="en-US" sz="4000" dirty="0">
                <a:solidFill>
                  <a:schemeClr val="tx1"/>
                </a:solidFill>
                <a:effectLst>
                  <a:outerShdw blurRad="38100" dist="38100" dir="2700000" algn="tl">
                    <a:srgbClr val="C0C0C0"/>
                  </a:outerShdw>
                </a:effectLst>
                <a:latin typeface="Times New Roman" charset="0"/>
                <a:ea typeface="黑体" pitchFamily="49" charset="-122"/>
              </a:rPr>
              <a:t>作者</a:t>
            </a:r>
          </a:p>
        </p:txBody>
      </p:sp>
      <p:sp>
        <p:nvSpPr>
          <p:cNvPr id="64515" name="Rectangle 3"/>
          <p:cNvSpPr>
            <a:spLocks noGrp="1" noChangeArrowheads="1"/>
          </p:cNvSpPr>
          <p:nvPr>
            <p:ph type="body" idx="1"/>
          </p:nvPr>
        </p:nvSpPr>
        <p:spPr>
          <a:xfrm>
            <a:off x="1067463" y="3938590"/>
            <a:ext cx="3589205" cy="2160588"/>
          </a:xfrm>
        </p:spPr>
        <p:txBody>
          <a:bodyPr/>
          <a:lstStyle/>
          <a:p>
            <a:pPr latinLnBrk="0">
              <a:spcBef>
                <a:spcPts val="0"/>
              </a:spcBef>
              <a:spcAft>
                <a:spcPts val="0"/>
              </a:spcAft>
            </a:pPr>
            <a:r>
              <a:rPr lang="en-US" altLang="zh-CN" sz="2700" dirty="0">
                <a:latin typeface="Times New Roman" charset="0"/>
                <a:ea typeface="华文仿宋" pitchFamily="2" charset="-122"/>
              </a:rPr>
              <a:t>Stuart Russell</a:t>
            </a:r>
          </a:p>
          <a:p>
            <a:pPr latinLnBrk="0">
              <a:spcBef>
                <a:spcPts val="0"/>
              </a:spcBef>
              <a:spcAft>
                <a:spcPts val="0"/>
              </a:spcAft>
            </a:pPr>
            <a:r>
              <a:rPr lang="en-US" altLang="zh-CN" sz="2700" dirty="0">
                <a:latin typeface="Times New Roman" charset="0"/>
                <a:ea typeface="华文仿宋" pitchFamily="2" charset="-122"/>
              </a:rPr>
              <a:t>Professor at UC Berkeley</a:t>
            </a:r>
          </a:p>
          <a:p>
            <a:pPr latinLnBrk="0">
              <a:spcBef>
                <a:spcPts val="0"/>
              </a:spcBef>
              <a:spcAft>
                <a:spcPts val="0"/>
              </a:spcAft>
            </a:pPr>
            <a:r>
              <a:rPr lang="en-US" altLang="zh-CN" sz="2700" dirty="0">
                <a:latin typeface="Times New Roman" charset="0"/>
                <a:ea typeface="华文仿宋" pitchFamily="2" charset="-122"/>
              </a:rPr>
              <a:t>Dr. from Stanford Univ. in 1986</a:t>
            </a:r>
          </a:p>
        </p:txBody>
      </p:sp>
      <p:pic>
        <p:nvPicPr>
          <p:cNvPr id="64516" name="Picture 4" descr="russell4-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689" y="1700213"/>
            <a:ext cx="1532334"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descr="4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677" y="1700213"/>
            <a:ext cx="155985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Rectangle 6"/>
          <p:cNvSpPr>
            <a:spLocks noChangeArrowheads="1"/>
          </p:cNvSpPr>
          <p:nvPr/>
        </p:nvSpPr>
        <p:spPr bwMode="auto">
          <a:xfrm>
            <a:off x="5224463" y="3933825"/>
            <a:ext cx="382309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lgn="l">
              <a:spcBef>
                <a:spcPts val="0"/>
              </a:spcBef>
              <a:spcAft>
                <a:spcPts val="0"/>
              </a:spcAft>
              <a:buSzPct val="100000"/>
              <a:buChar char="•"/>
            </a:pPr>
            <a:r>
              <a:rPr lang="en-US" altLang="zh-CN" sz="2700" dirty="0">
                <a:latin typeface="Times New Roman" charset="0"/>
                <a:ea typeface="华文仿宋" pitchFamily="2" charset="-122"/>
              </a:rPr>
              <a:t>Peter </a:t>
            </a:r>
            <a:r>
              <a:rPr lang="en-US" altLang="zh-CN" sz="2700" dirty="0" err="1">
                <a:latin typeface="Times New Roman" charset="0"/>
                <a:ea typeface="华文仿宋" pitchFamily="2" charset="-122"/>
              </a:rPr>
              <a:t>Norvig</a:t>
            </a:r>
            <a:endParaRPr lang="en-US" altLang="zh-CN" sz="2700" dirty="0">
              <a:latin typeface="Times New Roman" charset="0"/>
              <a:ea typeface="华文仿宋" pitchFamily="2" charset="-122"/>
            </a:endParaRPr>
          </a:p>
          <a:p>
            <a:pPr marL="342900" indent="-342900" algn="l">
              <a:spcBef>
                <a:spcPts val="0"/>
              </a:spcBef>
              <a:spcAft>
                <a:spcPts val="0"/>
              </a:spcAft>
              <a:buSzPct val="100000"/>
              <a:buChar char="•"/>
            </a:pPr>
            <a:r>
              <a:rPr lang="en-US" altLang="zh-CN" sz="2700" dirty="0">
                <a:latin typeface="Times New Roman" charset="0"/>
                <a:ea typeface="华文仿宋" pitchFamily="2" charset="-122"/>
              </a:rPr>
              <a:t>Director of Research, Google</a:t>
            </a:r>
          </a:p>
          <a:p>
            <a:pPr marL="342900" indent="-342900" algn="l">
              <a:spcBef>
                <a:spcPts val="0"/>
              </a:spcBef>
              <a:spcAft>
                <a:spcPts val="0"/>
              </a:spcAft>
              <a:buSzPct val="100000"/>
              <a:buChar char="•"/>
            </a:pPr>
            <a:r>
              <a:rPr lang="en-US" altLang="zh-CN" sz="2700" dirty="0">
                <a:latin typeface="Times New Roman" charset="0"/>
                <a:ea typeface="华文仿宋" pitchFamily="2" charset="-122"/>
              </a:rPr>
              <a:t>Dr. from UC Berkeley in 1985</a:t>
            </a:r>
          </a:p>
        </p:txBody>
      </p:sp>
    </p:spTree>
    <p:extLst>
      <p:ext uri="{BB962C8B-B14F-4D97-AF65-F5344CB8AC3E}">
        <p14:creationId xmlns:p14="http://schemas.microsoft.com/office/powerpoint/2010/main" val="342669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69818" y="363538"/>
            <a:ext cx="8420100" cy="874713"/>
          </a:xfrm>
        </p:spPr>
        <p:txBody>
          <a:bodyPr/>
          <a:lstStyle/>
          <a:p>
            <a:r>
              <a:rPr lang="en-US" altLang="zh-CN" sz="4000" dirty="0">
                <a:solidFill>
                  <a:schemeClr val="tx1"/>
                </a:solidFill>
                <a:effectLst>
                  <a:outerShdw blurRad="38100" dist="38100" dir="2700000" algn="tl">
                    <a:srgbClr val="C0C0C0"/>
                  </a:outerShdw>
                </a:effectLst>
                <a:latin typeface="Times New Roman" charset="0"/>
              </a:rPr>
              <a:t>About AIMA</a:t>
            </a:r>
          </a:p>
        </p:txBody>
      </p:sp>
      <p:sp>
        <p:nvSpPr>
          <p:cNvPr id="59395" name="Rectangle 3"/>
          <p:cNvSpPr>
            <a:spLocks noGrp="1" noChangeArrowheads="1"/>
          </p:cNvSpPr>
          <p:nvPr>
            <p:ph type="body" idx="1"/>
          </p:nvPr>
        </p:nvSpPr>
        <p:spPr>
          <a:xfrm>
            <a:off x="856721" y="1300163"/>
            <a:ext cx="8420100" cy="4679950"/>
          </a:xfrm>
        </p:spPr>
        <p:txBody>
          <a:bodyPr/>
          <a:lstStyle/>
          <a:p>
            <a:pPr latinLnBrk="0">
              <a:buFont typeface="-윤체M" pitchFamily="18" charset="-127"/>
              <a:buChar char="★"/>
            </a:pPr>
            <a:r>
              <a:rPr lang="en-US" altLang="zh-CN" sz="2800" dirty="0">
                <a:latin typeface="Times New Roman" charset="0"/>
              </a:rPr>
              <a:t>http://aima.cs.berkeley.edu/</a:t>
            </a:r>
          </a:p>
          <a:p>
            <a:pPr latinLnBrk="0">
              <a:buFont typeface="-윤체M" pitchFamily="18" charset="-127"/>
              <a:buChar char="★"/>
            </a:pPr>
            <a:r>
              <a:rPr lang="en-US" altLang="zh-CN" sz="2800" dirty="0">
                <a:latin typeface="Times New Roman" charset="0"/>
              </a:rPr>
              <a:t>The leading textbook in Artificial Intelligence. </a:t>
            </a:r>
            <a:br>
              <a:rPr lang="en-US" altLang="zh-CN" sz="2800" dirty="0">
                <a:latin typeface="Times New Roman" charset="0"/>
              </a:rPr>
            </a:br>
            <a:r>
              <a:rPr lang="en-US" altLang="zh-CN" sz="2800" dirty="0">
                <a:latin typeface="Times New Roman" charset="0"/>
              </a:rPr>
              <a:t> The 85th most cited publication on </a:t>
            </a:r>
            <a:r>
              <a:rPr lang="en-US" altLang="zh-CN" sz="2800" dirty="0" err="1">
                <a:latin typeface="Times New Roman" charset="0"/>
              </a:rPr>
              <a:t>Citeseer</a:t>
            </a:r>
            <a:r>
              <a:rPr lang="en-US" altLang="zh-CN" sz="2800" dirty="0">
                <a:latin typeface="Times New Roman" charset="0"/>
              </a:rPr>
              <a:t>. </a:t>
            </a:r>
          </a:p>
          <a:p>
            <a:pPr latinLnBrk="0">
              <a:buFont typeface="-윤체M" pitchFamily="18" charset="-127"/>
              <a:buChar char="★"/>
            </a:pPr>
            <a:r>
              <a:rPr lang="en-US" altLang="zh-CN" sz="2800" i="1" dirty="0">
                <a:latin typeface="Times New Roman" charset="0"/>
              </a:rPr>
              <a:t>Artificial Intelligence: A Modern Approach</a:t>
            </a:r>
            <a:r>
              <a:rPr lang="en-US" altLang="zh-CN" sz="2800" dirty="0">
                <a:latin typeface="Times New Roman" charset="0"/>
              </a:rPr>
              <a:t> has been adopted for use in a lot of courses; here we list 1331 courses in 1057 schools in 93 countries or regions, including 851 online courses.</a:t>
            </a:r>
            <a:r>
              <a:rPr lang="en-US" altLang="zh-CN" sz="2800" dirty="0"/>
              <a:t> </a:t>
            </a:r>
            <a:r>
              <a:rPr lang="en-US" altLang="zh-CN" sz="2800" dirty="0">
                <a:latin typeface="Times New Roman" charset="0"/>
              </a:rPr>
              <a:t>(over 90% market share). </a:t>
            </a:r>
          </a:p>
          <a:p>
            <a:pPr latinLnBrk="0">
              <a:buFont typeface="-윤체M" pitchFamily="18" charset="-127"/>
              <a:buChar char="★"/>
            </a:pPr>
            <a:r>
              <a:rPr lang="zh-CN" altLang="en-US" sz="2800" dirty="0">
                <a:latin typeface="Times New Roman" charset="0"/>
              </a:rPr>
              <a:t>中文版：人工智能</a:t>
            </a:r>
            <a:r>
              <a:rPr lang="en-US" altLang="zh-CN" sz="2800" dirty="0">
                <a:latin typeface="Times New Roman" charset="0"/>
              </a:rPr>
              <a:t>-</a:t>
            </a:r>
            <a:r>
              <a:rPr lang="zh-CN" altLang="en-US" sz="2800" dirty="0">
                <a:latin typeface="Times New Roman" charset="0"/>
              </a:rPr>
              <a:t>一个现代的方法</a:t>
            </a:r>
            <a:r>
              <a:rPr lang="en-US" altLang="zh-CN" sz="2800" dirty="0">
                <a:latin typeface="Times New Roman" charset="0"/>
              </a:rPr>
              <a:t>(</a:t>
            </a:r>
            <a:r>
              <a:rPr lang="zh-CN" altLang="en-US" sz="2800" dirty="0">
                <a:latin typeface="Times New Roman" charset="0"/>
              </a:rPr>
              <a:t>第二版</a:t>
            </a:r>
            <a:r>
              <a:rPr lang="en-US" altLang="zh-CN" sz="2800" dirty="0">
                <a:latin typeface="Times New Roman" charset="0"/>
              </a:rPr>
              <a:t>)</a:t>
            </a:r>
            <a:r>
              <a:rPr lang="zh-CN" altLang="en-US" sz="2800" dirty="0">
                <a:latin typeface="Times New Roman" charset="0"/>
              </a:rPr>
              <a:t>，人民邮电出版社</a:t>
            </a:r>
            <a:endParaRPr lang="en-US" altLang="zh-CN" sz="2800" dirty="0">
              <a:latin typeface="Times New Roman" charset="0"/>
            </a:endParaRPr>
          </a:p>
        </p:txBody>
      </p:sp>
    </p:spTree>
    <p:extLst>
      <p:ext uri="{BB962C8B-B14F-4D97-AF65-F5344CB8AC3E}">
        <p14:creationId xmlns:p14="http://schemas.microsoft.com/office/powerpoint/2010/main" val="3870276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69924" y="1281113"/>
            <a:ext cx="9236075"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tIns="0">
            <a:spAutoFit/>
          </a:bodyPr>
          <a:lstStyle>
            <a:lvl1pPr marL="457200" indent="-457200">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eaLnBrk="1" hangingPunct="1">
              <a:spcBef>
                <a:spcPct val="35000"/>
              </a:spcBef>
            </a:pPr>
            <a:r>
              <a:rPr kumimoji="1" lang="en-US" altLang="zh-CN" sz="2000" dirty="0">
                <a:latin typeface="微软雅黑" pitchFamily="34" charset="-122"/>
              </a:rPr>
              <a:t>	</a:t>
            </a:r>
            <a:r>
              <a:rPr kumimoji="1" lang="zh-CN" altLang="en-US" sz="2000" dirty="0">
                <a:latin typeface="微软雅黑" pitchFamily="34" charset="-122"/>
              </a:rPr>
              <a:t>石纯一</a:t>
            </a:r>
            <a:r>
              <a:rPr kumimoji="1" lang="en-US" altLang="zh-CN" sz="2000" dirty="0">
                <a:latin typeface="微软雅黑" pitchFamily="34" charset="-122"/>
              </a:rPr>
              <a:t>.《</a:t>
            </a:r>
            <a:r>
              <a:rPr kumimoji="1" lang="zh-CN" altLang="en-US" sz="2000" dirty="0">
                <a:latin typeface="微软雅黑" pitchFamily="34" charset="-122"/>
              </a:rPr>
              <a:t>人工智能原理</a:t>
            </a:r>
            <a:r>
              <a:rPr kumimoji="1" lang="en-US" altLang="zh-CN" sz="2000" dirty="0">
                <a:latin typeface="微软雅黑" pitchFamily="34" charset="-122"/>
              </a:rPr>
              <a:t>》. 1993,</a:t>
            </a:r>
            <a:r>
              <a:rPr kumimoji="1" lang="zh-CN" altLang="en-US" sz="2000" dirty="0">
                <a:latin typeface="微软雅黑" pitchFamily="34" charset="-122"/>
              </a:rPr>
              <a:t>清华大学出版社</a:t>
            </a:r>
            <a:br>
              <a:rPr kumimoji="1" lang="zh-CN" altLang="en-US" sz="2000" dirty="0">
                <a:latin typeface="微软雅黑" pitchFamily="34" charset="-122"/>
              </a:rPr>
            </a:br>
            <a:r>
              <a:rPr kumimoji="1" lang="zh-CN" altLang="en-US" sz="2000" dirty="0">
                <a:latin typeface="微软雅黑" pitchFamily="34" charset="-122"/>
              </a:rPr>
              <a:t>史忠植</a:t>
            </a:r>
            <a:r>
              <a:rPr kumimoji="1" lang="en-US" altLang="zh-CN" sz="2000" dirty="0">
                <a:latin typeface="微软雅黑" pitchFamily="34" charset="-122"/>
              </a:rPr>
              <a:t>.《</a:t>
            </a:r>
            <a:r>
              <a:rPr kumimoji="1" lang="zh-CN" altLang="en-US" sz="2000" dirty="0">
                <a:latin typeface="微软雅黑" pitchFamily="34" charset="-122"/>
              </a:rPr>
              <a:t>高级人工智能</a:t>
            </a:r>
            <a:r>
              <a:rPr kumimoji="1" lang="en-US" altLang="zh-CN" sz="2000" dirty="0">
                <a:latin typeface="微软雅黑" pitchFamily="34" charset="-122"/>
              </a:rPr>
              <a:t>》.1998</a:t>
            </a:r>
            <a:r>
              <a:rPr kumimoji="1" lang="zh-CN" altLang="en-US" sz="2000" dirty="0">
                <a:latin typeface="微软雅黑" pitchFamily="34" charset="-122"/>
              </a:rPr>
              <a:t>年</a:t>
            </a:r>
            <a:r>
              <a:rPr kumimoji="1" lang="en-US" altLang="zh-CN" sz="2000" dirty="0">
                <a:latin typeface="微软雅黑" pitchFamily="34" charset="-122"/>
              </a:rPr>
              <a:t>,</a:t>
            </a:r>
            <a:r>
              <a:rPr kumimoji="1" lang="zh-CN" altLang="en-US" sz="2000" dirty="0">
                <a:latin typeface="微软雅黑" pitchFamily="34" charset="-122"/>
              </a:rPr>
              <a:t>科学出版社</a:t>
            </a:r>
            <a:br>
              <a:rPr kumimoji="1" lang="zh-CN" altLang="en-US" sz="2000" dirty="0">
                <a:latin typeface="微软雅黑" pitchFamily="34" charset="-122"/>
              </a:rPr>
            </a:br>
            <a:r>
              <a:rPr lang="zh-CN" altLang="en-US" sz="2000" dirty="0">
                <a:latin typeface="Times New Roman" pitchFamily="18" charset="0"/>
                <a:ea typeface="黑体" pitchFamily="2" charset="-122"/>
              </a:rPr>
              <a:t>陆汝钤 编著</a:t>
            </a:r>
            <a:r>
              <a:rPr lang="en-US" altLang="zh-CN" sz="2000" dirty="0">
                <a:latin typeface="Times New Roman" pitchFamily="18" charset="0"/>
                <a:ea typeface="黑体" pitchFamily="2" charset="-122"/>
              </a:rPr>
              <a:t>: </a:t>
            </a:r>
            <a:r>
              <a:rPr lang="zh-CN" altLang="en-US" sz="2000" dirty="0">
                <a:latin typeface="Times New Roman" pitchFamily="18" charset="0"/>
                <a:ea typeface="黑体" pitchFamily="2" charset="-122"/>
              </a:rPr>
              <a:t>人工智能</a:t>
            </a:r>
            <a:r>
              <a:rPr lang="en-US" altLang="zh-CN" sz="2000" dirty="0">
                <a:latin typeface="Times New Roman" pitchFamily="18" charset="0"/>
                <a:ea typeface="黑体" pitchFamily="2" charset="-122"/>
              </a:rPr>
              <a:t>(</a:t>
            </a:r>
            <a:r>
              <a:rPr lang="zh-CN" altLang="en-US" sz="2000" dirty="0">
                <a:latin typeface="Times New Roman" pitchFamily="18" charset="0"/>
                <a:ea typeface="黑体" pitchFamily="2" charset="-122"/>
              </a:rPr>
              <a:t>上下册</a:t>
            </a:r>
            <a:r>
              <a:rPr lang="en-US" altLang="zh-CN" sz="2000" dirty="0">
                <a:latin typeface="Times New Roman" pitchFamily="18" charset="0"/>
                <a:ea typeface="黑体" pitchFamily="2" charset="-122"/>
              </a:rPr>
              <a:t>), </a:t>
            </a:r>
            <a:r>
              <a:rPr lang="zh-CN" altLang="en-US" sz="2000" dirty="0">
                <a:latin typeface="Times New Roman" pitchFamily="18" charset="0"/>
                <a:ea typeface="黑体" pitchFamily="2" charset="-122"/>
              </a:rPr>
              <a:t>科学出版社</a:t>
            </a:r>
            <a:r>
              <a:rPr lang="en-US" altLang="zh-CN" sz="2000" dirty="0">
                <a:latin typeface="Times New Roman" pitchFamily="18" charset="0"/>
                <a:ea typeface="黑体" pitchFamily="2" charset="-122"/>
              </a:rPr>
              <a:t>, 1996.9.</a:t>
            </a:r>
            <a:br>
              <a:rPr kumimoji="1" lang="zh-CN" altLang="en-US" sz="2000" dirty="0">
                <a:latin typeface="微软雅黑" pitchFamily="34" charset="-122"/>
              </a:rPr>
            </a:br>
            <a:br>
              <a:rPr kumimoji="1" lang="zh-CN" altLang="en-US" sz="2000" dirty="0">
                <a:latin typeface="微软雅黑" pitchFamily="34" charset="-122"/>
              </a:rPr>
            </a:br>
            <a:endParaRPr kumimoji="1" lang="zh-CN" altLang="en-US" sz="2000" dirty="0">
              <a:latin typeface="微软雅黑" pitchFamily="34" charset="-122"/>
            </a:endParaRPr>
          </a:p>
          <a:p>
            <a:pPr algn="l" eaLnBrk="1" hangingPunct="1">
              <a:spcBef>
                <a:spcPct val="35000"/>
              </a:spcBef>
            </a:pPr>
            <a:r>
              <a:rPr kumimoji="1" lang="zh-CN" altLang="en-US" sz="3600" i="1" dirty="0">
                <a:latin typeface="微软雅黑" pitchFamily="34" charset="-122"/>
              </a:rPr>
              <a:t>上课时间、学时和形式</a:t>
            </a:r>
          </a:p>
          <a:p>
            <a:pPr algn="l" eaLnBrk="1" hangingPunct="1">
              <a:spcBef>
                <a:spcPct val="35000"/>
              </a:spcBef>
            </a:pPr>
            <a:r>
              <a:rPr kumimoji="1" lang="en-US" altLang="zh-CN" sz="2000" dirty="0">
                <a:latin typeface="微软雅黑" pitchFamily="34" charset="-122"/>
              </a:rPr>
              <a:t>	1-13</a:t>
            </a:r>
            <a:r>
              <a:rPr kumimoji="1" lang="zh-CN" altLang="en-US" sz="2000" dirty="0">
                <a:latin typeface="微软雅黑" pitchFamily="34" charset="-122"/>
              </a:rPr>
              <a:t>周</a:t>
            </a:r>
            <a:r>
              <a:rPr kumimoji="1" lang="en-US" altLang="zh-CN" sz="2000" dirty="0">
                <a:latin typeface="微软雅黑" pitchFamily="34" charset="-122"/>
              </a:rPr>
              <a:t>, </a:t>
            </a:r>
            <a:r>
              <a:rPr kumimoji="1" lang="zh-CN" altLang="en-US" sz="2000" dirty="0">
                <a:latin typeface="微软雅黑" pitchFamily="34" charset="-122"/>
              </a:rPr>
              <a:t>周</a:t>
            </a:r>
            <a:r>
              <a:rPr kumimoji="1" lang="en-US" altLang="zh-CN" sz="2000" dirty="0">
                <a:latin typeface="微软雅黑" pitchFamily="34" charset="-122"/>
              </a:rPr>
              <a:t>3:3-4</a:t>
            </a:r>
            <a:r>
              <a:rPr kumimoji="1" lang="zh-CN" altLang="en-US" sz="2000" dirty="0">
                <a:latin typeface="微软雅黑" pitchFamily="34" charset="-122"/>
              </a:rPr>
              <a:t>，</a:t>
            </a:r>
            <a:r>
              <a:rPr kumimoji="1" lang="en-US" altLang="zh-CN" sz="2000" dirty="0">
                <a:latin typeface="微软雅黑" pitchFamily="34" charset="-122"/>
              </a:rPr>
              <a:t>24</a:t>
            </a:r>
            <a:r>
              <a:rPr kumimoji="1" lang="zh-CN" altLang="en-US" sz="2000" dirty="0">
                <a:latin typeface="微软雅黑" pitchFamily="34" charset="-122"/>
              </a:rPr>
              <a:t>学时 </a:t>
            </a:r>
          </a:p>
          <a:p>
            <a:pPr algn="l" eaLnBrk="1" hangingPunct="1">
              <a:spcBef>
                <a:spcPct val="35000"/>
              </a:spcBef>
            </a:pPr>
            <a:r>
              <a:rPr kumimoji="1" lang="en-US" altLang="zh-CN" sz="2000" dirty="0">
                <a:latin typeface="微软雅黑" pitchFamily="34" charset="-122"/>
              </a:rPr>
              <a:t>	</a:t>
            </a:r>
            <a:r>
              <a:rPr kumimoji="1" lang="zh-CN" altLang="en-US" sz="2000" dirty="0">
                <a:latin typeface="微软雅黑" pitchFamily="34" charset="-122"/>
              </a:rPr>
              <a:t>基础讲授（教师），课程作业，课堂报告（每位同学都要准备）</a:t>
            </a:r>
            <a:endParaRPr kumimoji="1" lang="en-US" altLang="zh-CN" sz="2000" dirty="0">
              <a:latin typeface="微软雅黑" pitchFamily="34" charset="-122"/>
            </a:endParaRPr>
          </a:p>
          <a:p>
            <a:pPr algn="l" eaLnBrk="1" hangingPunct="1">
              <a:spcBef>
                <a:spcPct val="35000"/>
              </a:spcBef>
            </a:pPr>
            <a:r>
              <a:rPr kumimoji="1" lang="en-US" altLang="zh-CN" sz="2000" dirty="0">
                <a:latin typeface="微软雅黑" pitchFamily="34" charset="-122"/>
              </a:rPr>
              <a:t>      </a:t>
            </a:r>
            <a:r>
              <a:rPr kumimoji="1" lang="zh-CN" altLang="en-US" sz="2000" dirty="0">
                <a:latin typeface="微软雅黑" pitchFamily="34" charset="-122"/>
              </a:rPr>
              <a:t>期末成绩</a:t>
            </a:r>
            <a:r>
              <a:rPr kumimoji="1" lang="en-US" altLang="zh-CN" sz="2000" dirty="0">
                <a:latin typeface="微软雅黑" pitchFamily="34" charset="-122"/>
              </a:rPr>
              <a:t>=</a:t>
            </a:r>
            <a:r>
              <a:rPr kumimoji="1" lang="zh-CN" altLang="en-US" sz="2000" dirty="0">
                <a:latin typeface="微软雅黑" pitchFamily="34" charset="-122"/>
              </a:rPr>
              <a:t>考试</a:t>
            </a:r>
            <a:r>
              <a:rPr kumimoji="1" lang="en-US" altLang="zh-CN" sz="2000" dirty="0">
                <a:latin typeface="微软雅黑" pitchFamily="34" charset="-122"/>
              </a:rPr>
              <a:t>+</a:t>
            </a:r>
            <a:r>
              <a:rPr kumimoji="1" lang="zh-CN" altLang="en-US" sz="2000" dirty="0">
                <a:latin typeface="微软雅黑" pitchFamily="34" charset="-122"/>
              </a:rPr>
              <a:t>平时（课堂报告</a:t>
            </a:r>
            <a:r>
              <a:rPr kumimoji="1" lang="en-US" altLang="zh-CN" sz="2000" dirty="0">
                <a:latin typeface="微软雅黑" pitchFamily="34" charset="-122"/>
              </a:rPr>
              <a:t>/</a:t>
            </a:r>
            <a:r>
              <a:rPr kumimoji="1" lang="en-US" altLang="zh-CN" sz="2000" dirty="0" err="1">
                <a:latin typeface="微软雅黑" pitchFamily="34" charset="-122"/>
              </a:rPr>
              <a:t>ppt</a:t>
            </a:r>
            <a:r>
              <a:rPr kumimoji="1" lang="en-US" altLang="zh-CN" sz="2000" dirty="0">
                <a:latin typeface="微软雅黑" pitchFamily="34" charset="-122"/>
              </a:rPr>
              <a:t>+</a:t>
            </a:r>
            <a:r>
              <a:rPr kumimoji="1" lang="zh-CN" altLang="en-US" sz="2000" dirty="0">
                <a:latin typeface="微软雅黑" pitchFamily="34" charset="-122"/>
              </a:rPr>
              <a:t>讨论</a:t>
            </a:r>
            <a:r>
              <a:rPr kumimoji="1" lang="en-US" altLang="zh-CN" sz="2000" dirty="0">
                <a:latin typeface="微软雅黑" pitchFamily="34" charset="-122"/>
              </a:rPr>
              <a:t>+</a:t>
            </a:r>
            <a:r>
              <a:rPr kumimoji="1" lang="zh-CN" altLang="en-US" sz="2000" dirty="0">
                <a:latin typeface="微软雅黑" pitchFamily="34" charset="-122"/>
              </a:rPr>
              <a:t>课程小组作业）</a:t>
            </a:r>
          </a:p>
          <a:p>
            <a:pPr algn="l" eaLnBrk="1" hangingPunct="1">
              <a:spcBef>
                <a:spcPct val="35000"/>
              </a:spcBef>
            </a:pPr>
            <a:r>
              <a:rPr kumimoji="1" lang="zh-CN" altLang="en-US" sz="3600" i="1" dirty="0">
                <a:latin typeface="微软雅黑" pitchFamily="34" charset="-122"/>
              </a:rPr>
              <a:t>上课地点</a:t>
            </a:r>
            <a:endParaRPr kumimoji="1" lang="en-US" altLang="zh-CN" sz="3600" i="1" dirty="0">
              <a:latin typeface="微软雅黑" pitchFamily="34" charset="-122"/>
            </a:endParaRPr>
          </a:p>
          <a:p>
            <a:pPr algn="l" eaLnBrk="1" hangingPunct="1">
              <a:spcBef>
                <a:spcPct val="35000"/>
              </a:spcBef>
            </a:pPr>
            <a:r>
              <a:rPr kumimoji="1" lang="zh-CN" altLang="en-US" sz="2000" dirty="0">
                <a:latin typeface="微软雅黑" pitchFamily="34" charset="-122"/>
              </a:rPr>
              <a:t>	新主楼 </a:t>
            </a:r>
            <a:r>
              <a:rPr kumimoji="1" lang="en-US" altLang="zh-CN" sz="2000" dirty="0">
                <a:latin typeface="微软雅黑" pitchFamily="34" charset="-122"/>
              </a:rPr>
              <a:t>– F103</a:t>
            </a:r>
          </a:p>
        </p:txBody>
      </p:sp>
      <p:sp>
        <p:nvSpPr>
          <p:cNvPr id="8195" name="Text Box 21"/>
          <p:cNvSpPr txBox="1">
            <a:spLocks noChangeArrowheads="1"/>
          </p:cNvSpPr>
          <p:nvPr/>
        </p:nvSpPr>
        <p:spPr bwMode="auto">
          <a:xfrm>
            <a:off x="660400" y="508000"/>
            <a:ext cx="561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eaLnBrk="1" hangingPunct="1">
              <a:spcBef>
                <a:spcPct val="50000"/>
              </a:spcBef>
            </a:pPr>
            <a:r>
              <a:rPr kumimoji="1" lang="zh-CN" altLang="en-US" sz="3600" i="1" dirty="0">
                <a:latin typeface="微软雅黑" pitchFamily="34" charset="-122"/>
              </a:rPr>
              <a:t>其他参考教材</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6B750A-05CB-4593-9265-96300358750A}"/>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E462E7B6-D02B-4D38-915A-E0EDEB6EF261}"/>
              </a:ext>
            </a:extLst>
          </p:cNvPr>
          <p:cNvPicPr>
            <a:picLocks noChangeAspect="1"/>
          </p:cNvPicPr>
          <p:nvPr/>
        </p:nvPicPr>
        <p:blipFill>
          <a:blip r:embed="rId2"/>
          <a:stretch>
            <a:fillRect/>
          </a:stretch>
        </p:blipFill>
        <p:spPr>
          <a:xfrm>
            <a:off x="543128" y="-1"/>
            <a:ext cx="9362872" cy="12384577"/>
          </a:xfrm>
          <a:prstGeom prst="rect">
            <a:avLst/>
          </a:prstGeom>
        </p:spPr>
      </p:pic>
    </p:spTree>
    <p:extLst>
      <p:ext uri="{BB962C8B-B14F-4D97-AF65-F5344CB8AC3E}">
        <p14:creationId xmlns:p14="http://schemas.microsoft.com/office/powerpoint/2010/main" val="248438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180" name="Group 324"/>
          <p:cNvGraphicFramePr>
            <a:graphicFrameLocks noGrp="1"/>
          </p:cNvGraphicFramePr>
          <p:nvPr>
            <p:ph idx="4294967295"/>
            <p:extLst>
              <p:ext uri="{D42A27DB-BD31-4B8C-83A1-F6EECF244321}">
                <p14:modId xmlns:p14="http://schemas.microsoft.com/office/powerpoint/2010/main" val="3549815201"/>
              </p:ext>
            </p:extLst>
          </p:nvPr>
        </p:nvGraphicFramePr>
        <p:xfrm>
          <a:off x="819150" y="1365250"/>
          <a:ext cx="8799513" cy="4823924"/>
        </p:xfrm>
        <a:graphic>
          <a:graphicData uri="http://schemas.openxmlformats.org/drawingml/2006/table">
            <a:tbl>
              <a:tblPr/>
              <a:tblGrid>
                <a:gridCol w="757238">
                  <a:extLst>
                    <a:ext uri="{9D8B030D-6E8A-4147-A177-3AD203B41FA5}">
                      <a16:colId xmlns:a16="http://schemas.microsoft.com/office/drawing/2014/main" val="20000"/>
                    </a:ext>
                  </a:extLst>
                </a:gridCol>
                <a:gridCol w="907168">
                  <a:extLst>
                    <a:ext uri="{9D8B030D-6E8A-4147-A177-3AD203B41FA5}">
                      <a16:colId xmlns:a16="http://schemas.microsoft.com/office/drawing/2014/main" val="20001"/>
                    </a:ext>
                  </a:extLst>
                </a:gridCol>
                <a:gridCol w="2718682">
                  <a:extLst>
                    <a:ext uri="{9D8B030D-6E8A-4147-A177-3AD203B41FA5}">
                      <a16:colId xmlns:a16="http://schemas.microsoft.com/office/drawing/2014/main" val="20002"/>
                    </a:ext>
                  </a:extLst>
                </a:gridCol>
                <a:gridCol w="679450">
                  <a:extLst>
                    <a:ext uri="{9D8B030D-6E8A-4147-A177-3AD203B41FA5}">
                      <a16:colId xmlns:a16="http://schemas.microsoft.com/office/drawing/2014/main" val="20003"/>
                    </a:ext>
                  </a:extLst>
                </a:gridCol>
                <a:gridCol w="904875">
                  <a:extLst>
                    <a:ext uri="{9D8B030D-6E8A-4147-A177-3AD203B41FA5}">
                      <a16:colId xmlns:a16="http://schemas.microsoft.com/office/drawing/2014/main" val="20004"/>
                    </a:ext>
                  </a:extLst>
                </a:gridCol>
                <a:gridCol w="2832100">
                  <a:extLst>
                    <a:ext uri="{9D8B030D-6E8A-4147-A177-3AD203B41FA5}">
                      <a16:colId xmlns:a16="http://schemas.microsoft.com/office/drawing/2014/main" val="20005"/>
                    </a:ext>
                  </a:extLst>
                </a:gridCol>
              </a:tblGrid>
              <a:tr h="655362">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序号</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a:ln>
                            <a:noFill/>
                          </a:ln>
                          <a:solidFill>
                            <a:schemeClr val="tx1"/>
                          </a:solidFill>
                          <a:effectLst/>
                          <a:latin typeface="Times New Roman" pitchFamily="18" charset="0"/>
                          <a:ea typeface="微软雅黑" pitchFamily="34" charset="-122"/>
                        </a:rPr>
                        <a:t>日期</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a:ln>
                            <a:noFill/>
                          </a:ln>
                          <a:solidFill>
                            <a:schemeClr val="tx1"/>
                          </a:solidFill>
                          <a:effectLst/>
                          <a:latin typeface="Times New Roman" pitchFamily="18" charset="0"/>
                          <a:ea typeface="微软雅黑" pitchFamily="34" charset="-122"/>
                        </a:rPr>
                        <a:t>内容</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a:ln>
                            <a:noFill/>
                          </a:ln>
                          <a:solidFill>
                            <a:schemeClr val="tx1"/>
                          </a:solidFill>
                          <a:effectLst/>
                          <a:latin typeface="Times New Roman" pitchFamily="18" charset="0"/>
                          <a:ea typeface="微软雅黑" pitchFamily="34" charset="-122"/>
                        </a:rPr>
                        <a:t>序号</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a:ln>
                            <a:noFill/>
                          </a:ln>
                          <a:solidFill>
                            <a:schemeClr val="tx1"/>
                          </a:solidFill>
                          <a:effectLst/>
                          <a:latin typeface="Times New Roman" pitchFamily="18" charset="0"/>
                          <a:ea typeface="微软雅黑" pitchFamily="34" charset="-122"/>
                        </a:rPr>
                        <a:t>日期</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a:ln>
                            <a:noFill/>
                          </a:ln>
                          <a:solidFill>
                            <a:schemeClr val="tx1"/>
                          </a:solidFill>
                          <a:effectLst/>
                          <a:latin typeface="Times New Roman" pitchFamily="18" charset="0"/>
                          <a:ea typeface="微软雅黑" pitchFamily="34" charset="-122"/>
                        </a:rPr>
                        <a:t>内容</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7578">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a:ln>
                            <a:noFill/>
                          </a:ln>
                          <a:solidFill>
                            <a:schemeClr val="tx1"/>
                          </a:solidFill>
                          <a:effectLst/>
                          <a:latin typeface="Times New Roman" pitchFamily="18" charset="0"/>
                          <a:ea typeface="微软雅黑" pitchFamily="34" charset="-122"/>
                        </a:rPr>
                        <a:t>1</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9.12</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defRPr/>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绪论</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第一章</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a:ln>
                            <a:noFill/>
                          </a:ln>
                          <a:solidFill>
                            <a:schemeClr val="tx1"/>
                          </a:solidFill>
                          <a:effectLst/>
                          <a:latin typeface="Times New Roman" pitchFamily="18" charset="0"/>
                          <a:ea typeface="微软雅黑" pitchFamily="34" charset="-122"/>
                        </a:rPr>
                        <a:t>8</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11.7</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不确定推理</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第四章</a:t>
                      </a:r>
                      <a:endParaRPr kumimoji="0" lang="en-US" altLang="zh-CN" sz="2000" b="1" i="0" u="none" strike="noStrike" cap="none" normalizeH="0" baseline="0" dirty="0">
                        <a:ln>
                          <a:noFill/>
                        </a:ln>
                        <a:solidFill>
                          <a:schemeClr val="tx1"/>
                        </a:solidFill>
                        <a:effectLst/>
                        <a:latin typeface="Times New Roman" pitchFamily="18" charset="0"/>
                        <a:ea typeface="微软雅黑" pitchFamily="34" charset="-122"/>
                      </a:endParaRP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5989">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a:ln>
                            <a:noFill/>
                          </a:ln>
                          <a:solidFill>
                            <a:schemeClr val="tx1"/>
                          </a:solidFill>
                          <a:effectLst/>
                          <a:latin typeface="Times New Roman" pitchFamily="18" charset="0"/>
                          <a:ea typeface="微软雅黑" pitchFamily="34" charset="-122"/>
                        </a:rPr>
                        <a:t>2</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9.19</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知识表示</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第二章</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9</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11.14</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不确定推理</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第四章</a:t>
                      </a:r>
                      <a:endParaRPr kumimoji="0" lang="en-US" altLang="zh-CN" sz="2000" b="1" i="0" u="none" strike="noStrike" cap="none" normalizeH="0" baseline="0" dirty="0">
                        <a:ln>
                          <a:noFill/>
                        </a:ln>
                        <a:solidFill>
                          <a:schemeClr val="tx1"/>
                        </a:solidFill>
                        <a:effectLst/>
                        <a:latin typeface="Times New Roman" pitchFamily="18" charset="0"/>
                        <a:ea typeface="微软雅黑" pitchFamily="34" charset="-122"/>
                      </a:endParaRP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4402">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a:ln>
                            <a:noFill/>
                          </a:ln>
                          <a:solidFill>
                            <a:schemeClr val="tx1"/>
                          </a:solidFill>
                          <a:effectLst/>
                          <a:latin typeface="Times New Roman" pitchFamily="18" charset="0"/>
                          <a:ea typeface="微软雅黑" pitchFamily="34" charset="-122"/>
                        </a:rPr>
                        <a:t>3</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9.26</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知识表示</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第二章</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10</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11.21</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defRPr/>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专家系统</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第六章</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0113">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a:ln>
                            <a:noFill/>
                          </a:ln>
                          <a:solidFill>
                            <a:schemeClr val="tx1"/>
                          </a:solidFill>
                          <a:effectLst/>
                          <a:latin typeface="Times New Roman" pitchFamily="18" charset="0"/>
                          <a:ea typeface="微软雅黑" pitchFamily="34" charset="-122"/>
                        </a:rPr>
                        <a:t>4</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10.10</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defRPr/>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搜索策略</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第三章</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11</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11.28</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机器学习</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第七章</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9949">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a:ln>
                            <a:noFill/>
                          </a:ln>
                          <a:solidFill>
                            <a:schemeClr val="tx1"/>
                          </a:solidFill>
                          <a:effectLst/>
                          <a:latin typeface="Times New Roman" pitchFamily="18" charset="0"/>
                          <a:ea typeface="微软雅黑" pitchFamily="34" charset="-122"/>
                        </a:rPr>
                        <a:t>5</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10. 17</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defRPr/>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搜索策略</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第三章</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12</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12.5</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defRPr/>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机器学习</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第七章</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5490">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a:ln>
                            <a:noFill/>
                          </a:ln>
                          <a:solidFill>
                            <a:schemeClr val="tx1"/>
                          </a:solidFill>
                          <a:effectLst/>
                          <a:latin typeface="Times New Roman" pitchFamily="18" charset="0"/>
                          <a:ea typeface="微软雅黑" pitchFamily="34" charset="-122"/>
                        </a:rPr>
                        <a:t>6</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10.24</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defRPr/>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归结推理</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第三章</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rgbClr val="FF0000"/>
                          </a:solidFill>
                          <a:effectLst/>
                          <a:latin typeface="Times New Roman" pitchFamily="18" charset="0"/>
                          <a:ea typeface="微软雅黑" pitchFamily="34" charset="-122"/>
                        </a:rPr>
                        <a:t>13</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rgbClr val="FF0000"/>
                          </a:solidFill>
                          <a:effectLst/>
                          <a:latin typeface="Times New Roman" pitchFamily="18" charset="0"/>
                          <a:ea typeface="微软雅黑" pitchFamily="34" charset="-122"/>
                        </a:rPr>
                        <a:t>12.12</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defRPr/>
                      </a:pPr>
                      <a:r>
                        <a:rPr kumimoji="0" lang="zh-CN" altLang="en-US" sz="2000" b="1" i="0" u="none" strike="noStrike" cap="none" normalizeH="0" baseline="0" dirty="0">
                          <a:ln>
                            <a:noFill/>
                          </a:ln>
                          <a:solidFill>
                            <a:srgbClr val="FF0000"/>
                          </a:solidFill>
                          <a:effectLst/>
                          <a:latin typeface="Times New Roman" pitchFamily="18" charset="0"/>
                          <a:ea typeface="微软雅黑" pitchFamily="34" charset="-122"/>
                        </a:rPr>
                        <a:t>考试</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35041">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7</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10.31</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defRPr/>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归结推理</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第三章</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endParaRPr kumimoji="0" lang="zh-CN" altLang="zh-CN" sz="2000" b="1" i="0" u="none" strike="noStrike" cap="none" normalizeH="0" baseline="0" dirty="0">
                        <a:ln>
                          <a:noFill/>
                        </a:ln>
                        <a:solidFill>
                          <a:schemeClr val="tx1"/>
                        </a:solidFill>
                        <a:effectLst/>
                        <a:latin typeface="Times New Roman" pitchFamily="18" charset="0"/>
                        <a:ea typeface="微软雅黑" pitchFamily="34" charset="-122"/>
                      </a:endParaRP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endParaRPr kumimoji="0" lang="zh-CN" altLang="zh-CN" sz="2000" b="1" i="0" u="none" strike="noStrike" cap="none" normalizeH="0" baseline="0" dirty="0">
                        <a:ln>
                          <a:noFill/>
                        </a:ln>
                        <a:solidFill>
                          <a:schemeClr val="tx1"/>
                        </a:solidFill>
                        <a:effectLst/>
                        <a:latin typeface="Times New Roman" pitchFamily="18" charset="0"/>
                        <a:ea typeface="微软雅黑" pitchFamily="34" charset="-122"/>
                      </a:endParaRP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pPr>
                      <a:endParaRPr kumimoji="0" lang="zh-CN" altLang="zh-CN" sz="2000" b="1" i="0" u="none" strike="noStrike" cap="none" normalizeH="0" baseline="0" dirty="0">
                        <a:ln>
                          <a:noFill/>
                        </a:ln>
                        <a:solidFill>
                          <a:schemeClr val="tx1"/>
                        </a:solidFill>
                        <a:effectLst/>
                        <a:latin typeface="Times New Roman" pitchFamily="18" charset="0"/>
                        <a:ea typeface="微软雅黑" pitchFamily="34" charset="-122"/>
                      </a:endParaRP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9283" name="Line 96"/>
          <p:cNvSpPr>
            <a:spLocks noChangeShapeType="1"/>
          </p:cNvSpPr>
          <p:nvPr/>
        </p:nvSpPr>
        <p:spPr bwMode="auto">
          <a:xfrm>
            <a:off x="5208588" y="1311275"/>
            <a:ext cx="0" cy="5097463"/>
          </a:xfrm>
          <a:prstGeom prst="line">
            <a:avLst/>
          </a:prstGeom>
          <a:noFill/>
          <a:ln w="50800">
            <a:solidFill>
              <a:srgbClr val="00FFFF"/>
            </a:solidFill>
            <a:round/>
            <a:headEnd/>
            <a:tailEnd/>
          </a:ln>
          <a:extLst>
            <a:ext uri="{909E8E84-426E-40DD-AFC4-6F175D3DCCD1}">
              <a14:hiddenFill xmlns:a14="http://schemas.microsoft.com/office/drawing/2010/main">
                <a:noFill/>
              </a14:hiddenFill>
            </a:ext>
          </a:extLst>
        </p:spPr>
        <p:txBody>
          <a:bodyPr tIns="0">
            <a:spAutoFit/>
          </a:bodyPr>
          <a:lstStyle/>
          <a:p>
            <a:endParaRPr lang="zh-CN" altLang="en-US"/>
          </a:p>
        </p:txBody>
      </p:sp>
      <p:sp>
        <p:nvSpPr>
          <p:cNvPr id="9284" name="Text Box 21"/>
          <p:cNvSpPr txBox="1">
            <a:spLocks noChangeArrowheads="1"/>
          </p:cNvSpPr>
          <p:nvPr/>
        </p:nvSpPr>
        <p:spPr bwMode="auto">
          <a:xfrm>
            <a:off x="660400" y="508000"/>
            <a:ext cx="561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eaLnBrk="1" hangingPunct="1">
              <a:spcBef>
                <a:spcPct val="50000"/>
              </a:spcBef>
            </a:pPr>
            <a:r>
              <a:rPr kumimoji="1" lang="zh-CN" altLang="en-US" sz="3600" i="1">
                <a:latin typeface="微软雅黑" pitchFamily="34" charset="-122"/>
              </a:rPr>
              <a:t>课  程  计  划</a:t>
            </a:r>
          </a:p>
        </p:txBody>
      </p:sp>
      <p:sp>
        <p:nvSpPr>
          <p:cNvPr id="2" name="标注: 线形 1">
            <a:extLst>
              <a:ext uri="{FF2B5EF4-FFF2-40B4-BE49-F238E27FC236}">
                <a16:creationId xmlns:a16="http://schemas.microsoft.com/office/drawing/2014/main" id="{5FEACD42-CE17-45FC-8218-8C31EA8E6D7F}"/>
              </a:ext>
            </a:extLst>
          </p:cNvPr>
          <p:cNvSpPr/>
          <p:nvPr/>
        </p:nvSpPr>
        <p:spPr bwMode="auto">
          <a:xfrm>
            <a:off x="8856132" y="2917952"/>
            <a:ext cx="1049865" cy="461665"/>
          </a:xfrm>
          <a:prstGeom prst="borderCallout1">
            <a:avLst>
              <a:gd name="adj1" fmla="val 46390"/>
              <a:gd name="adj2" fmla="val 309"/>
              <a:gd name="adj3" fmla="val 35109"/>
              <a:gd name="adj4" fmla="val -58087"/>
            </a:avLst>
          </a:prstGeom>
          <a:solidFill>
            <a:srgbClr val="92D050"/>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FF0000"/>
                </a:solidFill>
                <a:effectLst/>
                <a:latin typeface="Arial" charset="0"/>
                <a:ea typeface="微软雅黑" pitchFamily="34" charset="-122"/>
              </a:rPr>
              <a:t>第五章由同学们介绍</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180" name="Group 324"/>
          <p:cNvGraphicFramePr>
            <a:graphicFrameLocks noGrp="1"/>
          </p:cNvGraphicFramePr>
          <p:nvPr>
            <p:ph idx="4294967295"/>
            <p:extLst>
              <p:ext uri="{D42A27DB-BD31-4B8C-83A1-F6EECF244321}">
                <p14:modId xmlns:p14="http://schemas.microsoft.com/office/powerpoint/2010/main" val="4187862266"/>
              </p:ext>
            </p:extLst>
          </p:nvPr>
        </p:nvGraphicFramePr>
        <p:xfrm>
          <a:off x="937860" y="1308287"/>
          <a:ext cx="8799514" cy="2685999"/>
        </p:xfrm>
        <a:graphic>
          <a:graphicData uri="http://schemas.openxmlformats.org/drawingml/2006/table">
            <a:tbl>
              <a:tblPr/>
              <a:tblGrid>
                <a:gridCol w="757238">
                  <a:extLst>
                    <a:ext uri="{9D8B030D-6E8A-4147-A177-3AD203B41FA5}">
                      <a16:colId xmlns:a16="http://schemas.microsoft.com/office/drawing/2014/main" val="20000"/>
                    </a:ext>
                  </a:extLst>
                </a:gridCol>
                <a:gridCol w="907167">
                  <a:extLst>
                    <a:ext uri="{9D8B030D-6E8A-4147-A177-3AD203B41FA5}">
                      <a16:colId xmlns:a16="http://schemas.microsoft.com/office/drawing/2014/main" val="20001"/>
                    </a:ext>
                  </a:extLst>
                </a:gridCol>
                <a:gridCol w="2588508">
                  <a:extLst>
                    <a:ext uri="{9D8B030D-6E8A-4147-A177-3AD203B41FA5}">
                      <a16:colId xmlns:a16="http://schemas.microsoft.com/office/drawing/2014/main" val="20002"/>
                    </a:ext>
                  </a:extLst>
                </a:gridCol>
                <a:gridCol w="809626">
                  <a:extLst>
                    <a:ext uri="{9D8B030D-6E8A-4147-A177-3AD203B41FA5}">
                      <a16:colId xmlns:a16="http://schemas.microsoft.com/office/drawing/2014/main" val="20003"/>
                    </a:ext>
                  </a:extLst>
                </a:gridCol>
                <a:gridCol w="904875">
                  <a:extLst>
                    <a:ext uri="{9D8B030D-6E8A-4147-A177-3AD203B41FA5}">
                      <a16:colId xmlns:a16="http://schemas.microsoft.com/office/drawing/2014/main" val="20004"/>
                    </a:ext>
                  </a:extLst>
                </a:gridCol>
                <a:gridCol w="2832100">
                  <a:extLst>
                    <a:ext uri="{9D8B030D-6E8A-4147-A177-3AD203B41FA5}">
                      <a16:colId xmlns:a16="http://schemas.microsoft.com/office/drawing/2014/main" val="20005"/>
                    </a:ext>
                  </a:extLst>
                </a:gridCol>
              </a:tblGrid>
              <a:tr h="622822">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课次</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日期</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姓名</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每次可</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3</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名同学，每人报告</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15</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分钟之内</a:t>
                      </a:r>
                      <a:r>
                        <a:rPr kumimoji="0" lang="en-US" altLang="zh-CN" sz="1800" b="1" i="0" u="none" strike="noStrike" cap="none" normalizeH="0" baseline="0" dirty="0">
                          <a:ln>
                            <a:noFill/>
                          </a:ln>
                          <a:solidFill>
                            <a:schemeClr val="tx1"/>
                          </a:solidFill>
                          <a:effectLst/>
                          <a:latin typeface="Times New Roman" pitchFamily="18" charset="0"/>
                          <a:ea typeface="微软雅黑" pitchFamily="34" charset="-122"/>
                        </a:rPr>
                        <a:t>)</a:t>
                      </a:r>
                      <a:endParaRPr kumimoji="0" lang="zh-CN" altLang="en-US" sz="1800" b="1" i="0" u="none" strike="noStrike" cap="none" normalizeH="0" baseline="0" dirty="0">
                        <a:ln>
                          <a:noFill/>
                        </a:ln>
                        <a:solidFill>
                          <a:schemeClr val="tx1"/>
                        </a:solidFill>
                        <a:effectLst/>
                        <a:latin typeface="Times New Roman" pitchFamily="18" charset="0"/>
                        <a:ea typeface="微软雅黑" pitchFamily="34" charset="-122"/>
                      </a:endParaRP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课次</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a:ln>
                            <a:noFill/>
                          </a:ln>
                          <a:solidFill>
                            <a:schemeClr val="tx1"/>
                          </a:solidFill>
                          <a:effectLst/>
                          <a:latin typeface="Times New Roman" pitchFamily="18" charset="0"/>
                          <a:ea typeface="微软雅黑" pitchFamily="34" charset="-122"/>
                        </a:rPr>
                        <a:t>日期</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30000"/>
                        </a:spcBef>
                        <a:spcAft>
                          <a:spcPct val="20000"/>
                        </a:spcAft>
                        <a:buClrTx/>
                        <a:buSzPct val="100000"/>
                        <a:buFontTx/>
                        <a:buNone/>
                        <a:tabLst/>
                      </a:pP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姓名</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每次可</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3</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名同学，每人报告</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15</a:t>
                      </a:r>
                      <a:r>
                        <a:rPr kumimoji="0" lang="zh-CN" altLang="en-US" sz="2000" b="1" i="0" u="none" strike="noStrike" cap="none" normalizeH="0" baseline="0" dirty="0">
                          <a:ln>
                            <a:noFill/>
                          </a:ln>
                          <a:solidFill>
                            <a:schemeClr val="tx1"/>
                          </a:solidFill>
                          <a:effectLst/>
                          <a:latin typeface="Times New Roman" pitchFamily="18" charset="0"/>
                          <a:ea typeface="微软雅黑" pitchFamily="34" charset="-122"/>
                        </a:rPr>
                        <a:t>分钟之内</a:t>
                      </a: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a:t>
                      </a:r>
                    </a:p>
                  </a:txBody>
                  <a:tcPr marT="0"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244">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9.26</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ct val="20000"/>
                        </a:spcAft>
                        <a:buClrTx/>
                        <a:buSzPct val="100000"/>
                        <a:buFontTx/>
                        <a:buNone/>
                        <a:tabLst/>
                      </a:pPr>
                      <a:r>
                        <a:rPr kumimoji="0" lang="zh-CN" altLang="en-US" sz="1800" b="1" i="0" u="none" strike="noStrike" kern="1200" cap="none" normalizeH="0" baseline="0" dirty="0">
                          <a:ln>
                            <a:noFill/>
                          </a:ln>
                          <a:solidFill>
                            <a:schemeClr val="tx1"/>
                          </a:solidFill>
                          <a:effectLst/>
                          <a:latin typeface="宋体" pitchFamily="2" charset="-122"/>
                          <a:ea typeface="宋体" pitchFamily="2" charset="-122"/>
                          <a:cs typeface="+mn-cs"/>
                        </a:rPr>
                        <a:t>周宇哲 闫旭 唐欣迪</a:t>
                      </a:r>
                    </a:p>
                  </a:txBody>
                  <a:tcPr marL="9525" marR="9525" marT="9526"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kern="1200" cap="none" normalizeH="0" baseline="0" dirty="0">
                          <a:ln>
                            <a:noFill/>
                          </a:ln>
                          <a:solidFill>
                            <a:schemeClr val="tx1"/>
                          </a:solidFill>
                          <a:effectLst/>
                          <a:latin typeface="宋体" pitchFamily="2" charset="-122"/>
                          <a:ea typeface="宋体" pitchFamily="2" charset="-122"/>
                          <a:cs typeface="+mn-cs"/>
                        </a:rPr>
                        <a:t>6</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11.7</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宋体" pitchFamily="2" charset="-122"/>
                          <a:ea typeface="宋体" pitchFamily="2" charset="-122"/>
                          <a:cs typeface="+mn-cs"/>
                        </a:rPr>
                        <a:t>张庆泰 秦冰 刘婷婷</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502">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2</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10.10</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dirty="0">
                          <a:ln>
                            <a:noFill/>
                          </a:ln>
                          <a:solidFill>
                            <a:schemeClr val="tx1"/>
                          </a:solidFill>
                          <a:effectLst/>
                          <a:latin typeface="宋体" pitchFamily="2" charset="-122"/>
                          <a:ea typeface="宋体" pitchFamily="2" charset="-122"/>
                          <a:cs typeface="+mn-cs"/>
                        </a:rPr>
                        <a:t>李成卓 忽炜翔 许捷文</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kern="1200" cap="none" normalizeH="0" baseline="0" dirty="0">
                          <a:ln>
                            <a:noFill/>
                          </a:ln>
                          <a:solidFill>
                            <a:schemeClr val="tx1"/>
                          </a:solidFill>
                          <a:effectLst/>
                          <a:latin typeface="宋体" pitchFamily="2" charset="-122"/>
                          <a:ea typeface="宋体" pitchFamily="2" charset="-122"/>
                          <a:cs typeface="+mn-cs"/>
                        </a:rPr>
                        <a:t>7</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11.14</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宋体" pitchFamily="2" charset="-122"/>
                          <a:ea typeface="宋体" pitchFamily="2" charset="-122"/>
                          <a:cs typeface="+mn-cs"/>
                        </a:rPr>
                        <a:t>李远方 白舜钦 赵怡雯</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5564">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3</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10. 17</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宋体" pitchFamily="2" charset="-122"/>
                          <a:ea typeface="宋体" pitchFamily="2" charset="-122"/>
                          <a:cs typeface="+mn-cs"/>
                        </a:rPr>
                        <a:t>彭宇飞 李硕 崔敬宜</a:t>
                      </a:r>
                    </a:p>
                  </a:txBody>
                  <a:tcPr marL="9525" marR="9525" marT="9526"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kern="1200" cap="none" normalizeH="0" baseline="0" dirty="0">
                          <a:ln>
                            <a:noFill/>
                          </a:ln>
                          <a:solidFill>
                            <a:schemeClr val="tx1"/>
                          </a:solidFill>
                          <a:effectLst/>
                          <a:latin typeface="宋体" pitchFamily="2" charset="-122"/>
                          <a:ea typeface="宋体" pitchFamily="2" charset="-122"/>
                          <a:cs typeface="+mn-cs"/>
                        </a:rPr>
                        <a:t>8</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11.21</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宋体" pitchFamily="2" charset="-122"/>
                          <a:ea typeface="宋体" pitchFamily="2" charset="-122"/>
                          <a:cs typeface="+mn-cs"/>
                        </a:rPr>
                        <a:t>谭滨锴 杜晨壮 欧姗芸</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5947">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4</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10.24</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宋体" pitchFamily="2" charset="-122"/>
                          <a:ea typeface="宋体" pitchFamily="2" charset="-122"/>
                          <a:cs typeface="+mn-cs"/>
                        </a:rPr>
                        <a:t>邱路遥 杨阳 徐丽君</a:t>
                      </a:r>
                    </a:p>
                  </a:txBody>
                  <a:tcPr marL="9525" marR="9525" marT="9526"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kern="1200" cap="none" normalizeH="0" baseline="0" dirty="0">
                          <a:ln>
                            <a:noFill/>
                          </a:ln>
                          <a:solidFill>
                            <a:schemeClr val="tx1"/>
                          </a:solidFill>
                          <a:effectLst/>
                          <a:latin typeface="宋体" pitchFamily="2" charset="-122"/>
                          <a:ea typeface="宋体" pitchFamily="2" charset="-122"/>
                          <a:cs typeface="+mn-cs"/>
                        </a:rPr>
                        <a:t>9</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11.28</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宋体" pitchFamily="2" charset="-122"/>
                          <a:ea typeface="宋体" pitchFamily="2" charset="-122"/>
                          <a:cs typeface="+mn-cs"/>
                        </a:rPr>
                        <a:t>张天</a:t>
                      </a:r>
                      <a:r>
                        <a:rPr kumimoji="0" lang="zh-CN" altLang="en-US" sz="1800" b="1" i="0" u="none" strike="noStrike" kern="1200" cap="none" normalizeH="0" baseline="0">
                          <a:ln>
                            <a:noFill/>
                          </a:ln>
                          <a:solidFill>
                            <a:schemeClr val="tx1"/>
                          </a:solidFill>
                          <a:effectLst/>
                          <a:latin typeface="宋体" pitchFamily="2" charset="-122"/>
                          <a:ea typeface="宋体" pitchFamily="2" charset="-122"/>
                          <a:cs typeface="+mn-cs"/>
                        </a:rPr>
                        <a:t>泽 戴如翎 洪万鑫</a:t>
                      </a:r>
                      <a:endParaRPr kumimoji="0" lang="zh-CN" altLang="en-US" sz="1800" b="1" i="0" u="none" strike="noStrike" kern="1200" cap="none" normalizeH="0" baseline="0" dirty="0">
                        <a:ln>
                          <a:noFill/>
                        </a:ln>
                        <a:solidFill>
                          <a:schemeClr val="tx1"/>
                        </a:solidFill>
                        <a:effectLst/>
                        <a:latin typeface="宋体" pitchFamily="2" charset="-122"/>
                        <a:ea typeface="宋体" pitchFamily="2" charset="-122"/>
                        <a:cs typeface="+mn-cs"/>
                      </a:endParaRP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44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normalizeH="0" baseline="0" dirty="0">
                          <a:ln>
                            <a:noFill/>
                          </a:ln>
                          <a:solidFill>
                            <a:schemeClr val="tx1"/>
                          </a:solidFill>
                          <a:effectLst/>
                          <a:latin typeface="宋体" pitchFamily="2" charset="-122"/>
                          <a:ea typeface="宋体" pitchFamily="2" charset="-122"/>
                          <a:cs typeface="+mn-cs"/>
                        </a:rPr>
                        <a:t>5</a:t>
                      </a:r>
                      <a:endParaRPr lang="zh-CN" altLang="en-US" dirty="0"/>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10.31</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solidFill>
                          <a:effectLst/>
                          <a:latin typeface="宋体" pitchFamily="2" charset="-122"/>
                          <a:ea typeface="宋体" pitchFamily="2" charset="-122"/>
                          <a:cs typeface="+mn-cs"/>
                        </a:rPr>
                        <a:t>田东岳 宗禹名 鲁尚玮</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kern="1200" cap="none" normalizeH="0" baseline="0" dirty="0">
                          <a:ln>
                            <a:noFill/>
                          </a:ln>
                          <a:solidFill>
                            <a:schemeClr val="tx1"/>
                          </a:solidFill>
                          <a:effectLst/>
                          <a:latin typeface="宋体" pitchFamily="2" charset="-122"/>
                          <a:ea typeface="宋体" pitchFamily="2" charset="-122"/>
                          <a:cs typeface="+mn-cs"/>
                        </a:rPr>
                        <a:t>10</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30000"/>
                        </a:spcBef>
                        <a:spcAft>
                          <a:spcPct val="20000"/>
                        </a:spcAft>
                        <a:buClrTx/>
                        <a:buSzPct val="100000"/>
                        <a:buFontTx/>
                        <a:buNone/>
                        <a:tabLst/>
                      </a:pPr>
                      <a:r>
                        <a:rPr kumimoji="0" lang="en-US" altLang="zh-CN" sz="2000" b="1" i="0" u="none" strike="noStrike" cap="none" normalizeH="0" baseline="0" dirty="0">
                          <a:ln>
                            <a:noFill/>
                          </a:ln>
                          <a:solidFill>
                            <a:schemeClr val="tx1"/>
                          </a:solidFill>
                          <a:effectLst/>
                          <a:latin typeface="Times New Roman" pitchFamily="18" charset="0"/>
                          <a:ea typeface="微软雅黑" pitchFamily="34" charset="-122"/>
                        </a:rPr>
                        <a:t>12.5</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ts val="0"/>
                        </a:spcBef>
                        <a:spcAft>
                          <a:spcPct val="20000"/>
                        </a:spcAft>
                        <a:buClrTx/>
                        <a:buSzPct val="100000"/>
                        <a:buFontTx/>
                        <a:buNone/>
                        <a:tabLst/>
                      </a:pPr>
                      <a:r>
                        <a:rPr kumimoji="0" lang="zh-CN" altLang="en-US" sz="1800" b="1" i="0" u="none" strike="noStrike" kern="1200" cap="none" normalizeH="0" baseline="0" dirty="0">
                          <a:ln>
                            <a:noFill/>
                          </a:ln>
                          <a:solidFill>
                            <a:schemeClr val="tx1"/>
                          </a:solidFill>
                          <a:effectLst/>
                          <a:latin typeface="宋体" pitchFamily="2" charset="-122"/>
                          <a:ea typeface="宋体" pitchFamily="2" charset="-122"/>
                          <a:cs typeface="+mn-cs"/>
                        </a:rPr>
                        <a:t>陈晨曦 萧惠云</a:t>
                      </a:r>
                    </a:p>
                  </a:txBody>
                  <a:tcPr marT="0"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308" name="Text Box 21"/>
          <p:cNvSpPr txBox="1">
            <a:spLocks noChangeArrowheads="1"/>
          </p:cNvSpPr>
          <p:nvPr/>
        </p:nvSpPr>
        <p:spPr bwMode="auto">
          <a:xfrm>
            <a:off x="660400" y="508000"/>
            <a:ext cx="561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lgn="l" eaLnBrk="1" hangingPunct="1">
              <a:spcBef>
                <a:spcPct val="50000"/>
              </a:spcBef>
            </a:pPr>
            <a:r>
              <a:rPr kumimoji="1" lang="zh-CN" altLang="en-US" sz="3600" i="1" dirty="0">
                <a:latin typeface="微软雅黑" pitchFamily="34" charset="-122"/>
              </a:rPr>
              <a:t>课  程  报 告</a:t>
            </a:r>
          </a:p>
        </p:txBody>
      </p:sp>
      <p:sp>
        <p:nvSpPr>
          <p:cNvPr id="4" name="Rectangle 3"/>
          <p:cNvSpPr txBox="1">
            <a:spLocks noChangeArrowheads="1"/>
          </p:cNvSpPr>
          <p:nvPr/>
        </p:nvSpPr>
        <p:spPr>
          <a:xfrm>
            <a:off x="937860" y="4153222"/>
            <a:ext cx="4346927" cy="2107195"/>
          </a:xfrm>
          <a:prstGeom prst="rect">
            <a:avLst/>
          </a:prstGeom>
        </p:spPr>
        <p:txBody>
          <a:bodyPr/>
          <a:lstStyle>
            <a:lvl1pPr marL="342900" indent="-342900" algn="l" rtl="0" eaLnBrk="0" fontAlgn="base" hangingPunct="0">
              <a:spcBef>
                <a:spcPct val="30000"/>
              </a:spcBef>
              <a:spcAft>
                <a:spcPct val="20000"/>
              </a:spcAft>
              <a:buSzPct val="100000"/>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000" b="1">
                <a:solidFill>
                  <a:schemeClr val="tx1"/>
                </a:solidFill>
                <a:latin typeface="+mn-lt"/>
              </a:defRPr>
            </a:lvl2pPr>
            <a:lvl3pPr marL="1143000" indent="-228600" algn="l" rtl="0" eaLnBrk="0" fontAlgn="base" hangingPunct="0">
              <a:spcBef>
                <a:spcPct val="20000"/>
              </a:spcBef>
              <a:spcAft>
                <a:spcPct val="0"/>
              </a:spcAft>
              <a:buSzPct val="100000"/>
              <a:buChar char="•"/>
              <a:defRPr sz="1600" b="1">
                <a:solidFill>
                  <a:schemeClr val="tx1"/>
                </a:solidFill>
                <a:latin typeface="+mn-lt"/>
              </a:defRPr>
            </a:lvl3pPr>
            <a:lvl4pPr marL="1600200" indent="-228600" algn="l" rtl="0" eaLnBrk="0" fontAlgn="base" hangingPunct="0">
              <a:spcBef>
                <a:spcPct val="20000"/>
              </a:spcBef>
              <a:spcAft>
                <a:spcPct val="0"/>
              </a:spcAft>
              <a:buSzPct val="100000"/>
              <a:buChar char="–"/>
              <a:defRPr sz="2000" b="1">
                <a:solidFill>
                  <a:schemeClr val="tx1"/>
                </a:solidFill>
                <a:latin typeface="+mn-lt"/>
              </a:defRPr>
            </a:lvl4pPr>
            <a:lvl5pPr marL="2057400" indent="-228600" algn="l" rtl="0" eaLnBrk="0" fontAlgn="base" hangingPunct="0">
              <a:spcBef>
                <a:spcPct val="20000"/>
              </a:spcBef>
              <a:spcAft>
                <a:spcPct val="0"/>
              </a:spcAft>
              <a:buSzPct val="100000"/>
              <a:buChar char="•"/>
              <a:defRPr sz="2000" b="1">
                <a:solidFill>
                  <a:schemeClr val="tx1"/>
                </a:solidFill>
                <a:latin typeface="+mn-lt"/>
              </a:defRPr>
            </a:lvl5pPr>
            <a:lvl6pPr marL="2514600" indent="-228600" algn="l" rtl="0" eaLnBrk="0" fontAlgn="base" hangingPunct="0">
              <a:spcBef>
                <a:spcPct val="20000"/>
              </a:spcBef>
              <a:spcAft>
                <a:spcPct val="0"/>
              </a:spcAft>
              <a:buSzPct val="100000"/>
              <a:buChar char="•"/>
              <a:defRPr b="1">
                <a:solidFill>
                  <a:schemeClr val="tx1"/>
                </a:solidFill>
                <a:latin typeface="+mn-lt"/>
              </a:defRPr>
            </a:lvl6pPr>
            <a:lvl7pPr marL="2971800" indent="-228600" algn="l" rtl="0" eaLnBrk="0" fontAlgn="base" hangingPunct="0">
              <a:spcBef>
                <a:spcPct val="20000"/>
              </a:spcBef>
              <a:spcAft>
                <a:spcPct val="0"/>
              </a:spcAft>
              <a:buSzPct val="100000"/>
              <a:buChar char="•"/>
              <a:defRPr b="1">
                <a:solidFill>
                  <a:schemeClr val="tx1"/>
                </a:solidFill>
                <a:latin typeface="+mn-lt"/>
              </a:defRPr>
            </a:lvl7pPr>
            <a:lvl8pPr marL="3429000" indent="-228600" algn="l" rtl="0" eaLnBrk="0" fontAlgn="base" hangingPunct="0">
              <a:spcBef>
                <a:spcPct val="20000"/>
              </a:spcBef>
              <a:spcAft>
                <a:spcPct val="0"/>
              </a:spcAft>
              <a:buSzPct val="100000"/>
              <a:buChar char="•"/>
              <a:defRPr b="1">
                <a:solidFill>
                  <a:schemeClr val="tx1"/>
                </a:solidFill>
                <a:latin typeface="+mn-lt"/>
              </a:defRPr>
            </a:lvl8pPr>
            <a:lvl9pPr marL="3886200" indent="-228600" algn="l" rtl="0" eaLnBrk="0" fontAlgn="base" hangingPunct="0">
              <a:spcBef>
                <a:spcPct val="20000"/>
              </a:spcBef>
              <a:spcAft>
                <a:spcPct val="0"/>
              </a:spcAft>
              <a:buSzPct val="100000"/>
              <a:buChar char="•"/>
              <a:defRPr b="1">
                <a:solidFill>
                  <a:schemeClr val="tx1"/>
                </a:solidFill>
                <a:latin typeface="+mn-lt"/>
              </a:defRPr>
            </a:lvl9pPr>
          </a:lstStyle>
          <a:p>
            <a:pPr>
              <a:lnSpc>
                <a:spcPct val="90000"/>
              </a:lnSpc>
            </a:pPr>
            <a:r>
              <a:rPr lang="zh-CN" altLang="en-US" sz="1800" dirty="0">
                <a:latin typeface="黑体" pitchFamily="49" charset="-122"/>
                <a:ea typeface="黑体" pitchFamily="49" charset="-122"/>
              </a:rPr>
              <a:t>专题</a:t>
            </a:r>
            <a:r>
              <a:rPr lang="en-US" altLang="zh-CN" sz="1800" dirty="0">
                <a:latin typeface="黑体" pitchFamily="49" charset="-122"/>
                <a:ea typeface="黑体" pitchFamily="49" charset="-122"/>
              </a:rPr>
              <a:t>1-</a:t>
            </a:r>
            <a:r>
              <a:rPr lang="zh-CN" altLang="en-US" sz="1800" dirty="0">
                <a:latin typeface="黑体" pitchFamily="49" charset="-122"/>
                <a:ea typeface="黑体" pitchFamily="49" charset="-122"/>
              </a:rPr>
              <a:t>金融智能的发展与应用</a:t>
            </a:r>
            <a:endParaRPr lang="en-US" altLang="zh-CN" sz="1800" dirty="0">
              <a:latin typeface="黑体" pitchFamily="49" charset="-122"/>
              <a:ea typeface="黑体" pitchFamily="49" charset="-122"/>
            </a:endParaRPr>
          </a:p>
          <a:p>
            <a:pPr>
              <a:lnSpc>
                <a:spcPct val="90000"/>
              </a:lnSpc>
            </a:pPr>
            <a:r>
              <a:rPr lang="zh-CN" altLang="en-US" sz="1800" dirty="0">
                <a:latin typeface="黑体" pitchFamily="49" charset="-122"/>
                <a:ea typeface="黑体" pitchFamily="49" charset="-122"/>
              </a:rPr>
              <a:t>专题</a:t>
            </a:r>
            <a:r>
              <a:rPr lang="en-US" altLang="zh-CN" sz="1800" dirty="0">
                <a:latin typeface="黑体" pitchFamily="49" charset="-122"/>
                <a:ea typeface="黑体" pitchFamily="49" charset="-122"/>
              </a:rPr>
              <a:t>2-</a:t>
            </a:r>
            <a:r>
              <a:rPr lang="zh-CN" altLang="en-US" sz="1800" dirty="0">
                <a:latin typeface="黑体" pitchFamily="49" charset="-122"/>
                <a:ea typeface="黑体" pitchFamily="49" charset="-122"/>
              </a:rPr>
              <a:t>人工智能在电子商务中应用</a:t>
            </a:r>
            <a:endParaRPr lang="en-US" altLang="zh-CN" sz="1800" dirty="0">
              <a:latin typeface="黑体" pitchFamily="49" charset="-122"/>
              <a:ea typeface="黑体" pitchFamily="49" charset="-122"/>
            </a:endParaRPr>
          </a:p>
          <a:p>
            <a:pPr>
              <a:lnSpc>
                <a:spcPct val="90000"/>
              </a:lnSpc>
            </a:pPr>
            <a:r>
              <a:rPr lang="zh-CN" altLang="en-US" sz="1800" dirty="0">
                <a:latin typeface="黑体" pitchFamily="49" charset="-122"/>
                <a:ea typeface="黑体" pitchFamily="49" charset="-122"/>
              </a:rPr>
              <a:t>专题</a:t>
            </a:r>
            <a:r>
              <a:rPr lang="en-US" altLang="zh-CN" sz="1800" dirty="0">
                <a:latin typeface="黑体" pitchFamily="49" charset="-122"/>
                <a:ea typeface="黑体" pitchFamily="49" charset="-122"/>
              </a:rPr>
              <a:t>3-</a:t>
            </a:r>
            <a:r>
              <a:rPr lang="zh-CN" altLang="en-US" sz="1800" dirty="0">
                <a:latin typeface="黑体" pitchFamily="49" charset="-122"/>
                <a:ea typeface="黑体" pitchFamily="49" charset="-122"/>
              </a:rPr>
              <a:t>自然语言理解</a:t>
            </a:r>
            <a:r>
              <a:rPr lang="en-US" altLang="zh-CN" sz="1800" dirty="0">
                <a:latin typeface="黑体" pitchFamily="49" charset="-122"/>
                <a:ea typeface="黑体" pitchFamily="49" charset="-122"/>
              </a:rPr>
              <a:t>(</a:t>
            </a:r>
            <a:r>
              <a:rPr lang="zh-CN" altLang="en-US" sz="1800" dirty="0">
                <a:latin typeface="黑体" pitchFamily="49" charset="-122"/>
                <a:ea typeface="黑体" pitchFamily="49" charset="-122"/>
              </a:rPr>
              <a:t>机器翻译</a:t>
            </a:r>
            <a:r>
              <a:rPr lang="en-US" altLang="zh-CN" sz="1800" dirty="0">
                <a:latin typeface="黑体" pitchFamily="49" charset="-122"/>
                <a:ea typeface="黑体" pitchFamily="49" charset="-122"/>
              </a:rPr>
              <a:t>)</a:t>
            </a:r>
          </a:p>
          <a:p>
            <a:pPr>
              <a:lnSpc>
                <a:spcPct val="90000"/>
              </a:lnSpc>
            </a:pPr>
            <a:r>
              <a:rPr lang="zh-CN" altLang="en-US" sz="1800" dirty="0">
                <a:latin typeface="黑体" pitchFamily="49" charset="-122"/>
                <a:ea typeface="黑体" pitchFamily="49" charset="-122"/>
              </a:rPr>
              <a:t>专题</a:t>
            </a:r>
            <a:r>
              <a:rPr lang="en-US" altLang="zh-CN" sz="1800" dirty="0">
                <a:latin typeface="黑体" pitchFamily="49" charset="-122"/>
                <a:ea typeface="黑体" pitchFamily="49" charset="-122"/>
              </a:rPr>
              <a:t>4-</a:t>
            </a:r>
            <a:r>
              <a:rPr lang="zh-CN" altLang="en-US" sz="1800" dirty="0">
                <a:latin typeface="黑体" pitchFamily="49" charset="-122"/>
                <a:ea typeface="黑体" pitchFamily="49" charset="-122"/>
              </a:rPr>
              <a:t>游戏中的人工智能</a:t>
            </a:r>
            <a:endParaRPr lang="en-US" altLang="zh-CN" sz="1800" dirty="0">
              <a:latin typeface="黑体" pitchFamily="49" charset="-122"/>
              <a:ea typeface="黑体" pitchFamily="49" charset="-122"/>
            </a:endParaRPr>
          </a:p>
          <a:p>
            <a:pPr>
              <a:lnSpc>
                <a:spcPct val="90000"/>
              </a:lnSpc>
            </a:pPr>
            <a:r>
              <a:rPr lang="zh-CN" altLang="en-US" sz="1800" dirty="0">
                <a:latin typeface="黑体" pitchFamily="49" charset="-122"/>
                <a:ea typeface="黑体" pitchFamily="49" charset="-122"/>
              </a:rPr>
              <a:t>专题</a:t>
            </a:r>
            <a:r>
              <a:rPr lang="en-US" altLang="zh-CN" sz="1800" dirty="0">
                <a:latin typeface="黑体" pitchFamily="49" charset="-122"/>
                <a:ea typeface="黑体" pitchFamily="49" charset="-122"/>
              </a:rPr>
              <a:t>5-</a:t>
            </a:r>
            <a:r>
              <a:rPr lang="zh-CN" altLang="en-US" sz="1800" dirty="0">
                <a:latin typeface="黑体" pitchFamily="49" charset="-122"/>
                <a:ea typeface="黑体" pitchFamily="49" charset="-122"/>
              </a:rPr>
              <a:t>智能机器</a:t>
            </a:r>
            <a:endParaRPr lang="en-US" altLang="zh-CN" sz="1800" dirty="0">
              <a:latin typeface="黑体" pitchFamily="49" charset="-122"/>
              <a:ea typeface="黑体" pitchFamily="49" charset="-122"/>
            </a:endParaRPr>
          </a:p>
          <a:p>
            <a:pPr>
              <a:lnSpc>
                <a:spcPct val="90000"/>
              </a:lnSpc>
            </a:pPr>
            <a:endParaRPr lang="en-US" altLang="zh-CN" sz="1800" dirty="0">
              <a:latin typeface="黑体" pitchFamily="49" charset="-122"/>
              <a:ea typeface="黑体" pitchFamily="49" charset="-122"/>
            </a:endParaRPr>
          </a:p>
          <a:p>
            <a:pPr>
              <a:lnSpc>
                <a:spcPct val="90000"/>
              </a:lnSpc>
            </a:pPr>
            <a:endParaRPr lang="en-US" altLang="zh-CN" sz="1800" dirty="0">
              <a:latin typeface="黑体" pitchFamily="49" charset="-122"/>
              <a:ea typeface="黑体" pitchFamily="49" charset="-122"/>
            </a:endParaRPr>
          </a:p>
        </p:txBody>
      </p:sp>
      <p:sp>
        <p:nvSpPr>
          <p:cNvPr id="5" name="Rectangle 3"/>
          <p:cNvSpPr txBox="1">
            <a:spLocks noChangeArrowheads="1"/>
          </p:cNvSpPr>
          <p:nvPr/>
        </p:nvSpPr>
        <p:spPr>
          <a:xfrm>
            <a:off x="5160079" y="4119355"/>
            <a:ext cx="4663017" cy="2164727"/>
          </a:xfrm>
          <a:prstGeom prst="rect">
            <a:avLst/>
          </a:prstGeom>
        </p:spPr>
        <p:txBody>
          <a:bodyPr/>
          <a:lstStyle>
            <a:lvl1pPr marL="342900" indent="-342900" algn="l" rtl="0" eaLnBrk="0" fontAlgn="base" hangingPunct="0">
              <a:spcBef>
                <a:spcPct val="30000"/>
              </a:spcBef>
              <a:spcAft>
                <a:spcPct val="20000"/>
              </a:spcAft>
              <a:buSzPct val="100000"/>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000" b="1">
                <a:solidFill>
                  <a:schemeClr val="tx1"/>
                </a:solidFill>
                <a:latin typeface="+mn-lt"/>
              </a:defRPr>
            </a:lvl2pPr>
            <a:lvl3pPr marL="1143000" indent="-228600" algn="l" rtl="0" eaLnBrk="0" fontAlgn="base" hangingPunct="0">
              <a:spcBef>
                <a:spcPct val="20000"/>
              </a:spcBef>
              <a:spcAft>
                <a:spcPct val="0"/>
              </a:spcAft>
              <a:buSzPct val="100000"/>
              <a:buChar char="•"/>
              <a:defRPr sz="1600" b="1">
                <a:solidFill>
                  <a:schemeClr val="tx1"/>
                </a:solidFill>
                <a:latin typeface="+mn-lt"/>
              </a:defRPr>
            </a:lvl3pPr>
            <a:lvl4pPr marL="1600200" indent="-228600" algn="l" rtl="0" eaLnBrk="0" fontAlgn="base" hangingPunct="0">
              <a:spcBef>
                <a:spcPct val="20000"/>
              </a:spcBef>
              <a:spcAft>
                <a:spcPct val="0"/>
              </a:spcAft>
              <a:buSzPct val="100000"/>
              <a:buChar char="–"/>
              <a:defRPr sz="2000" b="1">
                <a:solidFill>
                  <a:schemeClr val="tx1"/>
                </a:solidFill>
                <a:latin typeface="+mn-lt"/>
              </a:defRPr>
            </a:lvl4pPr>
            <a:lvl5pPr marL="2057400" indent="-228600" algn="l" rtl="0" eaLnBrk="0" fontAlgn="base" hangingPunct="0">
              <a:spcBef>
                <a:spcPct val="20000"/>
              </a:spcBef>
              <a:spcAft>
                <a:spcPct val="0"/>
              </a:spcAft>
              <a:buSzPct val="100000"/>
              <a:buChar char="•"/>
              <a:defRPr sz="2000" b="1">
                <a:solidFill>
                  <a:schemeClr val="tx1"/>
                </a:solidFill>
                <a:latin typeface="+mn-lt"/>
              </a:defRPr>
            </a:lvl5pPr>
            <a:lvl6pPr marL="2514600" indent="-228600" algn="l" rtl="0" eaLnBrk="0" fontAlgn="base" hangingPunct="0">
              <a:spcBef>
                <a:spcPct val="20000"/>
              </a:spcBef>
              <a:spcAft>
                <a:spcPct val="0"/>
              </a:spcAft>
              <a:buSzPct val="100000"/>
              <a:buChar char="•"/>
              <a:defRPr b="1">
                <a:solidFill>
                  <a:schemeClr val="tx1"/>
                </a:solidFill>
                <a:latin typeface="+mn-lt"/>
              </a:defRPr>
            </a:lvl6pPr>
            <a:lvl7pPr marL="2971800" indent="-228600" algn="l" rtl="0" eaLnBrk="0" fontAlgn="base" hangingPunct="0">
              <a:spcBef>
                <a:spcPct val="20000"/>
              </a:spcBef>
              <a:spcAft>
                <a:spcPct val="0"/>
              </a:spcAft>
              <a:buSzPct val="100000"/>
              <a:buChar char="•"/>
              <a:defRPr b="1">
                <a:solidFill>
                  <a:schemeClr val="tx1"/>
                </a:solidFill>
                <a:latin typeface="+mn-lt"/>
              </a:defRPr>
            </a:lvl7pPr>
            <a:lvl8pPr marL="3429000" indent="-228600" algn="l" rtl="0" eaLnBrk="0" fontAlgn="base" hangingPunct="0">
              <a:spcBef>
                <a:spcPct val="20000"/>
              </a:spcBef>
              <a:spcAft>
                <a:spcPct val="0"/>
              </a:spcAft>
              <a:buSzPct val="100000"/>
              <a:buChar char="•"/>
              <a:defRPr b="1">
                <a:solidFill>
                  <a:schemeClr val="tx1"/>
                </a:solidFill>
                <a:latin typeface="+mn-lt"/>
              </a:defRPr>
            </a:lvl8pPr>
            <a:lvl9pPr marL="3886200" indent="-228600" algn="l" rtl="0" eaLnBrk="0" fontAlgn="base" hangingPunct="0">
              <a:spcBef>
                <a:spcPct val="20000"/>
              </a:spcBef>
              <a:spcAft>
                <a:spcPct val="0"/>
              </a:spcAft>
              <a:buSzPct val="100000"/>
              <a:buChar char="•"/>
              <a:defRPr b="1">
                <a:solidFill>
                  <a:schemeClr val="tx1"/>
                </a:solidFill>
                <a:latin typeface="+mn-lt"/>
              </a:defRPr>
            </a:lvl9pPr>
          </a:lstStyle>
          <a:p>
            <a:pPr>
              <a:lnSpc>
                <a:spcPct val="90000"/>
              </a:lnSpc>
            </a:pPr>
            <a:r>
              <a:rPr lang="zh-CN" altLang="en-US" sz="1800" dirty="0">
                <a:latin typeface="黑体" pitchFamily="49" charset="-122"/>
                <a:ea typeface="黑体" pitchFamily="49" charset="-122"/>
              </a:rPr>
              <a:t>专题</a:t>
            </a:r>
            <a:r>
              <a:rPr lang="en-US" altLang="zh-CN" sz="1800" dirty="0">
                <a:latin typeface="黑体" pitchFamily="49" charset="-122"/>
                <a:ea typeface="黑体" pitchFamily="49" charset="-122"/>
              </a:rPr>
              <a:t>6-</a:t>
            </a:r>
            <a:r>
              <a:rPr lang="zh-CN" altLang="en-US" sz="1800" dirty="0">
                <a:latin typeface="黑体" pitchFamily="49" charset="-122"/>
                <a:ea typeface="黑体" pitchFamily="49" charset="-122"/>
              </a:rPr>
              <a:t>大数据人工智能（深度学习）</a:t>
            </a:r>
            <a:endParaRPr lang="en-US" altLang="zh-CN" sz="1800" dirty="0">
              <a:latin typeface="黑体" pitchFamily="49" charset="-122"/>
              <a:ea typeface="黑体" pitchFamily="49" charset="-122"/>
            </a:endParaRPr>
          </a:p>
          <a:p>
            <a:pPr>
              <a:lnSpc>
                <a:spcPct val="90000"/>
              </a:lnSpc>
            </a:pPr>
            <a:r>
              <a:rPr lang="zh-CN" altLang="en-US" sz="1800" dirty="0">
                <a:latin typeface="黑体" pitchFamily="49" charset="-122"/>
                <a:ea typeface="黑体" pitchFamily="49" charset="-122"/>
              </a:rPr>
              <a:t>专题</a:t>
            </a:r>
            <a:r>
              <a:rPr lang="en-US" altLang="zh-CN" sz="1800" dirty="0">
                <a:latin typeface="黑体" pitchFamily="49" charset="-122"/>
                <a:ea typeface="黑体" pitchFamily="49" charset="-122"/>
              </a:rPr>
              <a:t>7-</a:t>
            </a:r>
            <a:r>
              <a:rPr lang="zh-CN" altLang="en-US" sz="1800" dirty="0">
                <a:latin typeface="黑体" pitchFamily="49" charset="-122"/>
                <a:ea typeface="黑体" pitchFamily="49" charset="-122"/>
              </a:rPr>
              <a:t>遗传算法</a:t>
            </a:r>
            <a:r>
              <a:rPr lang="en-US" altLang="zh-CN" sz="1800" dirty="0">
                <a:latin typeface="黑体" pitchFamily="49" charset="-122"/>
                <a:ea typeface="黑体" pitchFamily="49" charset="-122"/>
              </a:rPr>
              <a:t>/</a:t>
            </a:r>
            <a:r>
              <a:rPr lang="zh-CN" altLang="en-US" sz="1800" dirty="0">
                <a:latin typeface="黑体" pitchFamily="49" charset="-122"/>
                <a:ea typeface="黑体" pitchFamily="49" charset="-122"/>
              </a:rPr>
              <a:t>蚁群算法</a:t>
            </a:r>
            <a:r>
              <a:rPr lang="en-US" altLang="zh-CN" sz="1800" dirty="0">
                <a:latin typeface="黑体" pitchFamily="49" charset="-122"/>
                <a:ea typeface="黑体" pitchFamily="49" charset="-122"/>
              </a:rPr>
              <a:t>/</a:t>
            </a:r>
            <a:r>
              <a:rPr lang="zh-CN" altLang="en-US" sz="1800" dirty="0">
                <a:latin typeface="黑体" pitchFamily="49" charset="-122"/>
                <a:ea typeface="黑体" pitchFamily="49" charset="-122"/>
              </a:rPr>
              <a:t>神经网络</a:t>
            </a:r>
            <a:endParaRPr lang="en-US" altLang="zh-CN" sz="1800" dirty="0">
              <a:latin typeface="黑体" pitchFamily="49" charset="-122"/>
              <a:ea typeface="黑体" pitchFamily="49" charset="-122"/>
            </a:endParaRPr>
          </a:p>
          <a:p>
            <a:pPr>
              <a:lnSpc>
                <a:spcPct val="90000"/>
              </a:lnSpc>
            </a:pPr>
            <a:r>
              <a:rPr lang="zh-CN" altLang="en-US" sz="1800" dirty="0">
                <a:latin typeface="黑体" pitchFamily="49" charset="-122"/>
                <a:ea typeface="黑体" pitchFamily="49" charset="-122"/>
              </a:rPr>
              <a:t>专题</a:t>
            </a:r>
            <a:r>
              <a:rPr lang="en-US" altLang="zh-CN" sz="1800" dirty="0">
                <a:latin typeface="黑体" pitchFamily="49" charset="-122"/>
                <a:ea typeface="黑体" pitchFamily="49" charset="-122"/>
              </a:rPr>
              <a:t>8-</a:t>
            </a:r>
            <a:r>
              <a:rPr lang="zh-CN" altLang="en-US" sz="1800" dirty="0">
                <a:latin typeface="黑体" pitchFamily="49" charset="-122"/>
                <a:ea typeface="黑体" pitchFamily="49" charset="-122"/>
              </a:rPr>
              <a:t>腾讯：</a:t>
            </a:r>
            <a:r>
              <a:rPr lang="zh-CN" altLang="en-US" sz="1200" dirty="0">
                <a:solidFill>
                  <a:srgbClr val="FF0000"/>
                </a:solidFill>
                <a:latin typeface="黑体" pitchFamily="49" charset="-122"/>
                <a:ea typeface="黑体" pitchFamily="49" charset="-122"/>
              </a:rPr>
              <a:t>腾讯</a:t>
            </a:r>
            <a:r>
              <a:rPr lang="en-US" altLang="zh-CN" sz="1200" dirty="0">
                <a:solidFill>
                  <a:srgbClr val="FF0000"/>
                </a:solidFill>
                <a:latin typeface="黑体" pitchFamily="49" charset="-122"/>
                <a:ea typeface="黑体" pitchFamily="49" charset="-122"/>
              </a:rPr>
              <a:t>AI Lab</a:t>
            </a:r>
            <a:r>
              <a:rPr lang="zh-CN" altLang="en-US" sz="1200" dirty="0">
                <a:solidFill>
                  <a:srgbClr val="FF0000"/>
                </a:solidFill>
                <a:latin typeface="黑体" pitchFamily="49" charset="-122"/>
                <a:ea typeface="黑体" pitchFamily="49" charset="-122"/>
              </a:rPr>
              <a:t>、腾讯优图、 </a:t>
            </a:r>
            <a:r>
              <a:rPr lang="en-US" altLang="zh-CN" sz="1200" dirty="0">
                <a:solidFill>
                  <a:srgbClr val="FF0000"/>
                </a:solidFill>
                <a:latin typeface="黑体" pitchFamily="49" charset="-122"/>
                <a:ea typeface="黑体" pitchFamily="49" charset="-122"/>
              </a:rPr>
              <a:t>WeChat AI</a:t>
            </a:r>
            <a:endParaRPr lang="en-US" altLang="zh-CN" sz="1800" dirty="0">
              <a:solidFill>
                <a:srgbClr val="FF0000"/>
              </a:solidFill>
              <a:latin typeface="黑体" pitchFamily="49" charset="-122"/>
              <a:ea typeface="黑体" pitchFamily="49" charset="-122"/>
            </a:endParaRPr>
          </a:p>
          <a:p>
            <a:pPr>
              <a:lnSpc>
                <a:spcPct val="90000"/>
              </a:lnSpc>
            </a:pPr>
            <a:r>
              <a:rPr lang="zh-CN" altLang="en-US" sz="1800" dirty="0">
                <a:latin typeface="黑体" pitchFamily="49" charset="-122"/>
                <a:ea typeface="黑体" pitchFamily="49" charset="-122"/>
              </a:rPr>
              <a:t>专题</a:t>
            </a:r>
            <a:r>
              <a:rPr lang="en-US" altLang="zh-CN" sz="1800" dirty="0">
                <a:latin typeface="黑体" pitchFamily="49" charset="-122"/>
                <a:ea typeface="黑体" pitchFamily="49" charset="-122"/>
              </a:rPr>
              <a:t>9-</a:t>
            </a:r>
            <a:r>
              <a:rPr lang="zh-CN" altLang="en-US" sz="1800" dirty="0">
                <a:latin typeface="黑体" pitchFamily="49" charset="-122"/>
                <a:ea typeface="黑体" pitchFamily="49" charset="-122"/>
              </a:rPr>
              <a:t>谷歌的人工智能技术</a:t>
            </a:r>
            <a:endParaRPr lang="en-US" altLang="zh-CN" sz="1800" dirty="0">
              <a:latin typeface="黑体" pitchFamily="49" charset="-122"/>
              <a:ea typeface="黑体" pitchFamily="49" charset="-122"/>
            </a:endParaRPr>
          </a:p>
          <a:p>
            <a:pPr>
              <a:lnSpc>
                <a:spcPct val="90000"/>
              </a:lnSpc>
            </a:pPr>
            <a:r>
              <a:rPr lang="zh-CN" altLang="en-US" sz="1800" dirty="0">
                <a:latin typeface="黑体" pitchFamily="49" charset="-122"/>
                <a:ea typeface="黑体" pitchFamily="49" charset="-122"/>
              </a:rPr>
              <a:t>专题</a:t>
            </a:r>
            <a:r>
              <a:rPr lang="en-US" altLang="zh-CN" sz="1800" dirty="0">
                <a:latin typeface="黑体" pitchFamily="49" charset="-122"/>
                <a:ea typeface="黑体" pitchFamily="49" charset="-122"/>
              </a:rPr>
              <a:t>10-</a:t>
            </a:r>
            <a:r>
              <a:rPr lang="zh-CN" altLang="en-US" sz="1800" dirty="0">
                <a:latin typeface="黑体" pitchFamily="49" charset="-122"/>
                <a:ea typeface="黑体" pitchFamily="49" charset="-122"/>
              </a:rPr>
              <a:t>百度的人工智能技术</a:t>
            </a:r>
            <a:endParaRPr lang="en-US" altLang="zh-CN" sz="1800" dirty="0">
              <a:latin typeface="黑体" pitchFamily="49" charset="-122"/>
              <a:ea typeface="黑体" pitchFamily="49" charset="-122"/>
            </a:endParaRPr>
          </a:p>
          <a:p>
            <a:pPr>
              <a:lnSpc>
                <a:spcPct val="90000"/>
              </a:lnSpc>
            </a:pPr>
            <a:endParaRPr lang="en-US" altLang="zh-CN" sz="1400" dirty="0">
              <a:solidFill>
                <a:srgbClr val="FF0000"/>
              </a:solidFill>
              <a:latin typeface="黑体" pitchFamily="49" charset="-122"/>
              <a:ea typeface="黑体" pitchFamily="49"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p:cNvSpPr txBox="1">
            <a:spLocks noChangeArrowheads="1"/>
          </p:cNvSpPr>
          <p:nvPr/>
        </p:nvSpPr>
        <p:spPr bwMode="auto">
          <a:xfrm>
            <a:off x="1830388" y="2522538"/>
            <a:ext cx="6865937"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ea typeface="微软雅黑" pitchFamily="34" charset="-122"/>
              </a:defRPr>
            </a:lvl1pPr>
            <a:lvl2pPr marL="742950" indent="-285750">
              <a:defRPr sz="1400" b="1">
                <a:solidFill>
                  <a:schemeClr val="tx1"/>
                </a:solidFill>
                <a:latin typeface="Arial" charset="0"/>
                <a:ea typeface="微软雅黑" pitchFamily="34" charset="-122"/>
              </a:defRPr>
            </a:lvl2pPr>
            <a:lvl3pPr marL="1143000" indent="-228600">
              <a:defRPr sz="1400" b="1">
                <a:solidFill>
                  <a:schemeClr val="tx1"/>
                </a:solidFill>
                <a:latin typeface="Arial" charset="0"/>
                <a:ea typeface="微软雅黑" pitchFamily="34" charset="-122"/>
              </a:defRPr>
            </a:lvl3pPr>
            <a:lvl4pPr marL="1600200" indent="-228600">
              <a:defRPr sz="1400" b="1">
                <a:solidFill>
                  <a:schemeClr val="tx1"/>
                </a:solidFill>
                <a:latin typeface="Arial" charset="0"/>
                <a:ea typeface="微软雅黑" pitchFamily="34" charset="-122"/>
              </a:defRPr>
            </a:lvl4pPr>
            <a:lvl5pPr marL="2057400" indent="-228600">
              <a:defRPr sz="1400" b="1">
                <a:solidFill>
                  <a:schemeClr val="tx1"/>
                </a:solidFill>
                <a:latin typeface="Arial" charset="0"/>
                <a:ea typeface="微软雅黑" pitchFamily="34" charset="-122"/>
              </a:defRPr>
            </a:lvl5pPr>
            <a:lvl6pPr marL="2514600" indent="-228600" algn="ctr" eaLnBrk="0" fontAlgn="base" hangingPunct="0">
              <a:spcBef>
                <a:spcPct val="0"/>
              </a:spcBef>
              <a:spcAft>
                <a:spcPct val="0"/>
              </a:spcAft>
              <a:defRPr sz="1400" b="1">
                <a:solidFill>
                  <a:schemeClr val="tx1"/>
                </a:solidFill>
                <a:latin typeface="Arial" charset="0"/>
                <a:ea typeface="微软雅黑" pitchFamily="34" charset="-122"/>
              </a:defRPr>
            </a:lvl6pPr>
            <a:lvl7pPr marL="2971800" indent="-228600" algn="ctr" eaLnBrk="0" fontAlgn="base" hangingPunct="0">
              <a:spcBef>
                <a:spcPct val="0"/>
              </a:spcBef>
              <a:spcAft>
                <a:spcPct val="0"/>
              </a:spcAft>
              <a:defRPr sz="1400" b="1">
                <a:solidFill>
                  <a:schemeClr val="tx1"/>
                </a:solidFill>
                <a:latin typeface="Arial" charset="0"/>
                <a:ea typeface="微软雅黑" pitchFamily="34" charset="-122"/>
              </a:defRPr>
            </a:lvl7pPr>
            <a:lvl8pPr marL="3429000" indent="-228600" algn="ctr" eaLnBrk="0" fontAlgn="base" hangingPunct="0">
              <a:spcBef>
                <a:spcPct val="0"/>
              </a:spcBef>
              <a:spcAft>
                <a:spcPct val="0"/>
              </a:spcAft>
              <a:defRPr sz="1400" b="1">
                <a:solidFill>
                  <a:schemeClr val="tx1"/>
                </a:solidFill>
                <a:latin typeface="Arial" charset="0"/>
                <a:ea typeface="微软雅黑" pitchFamily="34" charset="-122"/>
              </a:defRPr>
            </a:lvl8pPr>
            <a:lvl9pPr marL="3886200" indent="-228600" algn="ctr" eaLnBrk="0" fontAlgn="base" hangingPunct="0">
              <a:spcBef>
                <a:spcPct val="0"/>
              </a:spcBef>
              <a:spcAft>
                <a:spcPct val="0"/>
              </a:spcAft>
              <a:defRPr sz="1400" b="1">
                <a:solidFill>
                  <a:schemeClr val="tx1"/>
                </a:solidFill>
                <a:latin typeface="Arial" charset="0"/>
                <a:ea typeface="微软雅黑" pitchFamily="34" charset="-122"/>
              </a:defRPr>
            </a:lvl9pPr>
          </a:lstStyle>
          <a:p>
            <a:pPr>
              <a:spcBef>
                <a:spcPct val="20000"/>
              </a:spcBef>
              <a:buClr>
                <a:schemeClr val="accent1"/>
              </a:buClr>
              <a:buSzPct val="90000"/>
              <a:buFont typeface="Monotype Sorts" pitchFamily="2" charset="2"/>
              <a:buNone/>
            </a:pPr>
            <a:r>
              <a:rPr kumimoji="1" lang="zh-CN" altLang="en-US" sz="6600" dirty="0">
                <a:latin typeface="微软雅黑" pitchFamily="34" charset="-122"/>
              </a:rPr>
              <a:t>第一章 人工智能概述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ctrTitle"/>
          </p:nvPr>
        </p:nvSpPr>
        <p:spPr>
          <a:xfrm>
            <a:off x="776420" y="609595"/>
            <a:ext cx="8796734" cy="5400675"/>
          </a:xfrm>
        </p:spPr>
        <p:txBody>
          <a:bodyPr/>
          <a:lstStyle/>
          <a:p>
            <a:pPr algn="l"/>
            <a:r>
              <a:rPr lang="zh-CN" altLang="en-US" sz="3600" dirty="0">
                <a:solidFill>
                  <a:schemeClr val="tx1"/>
                </a:solidFill>
                <a:latin typeface="Times New Roman" charset="0"/>
              </a:rPr>
              <a:t>			</a:t>
            </a:r>
            <a:r>
              <a:rPr lang="zh-CN" altLang="en-US" sz="4000" b="1" dirty="0">
                <a:solidFill>
                  <a:schemeClr val="tx1"/>
                </a:solidFill>
                <a:effectLst>
                  <a:outerShdw blurRad="38100" dist="38100" dir="2700000" algn="tl">
                    <a:srgbClr val="C0C0C0"/>
                  </a:outerShdw>
                </a:effectLst>
                <a:latin typeface="Times New Roman" charset="0"/>
                <a:ea typeface="宋体" charset="-122"/>
              </a:rPr>
              <a:t>本章内容</a:t>
            </a:r>
            <a:br>
              <a:rPr lang="zh-CN" altLang="en-US" sz="4000" b="1" dirty="0">
                <a:solidFill>
                  <a:schemeClr val="tx1"/>
                </a:solidFill>
                <a:effectLst>
                  <a:outerShdw blurRad="38100" dist="38100" dir="2700000" algn="tl">
                    <a:srgbClr val="C0C0C0"/>
                  </a:outerShdw>
                </a:effectLst>
                <a:latin typeface="Times New Roman" charset="0"/>
              </a:rPr>
            </a:br>
            <a:br>
              <a:rPr lang="zh-CN" altLang="en-US" sz="3200" b="1" dirty="0">
                <a:solidFill>
                  <a:schemeClr val="tx1"/>
                </a:solidFill>
                <a:effectLst>
                  <a:outerShdw blurRad="38100" dist="38100" dir="2700000" algn="tl">
                    <a:srgbClr val="C0C0C0"/>
                  </a:outerShdw>
                </a:effectLst>
                <a:latin typeface="Times New Roman" charset="0"/>
              </a:rPr>
            </a:br>
            <a:r>
              <a:rPr lang="zh-CN" altLang="en-US" sz="3200" b="1" dirty="0">
                <a:solidFill>
                  <a:schemeClr val="tx1"/>
                </a:solidFill>
                <a:effectLst>
                  <a:outerShdw blurRad="38100" dist="38100" dir="2700000" algn="tl">
                    <a:srgbClr val="C0C0C0"/>
                  </a:outerShdw>
                </a:effectLst>
                <a:latin typeface="Times New Roman" charset="0"/>
              </a:rPr>
              <a:t>	</a:t>
            </a:r>
            <a:r>
              <a:rPr lang="en-US" altLang="zh-CN" sz="3200" dirty="0">
                <a:solidFill>
                  <a:schemeClr val="tx1"/>
                </a:solidFill>
                <a:latin typeface="Times New Roman" charset="0"/>
                <a:ea typeface="黑体" pitchFamily="49" charset="-122"/>
              </a:rPr>
              <a:t>1.1 </a:t>
            </a:r>
            <a:r>
              <a:rPr lang="zh-CN" altLang="en-US" sz="3200" dirty="0">
                <a:solidFill>
                  <a:schemeClr val="tx1"/>
                </a:solidFill>
                <a:latin typeface="Times New Roman" charset="0"/>
                <a:ea typeface="黑体" pitchFamily="49" charset="-122"/>
              </a:rPr>
              <a:t>关于人工智能的定义</a:t>
            </a:r>
            <a:br>
              <a:rPr lang="zh-CN" altLang="en-US" sz="32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	</a:t>
            </a:r>
            <a:r>
              <a:rPr lang="en-US" altLang="zh-CN" sz="3200" dirty="0">
                <a:solidFill>
                  <a:schemeClr val="tx1"/>
                </a:solidFill>
                <a:latin typeface="Times New Roman" charset="0"/>
                <a:ea typeface="黑体" pitchFamily="49" charset="-122"/>
              </a:rPr>
              <a:t>1.2 </a:t>
            </a:r>
            <a:r>
              <a:rPr lang="zh-CN" altLang="en-US" sz="3200" dirty="0">
                <a:solidFill>
                  <a:schemeClr val="tx1"/>
                </a:solidFill>
                <a:latin typeface="Times New Roman" charset="0"/>
                <a:ea typeface="黑体" pitchFamily="49" charset="-122"/>
              </a:rPr>
              <a:t>人工智能的基础</a:t>
            </a:r>
            <a:br>
              <a:rPr lang="zh-CN" altLang="en-US" sz="32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	</a:t>
            </a:r>
            <a:r>
              <a:rPr lang="en-US" altLang="zh-CN" sz="3200" dirty="0">
                <a:solidFill>
                  <a:schemeClr val="tx1"/>
                </a:solidFill>
                <a:latin typeface="Times New Roman" charset="0"/>
                <a:ea typeface="黑体" pitchFamily="49" charset="-122"/>
              </a:rPr>
              <a:t>1.3 </a:t>
            </a:r>
            <a:r>
              <a:rPr lang="zh-CN" altLang="en-US" sz="3200" dirty="0">
                <a:solidFill>
                  <a:schemeClr val="tx1"/>
                </a:solidFill>
                <a:latin typeface="Times New Roman" charset="0"/>
                <a:ea typeface="黑体" pitchFamily="49" charset="-122"/>
              </a:rPr>
              <a:t>人工智能简史</a:t>
            </a:r>
            <a:br>
              <a:rPr lang="zh-CN" altLang="en-US" sz="32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	</a:t>
            </a:r>
            <a:r>
              <a:rPr lang="en-US" altLang="zh-CN" sz="3200" dirty="0">
                <a:solidFill>
                  <a:schemeClr val="tx1"/>
                </a:solidFill>
                <a:latin typeface="Times New Roman" charset="0"/>
                <a:ea typeface="黑体" pitchFamily="49" charset="-122"/>
              </a:rPr>
              <a:t>1.4 </a:t>
            </a:r>
            <a:r>
              <a:rPr lang="zh-CN" altLang="en-US" sz="3200" dirty="0">
                <a:solidFill>
                  <a:schemeClr val="tx1"/>
                </a:solidFill>
                <a:latin typeface="Times New Roman" charset="0"/>
                <a:ea typeface="黑体" pitchFamily="49" charset="-122"/>
              </a:rPr>
              <a:t>智能体与环境</a:t>
            </a:r>
            <a:br>
              <a:rPr lang="zh-CN" altLang="en-US" sz="32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	</a:t>
            </a:r>
            <a:r>
              <a:rPr lang="en-US" altLang="zh-CN" sz="3200" dirty="0">
                <a:solidFill>
                  <a:schemeClr val="tx1"/>
                </a:solidFill>
                <a:latin typeface="Times New Roman" charset="0"/>
                <a:ea typeface="黑体" pitchFamily="49" charset="-122"/>
              </a:rPr>
              <a:t>1.5 </a:t>
            </a:r>
            <a:r>
              <a:rPr lang="zh-CN" altLang="en-US" sz="3200" dirty="0">
                <a:solidFill>
                  <a:schemeClr val="tx1"/>
                </a:solidFill>
                <a:latin typeface="Times New Roman" charset="0"/>
                <a:ea typeface="黑体" pitchFamily="49" charset="-122"/>
              </a:rPr>
              <a:t>智能体结构</a:t>
            </a:r>
            <a:br>
              <a:rPr lang="zh-CN" altLang="en-US" sz="32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	小结</a:t>
            </a:r>
            <a:br>
              <a:rPr lang="zh-CN" altLang="en-US" sz="32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	</a:t>
            </a:r>
            <a:r>
              <a:rPr lang="zh-CN" altLang="en-US" sz="3200" dirty="0">
                <a:solidFill>
                  <a:schemeClr val="tx1"/>
                </a:solidFill>
                <a:latin typeface="黑体" pitchFamily="49" charset="-122"/>
                <a:ea typeface="黑体" pitchFamily="49" charset="-122"/>
              </a:rPr>
              <a:t>参考书目</a:t>
            </a:r>
            <a:br>
              <a:rPr lang="zh-CN" altLang="en-US" sz="3200" dirty="0">
                <a:solidFill>
                  <a:schemeClr val="tx1"/>
                </a:solidFill>
                <a:latin typeface="黑体" pitchFamily="49" charset="-122"/>
                <a:ea typeface="黑体" pitchFamily="49" charset="-122"/>
              </a:rPr>
            </a:br>
            <a:r>
              <a:rPr lang="zh-CN" altLang="en-US" sz="3200" dirty="0">
                <a:solidFill>
                  <a:schemeClr val="tx1"/>
                </a:solidFill>
                <a:latin typeface="黑体" pitchFamily="49" charset="-122"/>
                <a:ea typeface="黑体" pitchFamily="49" charset="-122"/>
              </a:rPr>
              <a:t>	</a:t>
            </a:r>
            <a:r>
              <a:rPr lang="zh-CN" altLang="en-US" sz="3200" dirty="0">
                <a:solidFill>
                  <a:schemeClr val="tx1"/>
                </a:solidFill>
                <a:latin typeface="Times New Roman" charset="0"/>
                <a:ea typeface="黑体" pitchFamily="49" charset="-122"/>
              </a:rPr>
              <a:t>附录 和人工智能相关的社会伦理问题</a:t>
            </a:r>
            <a:br>
              <a:rPr lang="zh-CN" altLang="en-US" sz="32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	</a:t>
            </a:r>
          </a:p>
        </p:txBody>
      </p:sp>
      <p:sp>
        <p:nvSpPr>
          <p:cNvPr id="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华文行楷" pitchFamily="2" charset="-122"/>
                <a:ea typeface="华文行楷" pitchFamily="2" charset="-122"/>
              </a:rPr>
              <a:t>第</a:t>
            </a:r>
            <a:r>
              <a:rPr lang="en-US" altLang="zh-CN" dirty="0">
                <a:latin typeface="华文行楷" pitchFamily="2" charset="-122"/>
                <a:ea typeface="华文行楷" pitchFamily="2" charset="-122"/>
              </a:rPr>
              <a:t>1</a:t>
            </a:r>
            <a:r>
              <a:rPr lang="zh-CN" altLang="en-US" dirty="0">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260885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ctrTitle"/>
          </p:nvPr>
        </p:nvSpPr>
        <p:spPr>
          <a:xfrm>
            <a:off x="785812" y="981075"/>
            <a:ext cx="8673041" cy="5400675"/>
          </a:xfrm>
        </p:spPr>
        <p:txBody>
          <a:bodyPr/>
          <a:lstStyle/>
          <a:p>
            <a:pPr algn="l"/>
            <a:r>
              <a:rPr lang="en-US" altLang="zh-CN" sz="4800" dirty="0">
                <a:solidFill>
                  <a:schemeClr val="tx1"/>
                </a:solidFill>
                <a:latin typeface="Times New Roman" charset="0"/>
                <a:ea typeface="黑体" pitchFamily="49" charset="-122"/>
              </a:rPr>
              <a:t>1.1 </a:t>
            </a:r>
            <a:r>
              <a:rPr lang="zh-CN" altLang="en-US" sz="4800" dirty="0">
                <a:solidFill>
                  <a:schemeClr val="tx1"/>
                </a:solidFill>
                <a:latin typeface="Times New Roman" charset="0"/>
                <a:ea typeface="黑体" pitchFamily="49" charset="-122"/>
              </a:rPr>
              <a:t>关于人工智能的定义</a:t>
            </a:r>
            <a:br>
              <a:rPr lang="en-US" altLang="zh-CN" sz="4800" dirty="0">
                <a:solidFill>
                  <a:schemeClr val="tx1"/>
                </a:solidFill>
                <a:latin typeface="Times New Roman" charset="0"/>
                <a:ea typeface="黑体" pitchFamily="49" charset="-122"/>
              </a:rPr>
            </a:br>
            <a:br>
              <a:rPr lang="en-US" altLang="zh-CN" sz="48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智能体</a:t>
            </a:r>
            <a:br>
              <a:rPr lang="zh-CN" altLang="en-US" sz="32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对</a:t>
            </a:r>
            <a:r>
              <a:rPr lang="en-US" altLang="zh-CN" sz="3200" dirty="0">
                <a:solidFill>
                  <a:schemeClr val="tx1"/>
                </a:solidFill>
                <a:latin typeface="Times New Roman" charset="0"/>
                <a:ea typeface="黑体" pitchFamily="49" charset="-122"/>
              </a:rPr>
              <a:t>AI</a:t>
            </a:r>
            <a:r>
              <a:rPr lang="zh-CN" altLang="en-US" sz="3200" dirty="0">
                <a:solidFill>
                  <a:schemeClr val="tx1"/>
                </a:solidFill>
                <a:latin typeface="Times New Roman" charset="0"/>
                <a:ea typeface="黑体" pitchFamily="49" charset="-122"/>
              </a:rPr>
              <a:t>的</a:t>
            </a:r>
            <a:r>
              <a:rPr lang="en-US" altLang="zh-CN" sz="3200" dirty="0">
                <a:solidFill>
                  <a:schemeClr val="tx1"/>
                </a:solidFill>
                <a:latin typeface="Times New Roman" charset="0"/>
                <a:ea typeface="黑体" pitchFamily="49" charset="-122"/>
              </a:rPr>
              <a:t>4</a:t>
            </a:r>
            <a:r>
              <a:rPr lang="zh-CN" altLang="en-US" sz="3200" dirty="0">
                <a:solidFill>
                  <a:schemeClr val="tx1"/>
                </a:solidFill>
                <a:latin typeface="Times New Roman" charset="0"/>
                <a:ea typeface="黑体" pitchFamily="49" charset="-122"/>
              </a:rPr>
              <a:t>种不同定义</a:t>
            </a:r>
            <a:br>
              <a:rPr lang="zh-CN" altLang="en-US" sz="3200" dirty="0">
                <a:solidFill>
                  <a:schemeClr val="tx1"/>
                </a:solidFill>
                <a:latin typeface="Times New Roman" charset="0"/>
                <a:ea typeface="黑体" pitchFamily="49" charset="-122"/>
              </a:rPr>
            </a:br>
            <a:r>
              <a:rPr lang="en-US" altLang="zh-CN" sz="3200" dirty="0">
                <a:solidFill>
                  <a:schemeClr val="tx1"/>
                </a:solidFill>
                <a:latin typeface="Times New Roman" charset="0"/>
                <a:ea typeface="黑体" pitchFamily="49" charset="-122"/>
              </a:rPr>
              <a:t>		</a:t>
            </a:r>
            <a:r>
              <a:rPr lang="zh-CN" altLang="en-US" sz="2400" dirty="0">
                <a:solidFill>
                  <a:schemeClr val="tx1"/>
                </a:solidFill>
                <a:latin typeface="Times New Roman" charset="0"/>
                <a:ea typeface="黑体" pitchFamily="49" charset="-122"/>
              </a:rPr>
              <a:t>类人行动</a:t>
            </a:r>
            <a:r>
              <a:rPr lang="en-US" altLang="zh-CN" sz="2400" dirty="0">
                <a:solidFill>
                  <a:schemeClr val="tx1"/>
                </a:solidFill>
                <a:latin typeface="Times New Roman" charset="0"/>
                <a:ea typeface="黑体" pitchFamily="49" charset="-122"/>
              </a:rPr>
              <a:t>/</a:t>
            </a:r>
            <a:r>
              <a:rPr lang="zh-CN" altLang="en-US" sz="2400" dirty="0">
                <a:solidFill>
                  <a:schemeClr val="tx1"/>
                </a:solidFill>
                <a:latin typeface="Times New Roman" charset="0"/>
                <a:ea typeface="黑体" pitchFamily="49" charset="-122"/>
              </a:rPr>
              <a:t>类人思考</a:t>
            </a:r>
            <a:r>
              <a:rPr lang="en-US" altLang="zh-CN" sz="2400" dirty="0">
                <a:solidFill>
                  <a:schemeClr val="tx1"/>
                </a:solidFill>
                <a:latin typeface="Times New Roman" charset="0"/>
                <a:ea typeface="黑体" pitchFamily="49" charset="-122"/>
              </a:rPr>
              <a:t>/</a:t>
            </a:r>
            <a:r>
              <a:rPr lang="zh-CN" altLang="en-US" sz="2400" dirty="0">
                <a:solidFill>
                  <a:schemeClr val="tx1"/>
                </a:solidFill>
                <a:latin typeface="Times New Roman" charset="0"/>
                <a:ea typeface="黑体" pitchFamily="49" charset="-122"/>
              </a:rPr>
              <a:t>理性思维</a:t>
            </a:r>
            <a:r>
              <a:rPr lang="en-US" altLang="zh-CN" sz="2400" dirty="0">
                <a:solidFill>
                  <a:schemeClr val="tx1"/>
                </a:solidFill>
                <a:latin typeface="Times New Roman" charset="0"/>
                <a:ea typeface="黑体" pitchFamily="49" charset="-122"/>
              </a:rPr>
              <a:t>/</a:t>
            </a:r>
            <a:r>
              <a:rPr lang="zh-CN" altLang="en-US" sz="2400" dirty="0">
                <a:solidFill>
                  <a:schemeClr val="tx1"/>
                </a:solidFill>
                <a:latin typeface="Times New Roman" charset="0"/>
                <a:ea typeface="黑体" pitchFamily="49" charset="-122"/>
              </a:rPr>
              <a:t>理性行动</a:t>
            </a:r>
            <a:endParaRPr lang="en-US" altLang="zh-CN" sz="2400" dirty="0">
              <a:solidFill>
                <a:schemeClr val="tx1"/>
              </a:solidFill>
              <a:latin typeface="黑体" pitchFamily="49" charset="-122"/>
              <a:ea typeface="黑体" pitchFamily="49" charset="-122"/>
            </a:endParaRPr>
          </a:p>
        </p:txBody>
      </p:sp>
      <p:sp>
        <p:nvSpPr>
          <p:cNvPr id="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华文行楷" pitchFamily="2" charset="-122"/>
                <a:ea typeface="华文行楷" pitchFamily="2" charset="-122"/>
              </a:rPr>
              <a:t>第</a:t>
            </a:r>
            <a:r>
              <a:rPr lang="en-US" altLang="zh-CN" dirty="0">
                <a:latin typeface="华文行楷" pitchFamily="2" charset="-122"/>
                <a:ea typeface="华文行楷" pitchFamily="2" charset="-122"/>
              </a:rPr>
              <a:t>1</a:t>
            </a:r>
            <a:r>
              <a:rPr lang="zh-CN" altLang="en-US" dirty="0">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948752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818621" y="349243"/>
            <a:ext cx="8420100" cy="863600"/>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作为智能体的人类</a:t>
            </a:r>
            <a:endParaRPr lang="en-US" altLang="zh-CN" sz="4000" b="1" dirty="0">
              <a:solidFill>
                <a:schemeClr val="tx1"/>
              </a:solidFill>
              <a:effectLst>
                <a:outerShdw blurRad="38100" dist="38100" dir="2700000" algn="tl">
                  <a:srgbClr val="C0C0C0"/>
                </a:outerShdw>
              </a:effectLst>
              <a:latin typeface="宋体" charset="-122"/>
              <a:ea typeface="宋体" charset="-122"/>
            </a:endParaRPr>
          </a:p>
        </p:txBody>
      </p:sp>
      <p:sp>
        <p:nvSpPr>
          <p:cNvPr id="53251" name="Rectangle 3"/>
          <p:cNvSpPr>
            <a:spLocks noGrp="1" noChangeArrowheads="1"/>
          </p:cNvSpPr>
          <p:nvPr>
            <p:ph type="body" idx="1"/>
          </p:nvPr>
        </p:nvSpPr>
        <p:spPr>
          <a:xfrm>
            <a:off x="756708" y="1628775"/>
            <a:ext cx="8420100" cy="4679950"/>
          </a:xfrm>
        </p:spPr>
        <p:txBody>
          <a:bodyPr/>
          <a:lstStyle/>
          <a:p>
            <a:r>
              <a:rPr lang="zh-CN" altLang="en-US" sz="3000" b="1">
                <a:latin typeface="黑体" pitchFamily="49" charset="-122"/>
                <a:ea typeface="黑体" pitchFamily="49" charset="-122"/>
              </a:rPr>
              <a:t>智能体</a:t>
            </a:r>
            <a:r>
              <a:rPr lang="en-US" altLang="zh-CN" sz="2900">
                <a:latin typeface="Times New Roman" charset="0"/>
                <a:ea typeface="黑体" pitchFamily="49" charset="-122"/>
              </a:rPr>
              <a:t>(Agent)</a:t>
            </a:r>
            <a:endParaRPr lang="zh-CN" altLang="en-US" sz="3000">
              <a:latin typeface="Times New Roman" charset="0"/>
              <a:ea typeface="黑体" pitchFamily="49" charset="-122"/>
            </a:endParaRPr>
          </a:p>
          <a:p>
            <a:r>
              <a:rPr lang="zh-CN" altLang="en-US" sz="2900">
                <a:latin typeface="黑体" pitchFamily="49" charset="-122"/>
                <a:ea typeface="黑体" pitchFamily="49" charset="-122"/>
              </a:rPr>
              <a:t>人类是一种智能体</a:t>
            </a:r>
            <a:endParaRPr lang="en-US" altLang="zh-CN" sz="2900">
              <a:latin typeface="黑体" pitchFamily="49" charset="-122"/>
              <a:ea typeface="黑体" pitchFamily="49" charset="-122"/>
            </a:endParaRPr>
          </a:p>
          <a:p>
            <a:r>
              <a:rPr lang="zh-CN" altLang="en-US" sz="3000">
                <a:latin typeface="黑体" pitchFamily="49" charset="-122"/>
                <a:ea typeface="黑体" pitchFamily="49" charset="-122"/>
              </a:rPr>
              <a:t>我们，</a:t>
            </a:r>
            <a:r>
              <a:rPr lang="zh-CN" altLang="en-US" sz="2900">
                <a:latin typeface="黑体" pitchFamily="49" charset="-122"/>
                <a:ea typeface="黑体" pitchFamily="49" charset="-122"/>
              </a:rPr>
              <a:t>作为一个智能体，为什么能够思考</a:t>
            </a:r>
            <a:r>
              <a:rPr lang="en-US" altLang="zh-CN" sz="2900">
                <a:latin typeface="黑体" pitchFamily="49" charset="-122"/>
                <a:ea typeface="黑体" pitchFamily="49" charset="-122"/>
              </a:rPr>
              <a:t>? </a:t>
            </a:r>
            <a:r>
              <a:rPr lang="zh-CN" altLang="en-US" sz="2900">
                <a:latin typeface="黑体" pitchFamily="49" charset="-122"/>
                <a:ea typeface="黑体" pitchFamily="49" charset="-122"/>
              </a:rPr>
              <a:t>大脑这么一小堆东西怎么能够感知、理解、预测和应对一个远比自身庞大和复杂的世界？</a:t>
            </a:r>
            <a:r>
              <a:rPr lang="en-US" altLang="zh-CN" sz="2900">
                <a:latin typeface="宋体"/>
                <a:ea typeface="黑体" pitchFamily="49" charset="-122"/>
              </a:rPr>
              <a:t>——</a:t>
            </a:r>
            <a:r>
              <a:rPr lang="zh-CN" altLang="en-US" sz="2900">
                <a:latin typeface="黑体" pitchFamily="49" charset="-122"/>
                <a:ea typeface="黑体" pitchFamily="49" charset="-122"/>
              </a:rPr>
              <a:t>理解人类，理解智能体</a:t>
            </a:r>
          </a:p>
          <a:p>
            <a:r>
              <a:rPr lang="zh-CN" altLang="en-US" sz="2900">
                <a:latin typeface="Times New Roman" charset="0"/>
                <a:ea typeface="黑体" pitchFamily="49" charset="-122"/>
              </a:rPr>
              <a:t>人工智能</a:t>
            </a:r>
            <a:r>
              <a:rPr lang="en-US" altLang="zh-CN" sz="2900">
                <a:latin typeface="Times New Roman" charset="0"/>
                <a:ea typeface="黑体" pitchFamily="49" charset="-122"/>
              </a:rPr>
              <a:t>(AI)</a:t>
            </a:r>
            <a:r>
              <a:rPr lang="zh-CN" altLang="en-US" sz="2900">
                <a:latin typeface="Times New Roman" charset="0"/>
                <a:ea typeface="黑体" pitchFamily="49" charset="-122"/>
              </a:rPr>
              <a:t>走</a:t>
            </a:r>
            <a:r>
              <a:rPr lang="zh-CN" altLang="en-US" sz="2900">
                <a:latin typeface="黑体" pitchFamily="49" charset="-122"/>
                <a:ea typeface="黑体" pitchFamily="49" charset="-122"/>
              </a:rPr>
              <a:t>得更远：不仅试图理解智能体，而且要建造智能体</a:t>
            </a:r>
            <a:r>
              <a:rPr lang="en-US" altLang="zh-CN" sz="2900">
                <a:latin typeface="宋体"/>
                <a:ea typeface="黑体" pitchFamily="49" charset="-122"/>
              </a:rPr>
              <a:t>——</a:t>
            </a:r>
            <a:r>
              <a:rPr lang="zh-CN" altLang="en-US" sz="2900">
                <a:latin typeface="黑体" pitchFamily="49" charset="-122"/>
                <a:ea typeface="黑体" pitchFamily="49" charset="-122"/>
              </a:rPr>
              <a:t>制造出像人类一样完成某些智能任务的系统</a:t>
            </a:r>
            <a:r>
              <a:rPr lang="en-US" altLang="zh-CN" sz="2900">
                <a:latin typeface="Times New Roman" charset="0"/>
                <a:ea typeface="黑体" pitchFamily="49" charset="-122"/>
              </a:rPr>
              <a:t>(</a:t>
            </a:r>
            <a:r>
              <a:rPr lang="zh-CN" altLang="en-US" sz="2900">
                <a:latin typeface="Times New Roman" charset="0"/>
                <a:ea typeface="黑体" pitchFamily="49" charset="-122"/>
              </a:rPr>
              <a:t>软件</a:t>
            </a:r>
            <a:r>
              <a:rPr lang="en-US" altLang="zh-CN" sz="2900">
                <a:latin typeface="Times New Roman" charset="0"/>
                <a:ea typeface="黑体" pitchFamily="49" charset="-122"/>
              </a:rPr>
              <a:t>)</a:t>
            </a:r>
          </a:p>
        </p:txBody>
      </p:sp>
      <p:sp>
        <p:nvSpPr>
          <p:cNvPr id="5325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华文行楷" pitchFamily="2" charset="-122"/>
                <a:ea typeface="华文行楷" pitchFamily="2" charset="-122"/>
              </a:rPr>
              <a:t>第</a:t>
            </a:r>
            <a:r>
              <a:rPr lang="en-US" altLang="zh-CN" dirty="0">
                <a:latin typeface="华文行楷" pitchFamily="2" charset="-122"/>
                <a:ea typeface="华文行楷" pitchFamily="2" charset="-122"/>
              </a:rPr>
              <a:t>1</a:t>
            </a:r>
            <a:r>
              <a:rPr lang="zh-CN" altLang="en-US" dirty="0">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893647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body" idx="1"/>
          </p:nvPr>
        </p:nvSpPr>
        <p:spPr>
          <a:xfrm>
            <a:off x="756708" y="1628776"/>
            <a:ext cx="8420100" cy="4608513"/>
          </a:xfrm>
        </p:spPr>
        <p:txBody>
          <a:bodyPr/>
          <a:lstStyle/>
          <a:p>
            <a:pPr>
              <a:lnSpc>
                <a:spcPct val="90000"/>
              </a:lnSpc>
            </a:pPr>
            <a:r>
              <a:rPr lang="en-US" altLang="zh-CN" sz="3200" dirty="0">
                <a:latin typeface="Times New Roman" charset="0"/>
                <a:ea typeface="黑体" pitchFamily="49" charset="-122"/>
              </a:rPr>
              <a:t>AI</a:t>
            </a:r>
            <a:r>
              <a:rPr lang="zh-CN" altLang="en-US" sz="3200" dirty="0">
                <a:latin typeface="Times New Roman" charset="0"/>
                <a:ea typeface="黑体" pitchFamily="49" charset="-122"/>
              </a:rPr>
              <a:t>是</a:t>
            </a:r>
            <a:r>
              <a:rPr lang="zh-CN" altLang="en-US" sz="3200" dirty="0">
                <a:latin typeface="黑体" pitchFamily="49" charset="-122"/>
                <a:ea typeface="黑体" pitchFamily="49" charset="-122"/>
              </a:rPr>
              <a:t>新兴学科，也是激动人心的学科</a:t>
            </a:r>
            <a:r>
              <a:rPr lang="en-US" altLang="zh-CN" sz="3200" dirty="0">
                <a:latin typeface="黑体" pitchFamily="49" charset="-122"/>
                <a:ea typeface="黑体" pitchFamily="49" charset="-122"/>
              </a:rPr>
              <a:t>.  </a:t>
            </a:r>
            <a:r>
              <a:rPr lang="en-US" altLang="zh-CN" sz="3200" dirty="0">
                <a:latin typeface="Times New Roman" charset="0"/>
                <a:ea typeface="黑体" pitchFamily="49" charset="-122"/>
              </a:rPr>
              <a:t>Russell</a:t>
            </a:r>
            <a:r>
              <a:rPr lang="zh-CN" altLang="en-US" sz="3200" dirty="0">
                <a:latin typeface="黑体" pitchFamily="49" charset="-122"/>
                <a:ea typeface="黑体" pitchFamily="49" charset="-122"/>
              </a:rPr>
              <a:t>声称：不同于物理学，这里还有出现几个爱因斯坦的余地</a:t>
            </a:r>
          </a:p>
          <a:p>
            <a:pPr>
              <a:lnSpc>
                <a:spcPct val="90000"/>
              </a:lnSpc>
            </a:pPr>
            <a:r>
              <a:rPr lang="zh-CN" altLang="en-US" sz="3200" dirty="0">
                <a:latin typeface="黑体" pitchFamily="49" charset="-122"/>
                <a:ea typeface="黑体" pitchFamily="49" charset="-122"/>
              </a:rPr>
              <a:t>为什么？研究主观世界的成果远少于研究客观世界的成果</a:t>
            </a:r>
            <a:endParaRPr lang="en-US" altLang="zh-CN" sz="3200" dirty="0">
              <a:latin typeface="黑体" pitchFamily="49" charset="-122"/>
              <a:ea typeface="黑体" pitchFamily="49" charset="-122"/>
            </a:endParaRPr>
          </a:p>
        </p:txBody>
      </p:sp>
      <p:sp>
        <p:nvSpPr>
          <p:cNvPr id="15770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
        <p:nvSpPr>
          <p:cNvPr id="157702" name="Rectangle 6"/>
          <p:cNvSpPr>
            <a:spLocks noGrp="1" noChangeArrowheads="1"/>
          </p:cNvSpPr>
          <p:nvPr>
            <p:ph type="title"/>
          </p:nvPr>
        </p:nvSpPr>
        <p:spPr>
          <a:xfrm>
            <a:off x="818621" y="342801"/>
            <a:ext cx="8420100" cy="863600"/>
          </a:xfrm>
          <a:noFill/>
          <a:ln/>
        </p:spPr>
        <p:txBody>
          <a:bodyPr/>
          <a:lstStyle/>
          <a:p>
            <a:pPr algn="ctr"/>
            <a:r>
              <a:rPr lang="zh-CN" altLang="en-US" sz="4000" b="1" dirty="0">
                <a:solidFill>
                  <a:schemeClr val="tx1"/>
                </a:solidFill>
                <a:effectLst>
                  <a:outerShdw blurRad="38100" dist="38100" dir="2700000" algn="tl">
                    <a:srgbClr val="C0C0C0"/>
                  </a:outerShdw>
                </a:effectLst>
                <a:ea typeface="宋体" charset="-122"/>
              </a:rPr>
              <a:t>处于探索初期的学科</a:t>
            </a:r>
            <a:endParaRPr lang="en-US" altLang="zh-CN" sz="4000" b="1" dirty="0">
              <a:solidFill>
                <a:schemeClr val="tx1"/>
              </a:solidFill>
              <a:effectLst>
                <a:outerShdw blurRad="38100" dist="38100" dir="2700000" algn="tl">
                  <a:srgbClr val="C0C0C0"/>
                </a:outerShdw>
              </a:effectLst>
              <a:ea typeface="宋体" charset="-122"/>
            </a:endParaRPr>
          </a:p>
        </p:txBody>
      </p:sp>
    </p:spTree>
    <p:extLst>
      <p:ext uri="{BB962C8B-B14F-4D97-AF65-F5344CB8AC3E}">
        <p14:creationId xmlns:p14="http://schemas.microsoft.com/office/powerpoint/2010/main" val="3024547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14388" y="450453"/>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对</a:t>
            </a:r>
            <a:r>
              <a:rPr lang="en-US" altLang="zh-CN" sz="4000">
                <a:solidFill>
                  <a:schemeClr val="tx1"/>
                </a:solidFill>
                <a:effectLst>
                  <a:outerShdw blurRad="38100" dist="38100" dir="2700000" algn="tl">
                    <a:srgbClr val="C0C0C0"/>
                  </a:outerShdw>
                </a:effectLst>
                <a:latin typeface="Times New Roman" charset="0"/>
                <a:ea typeface="宋体" charset="-122"/>
              </a:rPr>
              <a:t>AI</a:t>
            </a:r>
            <a:r>
              <a:rPr lang="zh-CN" altLang="en-US" sz="4000" b="1">
                <a:solidFill>
                  <a:schemeClr val="tx1"/>
                </a:solidFill>
                <a:effectLst>
                  <a:outerShdw blurRad="38100" dist="38100" dir="2700000" algn="tl">
                    <a:srgbClr val="C0C0C0"/>
                  </a:outerShdw>
                </a:effectLst>
                <a:latin typeface="Times New Roman" charset="0"/>
                <a:ea typeface="宋体" charset="-122"/>
              </a:rPr>
              <a:t>的</a:t>
            </a:r>
            <a:r>
              <a:rPr lang="en-US" altLang="zh-CN" sz="4000">
                <a:solidFill>
                  <a:schemeClr val="tx1"/>
                </a:solidFill>
                <a:effectLst>
                  <a:outerShdw blurRad="38100" dist="38100" dir="2700000" algn="tl">
                    <a:srgbClr val="C0C0C0"/>
                  </a:outerShdw>
                </a:effectLst>
                <a:latin typeface="Times New Roman" charset="0"/>
                <a:ea typeface="宋体" charset="-122"/>
              </a:rPr>
              <a:t>4</a:t>
            </a:r>
            <a:r>
              <a:rPr lang="zh-CN" altLang="en-US" sz="4000" b="1">
                <a:solidFill>
                  <a:schemeClr val="tx1"/>
                </a:solidFill>
                <a:effectLst>
                  <a:outerShdw blurRad="38100" dist="38100" dir="2700000" algn="tl">
                    <a:srgbClr val="C0C0C0"/>
                  </a:outerShdw>
                </a:effectLst>
                <a:latin typeface="宋体" charset="-122"/>
                <a:ea typeface="宋体" charset="-122"/>
              </a:rPr>
              <a:t>种不同</a:t>
            </a:r>
            <a:r>
              <a:rPr lang="zh-CN" altLang="en-US" sz="4000" b="1">
                <a:solidFill>
                  <a:schemeClr val="tx1"/>
                </a:solidFill>
                <a:effectLst>
                  <a:outerShdw blurRad="38100" dist="38100" dir="2700000" algn="tl">
                    <a:srgbClr val="C0C0C0"/>
                  </a:outerShdw>
                </a:effectLst>
                <a:latin typeface="Times New Roman" charset="0"/>
                <a:ea typeface="宋体" charset="-122"/>
              </a:rPr>
              <a:t>定义</a:t>
            </a:r>
            <a:endParaRPr lang="zh-CN" altLang="en-US" sz="4000" b="1">
              <a:solidFill>
                <a:schemeClr val="tx1"/>
              </a:solidFill>
              <a:effectLst>
                <a:outerShdw blurRad="38100" dist="38100" dir="2700000" algn="tl">
                  <a:srgbClr val="C0C0C0"/>
                </a:outerShdw>
              </a:effectLst>
              <a:latin typeface="宋体" charset="-122"/>
              <a:ea typeface="宋体" charset="-122"/>
            </a:endParaRPr>
          </a:p>
        </p:txBody>
      </p:sp>
      <p:sp>
        <p:nvSpPr>
          <p:cNvPr id="5837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aphicFrame>
        <p:nvGraphicFramePr>
          <p:cNvPr id="58399" name="Group 31"/>
          <p:cNvGraphicFramePr>
            <a:graphicFrameLocks noGrp="1"/>
          </p:cNvGraphicFramePr>
          <p:nvPr>
            <p:ph idx="1"/>
          </p:nvPr>
        </p:nvGraphicFramePr>
        <p:xfrm>
          <a:off x="741231" y="1700214"/>
          <a:ext cx="8420100" cy="4529139"/>
        </p:xfrm>
        <a:graphic>
          <a:graphicData uri="http://schemas.openxmlformats.org/drawingml/2006/table">
            <a:tbl>
              <a:tblPr/>
              <a:tblGrid>
                <a:gridCol w="4210050">
                  <a:extLst>
                    <a:ext uri="{9D8B030D-6E8A-4147-A177-3AD203B41FA5}">
                      <a16:colId xmlns:a16="http://schemas.microsoft.com/office/drawing/2014/main" val="20000"/>
                    </a:ext>
                  </a:extLst>
                </a:gridCol>
                <a:gridCol w="4210050">
                  <a:extLst>
                    <a:ext uri="{9D8B030D-6E8A-4147-A177-3AD203B41FA5}">
                      <a16:colId xmlns:a16="http://schemas.microsoft.com/office/drawing/2014/main" val="20001"/>
                    </a:ext>
                  </a:extLst>
                </a:gridCol>
              </a:tblGrid>
              <a:tr h="47148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charset="0"/>
                          <a:ea typeface="黑体" pitchFamily="49" charset="-122"/>
                        </a:rPr>
                        <a:t>像人一样思考的系统</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charset="0"/>
                          <a:ea typeface="黑体" pitchFamily="49" charset="-122"/>
                        </a:rPr>
                        <a:t>理性地思考的系统</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735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charset="0"/>
                          <a:ea typeface="黑体" pitchFamily="49" charset="-122"/>
                        </a:rPr>
                        <a:t>要使计算机能思考</a:t>
                      </a:r>
                      <a:r>
                        <a:rPr kumimoji="1" lang="en-US" altLang="zh-CN" sz="2000" b="0" i="0" u="none" strike="noStrike" cap="none" normalizeH="0" baseline="0">
                          <a:ln>
                            <a:noFill/>
                          </a:ln>
                          <a:solidFill>
                            <a:schemeClr val="tx1"/>
                          </a:solidFill>
                          <a:effectLst/>
                          <a:latin typeface="Times New Roman" charset="0"/>
                          <a:ea typeface="黑体" pitchFamily="49" charset="-122"/>
                        </a:rPr>
                        <a:t>……</a:t>
                      </a:r>
                      <a:r>
                        <a:rPr kumimoji="1" lang="zh-CN" altLang="en-US" sz="2000" b="0" i="0" u="none" strike="noStrike" cap="none" normalizeH="0" baseline="0">
                          <a:ln>
                            <a:noFill/>
                          </a:ln>
                          <a:solidFill>
                            <a:schemeClr val="tx1"/>
                          </a:solidFill>
                          <a:effectLst/>
                          <a:latin typeface="Times New Roman" charset="0"/>
                          <a:ea typeface="黑体" pitchFamily="49" charset="-122"/>
                        </a:rPr>
                        <a:t>有头脑的机器</a:t>
                      </a:r>
                      <a:r>
                        <a:rPr kumimoji="1" lang="en-US" altLang="zh-CN" sz="2000" b="0" i="0" u="none" strike="noStrike" cap="none" normalizeH="0" baseline="0">
                          <a:ln>
                            <a:noFill/>
                          </a:ln>
                          <a:solidFill>
                            <a:schemeClr val="tx1"/>
                          </a:solidFill>
                          <a:effectLst/>
                          <a:latin typeface="Times New Roman" charset="0"/>
                          <a:ea typeface="黑体" pitchFamily="49" charset="-122"/>
                        </a:rPr>
                        <a:t>(Haugeland, 1985)</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a:t>
                      </a:r>
                      <a:r>
                        <a:rPr kumimoji="1" lang="zh-CN" altLang="en-US" sz="2000" b="0" i="0" u="none" strike="noStrike" cap="none" normalizeH="0" baseline="0">
                          <a:ln>
                            <a:noFill/>
                          </a:ln>
                          <a:solidFill>
                            <a:schemeClr val="tx1"/>
                          </a:solidFill>
                          <a:effectLst/>
                          <a:latin typeface="Times New Roman" charset="0"/>
                          <a:ea typeface="黑体" pitchFamily="49" charset="-122"/>
                        </a:rPr>
                        <a:t>使之自动化</a:t>
                      </a:r>
                      <a:r>
                        <a:rPr kumimoji="1" lang="en-US" altLang="zh-CN" sz="2000" b="0" i="0" u="none" strike="noStrike" cap="none" normalizeH="0" baseline="0">
                          <a:ln>
                            <a:noFill/>
                          </a:ln>
                          <a:solidFill>
                            <a:schemeClr val="tx1"/>
                          </a:solidFill>
                          <a:effectLst/>
                          <a:latin typeface="Times New Roman" charset="0"/>
                          <a:ea typeface="黑体" pitchFamily="49" charset="-122"/>
                        </a:rPr>
                        <a:t>]</a:t>
                      </a:r>
                      <a:r>
                        <a:rPr kumimoji="1" lang="zh-CN" altLang="en-US" sz="2000" b="0" i="0" u="none" strike="noStrike" cap="none" normalizeH="0" baseline="0">
                          <a:ln>
                            <a:noFill/>
                          </a:ln>
                          <a:solidFill>
                            <a:schemeClr val="tx1"/>
                          </a:solidFill>
                          <a:effectLst/>
                          <a:latin typeface="Times New Roman" charset="0"/>
                          <a:ea typeface="黑体" pitchFamily="49" charset="-122"/>
                        </a:rPr>
                        <a:t>与人类的思维相关的活动</a:t>
                      </a:r>
                      <a:r>
                        <a:rPr kumimoji="1" lang="en-US" altLang="zh-CN" sz="2000" b="0" i="0" u="none" strike="noStrike" cap="none" normalizeH="0" baseline="0">
                          <a:ln>
                            <a:noFill/>
                          </a:ln>
                          <a:solidFill>
                            <a:schemeClr val="tx1"/>
                          </a:solidFill>
                          <a:effectLst/>
                          <a:latin typeface="Times New Roman" charset="0"/>
                          <a:ea typeface="黑体" pitchFamily="49" charset="-122"/>
                        </a:rPr>
                        <a:t>,</a:t>
                      </a:r>
                      <a:r>
                        <a:rPr kumimoji="1" lang="zh-CN" altLang="en-US" sz="2000" b="0" i="0" u="none" strike="noStrike" cap="none" normalizeH="0" baseline="0">
                          <a:ln>
                            <a:noFill/>
                          </a:ln>
                          <a:solidFill>
                            <a:schemeClr val="tx1"/>
                          </a:solidFill>
                          <a:effectLst/>
                          <a:latin typeface="Times New Roman" charset="0"/>
                          <a:ea typeface="黑体" pitchFamily="49" charset="-122"/>
                        </a:rPr>
                        <a:t>诸如决策、问题求解、学习等活动</a:t>
                      </a:r>
                      <a:r>
                        <a:rPr kumimoji="1" lang="en-US" altLang="zh-CN" sz="2000" b="0" i="0" u="none" strike="noStrike" cap="none" normalizeH="0" baseline="0">
                          <a:ln>
                            <a:noFill/>
                          </a:ln>
                          <a:solidFill>
                            <a:schemeClr val="tx1"/>
                          </a:solidFill>
                          <a:effectLst/>
                          <a:latin typeface="Times New Roman" charset="0"/>
                          <a:ea typeface="黑体" pitchFamily="49" charset="-122"/>
                        </a:rPr>
                        <a:t>(Bellman, 1978)</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charset="0"/>
                          <a:ea typeface="黑体" pitchFamily="49" charset="-122"/>
                        </a:rPr>
                        <a:t>通过对计算模型的使用来进行心智能力的研究</a:t>
                      </a:r>
                      <a:r>
                        <a:rPr kumimoji="1" lang="en-US" altLang="zh-CN" sz="2000" b="0" i="0" u="none" strike="noStrike" cap="none" normalizeH="0" baseline="0">
                          <a:ln>
                            <a:noFill/>
                          </a:ln>
                          <a:solidFill>
                            <a:schemeClr val="tx1"/>
                          </a:solidFill>
                          <a:effectLst/>
                          <a:latin typeface="Times New Roman" charset="0"/>
                          <a:ea typeface="黑体" pitchFamily="49" charset="-122"/>
                        </a:rPr>
                        <a:t>(Charniak &amp; McDemontt, 1985)</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charset="0"/>
                          <a:ea typeface="黑体" pitchFamily="49" charset="-122"/>
                        </a:rPr>
                        <a:t>对使得知觉、推理和行动成为可能的计算的研究</a:t>
                      </a:r>
                      <a:r>
                        <a:rPr kumimoji="1" lang="en-US" altLang="zh-CN" sz="2000" b="0" i="0" u="none" strike="noStrike" cap="none" normalizeH="0" baseline="0">
                          <a:ln>
                            <a:noFill/>
                          </a:ln>
                          <a:solidFill>
                            <a:schemeClr val="tx1"/>
                          </a:solidFill>
                          <a:effectLst/>
                          <a:latin typeface="Times New Roman" charset="0"/>
                          <a:ea typeface="黑体" pitchFamily="49" charset="-122"/>
                        </a:rPr>
                        <a:t>(Winston, 1992)</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656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charset="0"/>
                          <a:ea typeface="黑体" pitchFamily="49" charset="-122"/>
                        </a:rPr>
                        <a:t>像人一样行动的系统</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charset="0"/>
                          <a:ea typeface="黑体" pitchFamily="49" charset="-122"/>
                        </a:rPr>
                        <a:t>理性地行动的系统</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4468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charset="0"/>
                          <a:ea typeface="黑体" pitchFamily="49" charset="-122"/>
                        </a:rPr>
                        <a:t>创造机器来执行人需要智能才能完成的功能</a:t>
                      </a:r>
                      <a:r>
                        <a:rPr kumimoji="1" lang="en-US" altLang="zh-CN" sz="2000" b="0" i="0" u="none" strike="noStrike" cap="none" normalizeH="0" baseline="0">
                          <a:ln>
                            <a:noFill/>
                          </a:ln>
                          <a:solidFill>
                            <a:schemeClr val="tx1"/>
                          </a:solidFill>
                          <a:effectLst/>
                          <a:latin typeface="Times New Roman" charset="0"/>
                          <a:ea typeface="黑体" pitchFamily="49" charset="-122"/>
                        </a:rPr>
                        <a:t>(Kurzweil, 1990)</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charset="0"/>
                          <a:ea typeface="黑体" pitchFamily="49" charset="-122"/>
                        </a:rPr>
                        <a:t>研究如何让计算机能够做到那些目前人比计算机做得更好的事情</a:t>
                      </a:r>
                      <a:r>
                        <a:rPr kumimoji="1" lang="en-US" altLang="zh-CN" sz="2000" b="0" i="0" u="none" strike="noStrike" cap="none" normalizeH="0" baseline="0">
                          <a:ln>
                            <a:noFill/>
                          </a:ln>
                          <a:solidFill>
                            <a:schemeClr val="tx1"/>
                          </a:solidFill>
                          <a:effectLst/>
                          <a:latin typeface="Times New Roman" charset="0"/>
                          <a:ea typeface="黑体" pitchFamily="49" charset="-122"/>
                        </a:rPr>
                        <a:t>(Rich &amp; Knight, 1991)</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charset="0"/>
                          <a:ea typeface="黑体" pitchFamily="49" charset="-122"/>
                        </a:rPr>
                        <a:t>计算智能是对设计智能化智能体的研究</a:t>
                      </a:r>
                      <a:r>
                        <a:rPr kumimoji="1" lang="en-US" altLang="zh-CN" sz="2000" b="0" i="0" u="none" strike="noStrike" cap="none" normalizeH="0" baseline="0" dirty="0">
                          <a:ln>
                            <a:noFill/>
                          </a:ln>
                          <a:solidFill>
                            <a:schemeClr val="tx1"/>
                          </a:solidFill>
                          <a:effectLst/>
                          <a:latin typeface="Times New Roman" charset="0"/>
                          <a:ea typeface="黑体" pitchFamily="49" charset="-122"/>
                        </a:rPr>
                        <a:t>(Poole et al., 1998)</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黑体" pitchFamily="49" charset="-122"/>
                        </a:rPr>
                        <a:t>AI</a:t>
                      </a:r>
                      <a:r>
                        <a:rPr kumimoji="1" lang="zh-CN" altLang="en-US" sz="2000" b="0" i="0" u="none" strike="noStrike" cap="none" normalizeH="0" baseline="0" dirty="0">
                          <a:ln>
                            <a:noFill/>
                          </a:ln>
                          <a:solidFill>
                            <a:schemeClr val="tx1"/>
                          </a:solidFill>
                          <a:effectLst/>
                          <a:latin typeface="Times New Roman" charset="0"/>
                          <a:ea typeface="黑体" pitchFamily="49" charset="-122"/>
                        </a:rPr>
                        <a:t>关心的是人工制品中的智能行为</a:t>
                      </a:r>
                      <a:r>
                        <a:rPr kumimoji="1" lang="en-US" altLang="zh-CN" sz="2000" b="0" i="0" u="none" strike="noStrike" cap="none" normalizeH="0" baseline="0" dirty="0">
                          <a:ln>
                            <a:noFill/>
                          </a:ln>
                          <a:solidFill>
                            <a:schemeClr val="tx1"/>
                          </a:solidFill>
                          <a:effectLst/>
                          <a:latin typeface="Times New Roman" charset="0"/>
                          <a:ea typeface="黑体" pitchFamily="49" charset="-122"/>
                        </a:rPr>
                        <a:t>(Nilsson, 1998)</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3615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818621" y="434972"/>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不同定义</a:t>
            </a:r>
            <a:r>
              <a:rPr lang="en-US" altLang="zh-CN" sz="4000" b="1">
                <a:solidFill>
                  <a:schemeClr val="tx1"/>
                </a:solidFill>
                <a:effectLst>
                  <a:outerShdw blurRad="38100" dist="38100" dir="2700000" algn="tl">
                    <a:srgbClr val="C0C0C0"/>
                  </a:outerShdw>
                </a:effectLst>
                <a:latin typeface="宋体" charset="-122"/>
                <a:ea typeface="宋体" charset="-122"/>
              </a:rPr>
              <a:t>—</a:t>
            </a:r>
            <a:r>
              <a:rPr lang="zh-CN" altLang="en-US" sz="4000" b="1">
                <a:solidFill>
                  <a:schemeClr val="tx1"/>
                </a:solidFill>
                <a:effectLst>
                  <a:outerShdw blurRad="38100" dist="38100" dir="2700000" algn="tl">
                    <a:srgbClr val="C0C0C0"/>
                  </a:outerShdw>
                </a:effectLst>
                <a:latin typeface="宋体" charset="-122"/>
                <a:ea typeface="宋体" charset="-122"/>
              </a:rPr>
              <a:t>类人行为</a:t>
            </a:r>
            <a:r>
              <a:rPr lang="en-US" altLang="zh-CN" sz="4000" b="1">
                <a:solidFill>
                  <a:schemeClr val="tx1"/>
                </a:solidFill>
                <a:effectLst>
                  <a:outerShdw blurRad="38100" dist="38100" dir="2700000" algn="tl">
                    <a:srgbClr val="C0C0C0"/>
                  </a:outerShdw>
                </a:effectLst>
                <a:latin typeface="宋体" charset="-122"/>
                <a:ea typeface="宋体" charset="-122"/>
              </a:rPr>
              <a:t>(1)</a:t>
            </a:r>
          </a:p>
        </p:txBody>
      </p:sp>
      <p:sp>
        <p:nvSpPr>
          <p:cNvPr id="203779" name="Rectangle 3"/>
          <p:cNvSpPr>
            <a:spLocks noGrp="1" noChangeArrowheads="1"/>
          </p:cNvSpPr>
          <p:nvPr>
            <p:ph type="body" idx="1"/>
          </p:nvPr>
        </p:nvSpPr>
        <p:spPr>
          <a:xfrm>
            <a:off x="741231" y="1412875"/>
            <a:ext cx="4802319" cy="4895850"/>
          </a:xfrm>
        </p:spPr>
        <p:txBody>
          <a:bodyPr/>
          <a:lstStyle/>
          <a:p>
            <a:r>
              <a:rPr lang="zh-CN" altLang="en-US" sz="2800" b="1" dirty="0">
                <a:latin typeface="Times New Roman" charset="0"/>
                <a:ea typeface="黑体" pitchFamily="49" charset="-122"/>
              </a:rPr>
              <a:t>类人行为：图灵测试</a:t>
            </a:r>
            <a:r>
              <a:rPr lang="en-US" altLang="zh-CN" sz="2800" b="1" dirty="0">
                <a:latin typeface="Times New Roman" charset="0"/>
                <a:ea typeface="黑体" pitchFamily="49" charset="-122"/>
              </a:rPr>
              <a:t>(1950)</a:t>
            </a:r>
          </a:p>
          <a:p>
            <a:r>
              <a:rPr lang="zh-CN" altLang="en-US" sz="2800" dirty="0">
                <a:latin typeface="Times New Roman" charset="0"/>
                <a:ea typeface="黑体" pitchFamily="49" charset="-122"/>
              </a:rPr>
              <a:t>图灵建议：不是问“机器能否思考”，而是问“机器能否通过关于行为的智能测试”</a:t>
            </a:r>
          </a:p>
        </p:txBody>
      </p:sp>
      <p:sp>
        <p:nvSpPr>
          <p:cNvPr id="20378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pic>
        <p:nvPicPr>
          <p:cNvPr id="2037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105" y="3856037"/>
            <a:ext cx="6328834"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6" descr="tu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1361280"/>
            <a:ext cx="2633662" cy="44465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0686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832909" y="464742"/>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不同定义</a:t>
            </a:r>
            <a:r>
              <a:rPr lang="en-US" altLang="zh-CN" sz="4000" b="1" dirty="0">
                <a:solidFill>
                  <a:schemeClr val="tx1"/>
                </a:solidFill>
                <a:effectLst>
                  <a:outerShdw blurRad="38100" dist="38100" dir="2700000" algn="tl">
                    <a:srgbClr val="C0C0C0"/>
                  </a:outerShdw>
                </a:effectLst>
                <a:latin typeface="宋体" charset="-122"/>
                <a:ea typeface="宋体" charset="-122"/>
              </a:rPr>
              <a:t>—</a:t>
            </a:r>
            <a:r>
              <a:rPr lang="zh-CN" altLang="en-US" sz="4000" b="1" dirty="0">
                <a:solidFill>
                  <a:schemeClr val="tx1"/>
                </a:solidFill>
                <a:effectLst>
                  <a:outerShdw blurRad="38100" dist="38100" dir="2700000" algn="tl">
                    <a:srgbClr val="C0C0C0"/>
                  </a:outerShdw>
                </a:effectLst>
                <a:latin typeface="宋体" charset="-122"/>
                <a:ea typeface="宋体" charset="-122"/>
              </a:rPr>
              <a:t>类人行为</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65539" name="Rectangle 3"/>
          <p:cNvSpPr>
            <a:spLocks noGrp="1" noChangeArrowheads="1"/>
          </p:cNvSpPr>
          <p:nvPr>
            <p:ph type="body" idx="1"/>
          </p:nvPr>
        </p:nvSpPr>
        <p:spPr>
          <a:xfrm>
            <a:off x="741231" y="1557339"/>
            <a:ext cx="8420100" cy="4751387"/>
          </a:xfrm>
        </p:spPr>
        <p:txBody>
          <a:bodyPr/>
          <a:lstStyle/>
          <a:p>
            <a:r>
              <a:rPr lang="zh-CN" altLang="en-US" sz="2800">
                <a:latin typeface="Times New Roman" charset="0"/>
                <a:ea typeface="黑体" pitchFamily="49" charset="-122"/>
              </a:rPr>
              <a:t>测试过程：让一个程序与一个人进行</a:t>
            </a:r>
            <a:r>
              <a:rPr lang="en-US" altLang="zh-CN" sz="2800">
                <a:latin typeface="Times New Roman" charset="0"/>
                <a:ea typeface="黑体" pitchFamily="49" charset="-122"/>
              </a:rPr>
              <a:t>5</a:t>
            </a:r>
            <a:r>
              <a:rPr lang="zh-CN" altLang="en-US" sz="2800">
                <a:latin typeface="Times New Roman" charset="0"/>
                <a:ea typeface="黑体" pitchFamily="49" charset="-122"/>
              </a:rPr>
              <a:t>分钟对话 </a:t>
            </a:r>
            <a:r>
              <a:rPr lang="en-US" altLang="zh-CN" sz="2800">
                <a:latin typeface="Times New Roman" charset="0"/>
                <a:ea typeface="黑体" pitchFamily="49" charset="-122"/>
              </a:rPr>
              <a:t>/ </a:t>
            </a:r>
            <a:r>
              <a:rPr lang="zh-CN" altLang="en-US" sz="2800">
                <a:latin typeface="Times New Roman" charset="0"/>
                <a:ea typeface="黑体" pitchFamily="49" charset="-122"/>
              </a:rPr>
              <a:t>然后人猜测交谈对象是程序还是人？如果在</a:t>
            </a:r>
            <a:r>
              <a:rPr lang="en-US" altLang="zh-CN" sz="2800">
                <a:latin typeface="Times New Roman" charset="0"/>
                <a:ea typeface="黑体" pitchFamily="49" charset="-122"/>
              </a:rPr>
              <a:t>30%</a:t>
            </a:r>
            <a:r>
              <a:rPr lang="zh-CN" altLang="en-US" sz="2800">
                <a:latin typeface="Times New Roman" charset="0"/>
                <a:ea typeface="黑体" pitchFamily="49" charset="-122"/>
              </a:rPr>
              <a:t>测试中程序成功地欺骗了询问人，则通过了测试</a:t>
            </a:r>
          </a:p>
          <a:p>
            <a:r>
              <a:rPr lang="zh-CN" altLang="en-US" sz="2800">
                <a:latin typeface="Times New Roman" charset="0"/>
                <a:ea typeface="黑体" pitchFamily="49" charset="-122"/>
              </a:rPr>
              <a:t>图灵期待最迟</a:t>
            </a:r>
            <a:r>
              <a:rPr lang="en-US" altLang="zh-CN" sz="2800">
                <a:latin typeface="Times New Roman" charset="0"/>
                <a:ea typeface="黑体" pitchFamily="49" charset="-122"/>
              </a:rPr>
              <a:t>2000</a:t>
            </a:r>
            <a:r>
              <a:rPr lang="zh-CN" altLang="en-US" sz="2800">
                <a:latin typeface="Times New Roman" charset="0"/>
                <a:ea typeface="黑体" pitchFamily="49" charset="-122"/>
              </a:rPr>
              <a:t>年出现这样的程序，但是到目前为止，面对训练有素的鉴定人，没有一个程序接近</a:t>
            </a:r>
            <a:r>
              <a:rPr lang="en-US" altLang="zh-CN" sz="2800">
                <a:latin typeface="Times New Roman" charset="0"/>
                <a:ea typeface="黑体" pitchFamily="49" charset="-122"/>
              </a:rPr>
              <a:t>30%</a:t>
            </a:r>
            <a:r>
              <a:rPr lang="zh-CN" altLang="en-US" sz="2800">
                <a:latin typeface="Times New Roman" charset="0"/>
                <a:ea typeface="黑体" pitchFamily="49" charset="-122"/>
              </a:rPr>
              <a:t>的标准</a:t>
            </a:r>
          </a:p>
        </p:txBody>
      </p:sp>
      <p:sp>
        <p:nvSpPr>
          <p:cNvPr id="6554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911804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6B750A-05CB-4593-9265-96300358750A}"/>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E462E7B6-D02B-4D38-915A-E0EDEB6EF261}"/>
              </a:ext>
            </a:extLst>
          </p:cNvPr>
          <p:cNvPicPr>
            <a:picLocks noChangeAspect="1"/>
          </p:cNvPicPr>
          <p:nvPr/>
        </p:nvPicPr>
        <p:blipFill>
          <a:blip r:embed="rId2"/>
          <a:stretch>
            <a:fillRect/>
          </a:stretch>
        </p:blipFill>
        <p:spPr>
          <a:xfrm>
            <a:off x="537381" y="-6192289"/>
            <a:ext cx="9362872" cy="12384577"/>
          </a:xfrm>
          <a:prstGeom prst="rect">
            <a:avLst/>
          </a:prstGeom>
        </p:spPr>
      </p:pic>
    </p:spTree>
    <p:extLst>
      <p:ext uri="{BB962C8B-B14F-4D97-AF65-F5344CB8AC3E}">
        <p14:creationId xmlns:p14="http://schemas.microsoft.com/office/powerpoint/2010/main" val="2479678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73931" y="342801"/>
            <a:ext cx="8407400" cy="938213"/>
          </a:xfrm>
        </p:spPr>
        <p:txBody>
          <a:bodyPr/>
          <a:lstStyle/>
          <a:p>
            <a:r>
              <a:rPr lang="en-US" altLang="zh-CN" sz="4000" dirty="0">
                <a:latin typeface="微软雅黑" pitchFamily="34" charset="-122"/>
                <a:ea typeface="微软雅黑" pitchFamily="34" charset="-122"/>
              </a:rPr>
              <a:t>Turing</a:t>
            </a:r>
            <a:r>
              <a:rPr lang="zh-CN" altLang="en-US" sz="4000" dirty="0">
                <a:latin typeface="微软雅黑" pitchFamily="34" charset="-122"/>
                <a:ea typeface="微软雅黑" pitchFamily="34" charset="-122"/>
              </a:rPr>
              <a:t>测试</a:t>
            </a:r>
          </a:p>
        </p:txBody>
      </p:sp>
      <p:sp>
        <p:nvSpPr>
          <p:cNvPr id="18435" name="Rectangle 3"/>
          <p:cNvSpPr>
            <a:spLocks noGrp="1" noChangeArrowheads="1"/>
          </p:cNvSpPr>
          <p:nvPr>
            <p:ph type="body" idx="1"/>
          </p:nvPr>
        </p:nvSpPr>
        <p:spPr/>
        <p:txBody>
          <a:bodyPr/>
          <a:lstStyle/>
          <a:p>
            <a:r>
              <a:rPr lang="zh-CN" altLang="en-US" sz="2000">
                <a:latin typeface="Times New Roman" pitchFamily="18" charset="0"/>
                <a:ea typeface="微软雅黑" pitchFamily="34" charset="-122"/>
              </a:rPr>
              <a:t>测试者</a:t>
            </a:r>
            <a:r>
              <a:rPr lang="en-US" altLang="zh-CN" sz="2000">
                <a:latin typeface="Times New Roman" pitchFamily="18" charset="0"/>
                <a:ea typeface="微软雅黑" pitchFamily="34" charset="-122"/>
              </a:rPr>
              <a:t>A，</a:t>
            </a:r>
            <a:r>
              <a:rPr lang="zh-CN" altLang="en-US" sz="2000">
                <a:latin typeface="Times New Roman" pitchFamily="18" charset="0"/>
                <a:ea typeface="微软雅黑" pitchFamily="34" charset="-122"/>
              </a:rPr>
              <a:t>被测试者</a:t>
            </a:r>
            <a:r>
              <a:rPr lang="en-US" altLang="zh-CN" sz="2000">
                <a:latin typeface="Times New Roman" pitchFamily="18" charset="0"/>
                <a:ea typeface="微软雅黑" pitchFamily="34" charset="-122"/>
              </a:rPr>
              <a:t>B</a:t>
            </a:r>
            <a:r>
              <a:rPr lang="zh-CN" altLang="en-US" sz="2000">
                <a:latin typeface="Times New Roman" pitchFamily="18" charset="0"/>
                <a:ea typeface="微软雅黑" pitchFamily="34" charset="-122"/>
              </a:rPr>
              <a:t>与</a:t>
            </a:r>
            <a:r>
              <a:rPr lang="en-US" altLang="zh-CN" sz="2000">
                <a:latin typeface="Times New Roman" pitchFamily="18" charset="0"/>
                <a:ea typeface="微软雅黑" pitchFamily="34" charset="-122"/>
              </a:rPr>
              <a:t>C。</a:t>
            </a:r>
          </a:p>
          <a:p>
            <a:r>
              <a:rPr lang="en-US" altLang="zh-CN" sz="2000">
                <a:latin typeface="Times New Roman" pitchFamily="18" charset="0"/>
                <a:ea typeface="微软雅黑" pitchFamily="34" charset="-122"/>
              </a:rPr>
              <a:t>A</a:t>
            </a:r>
            <a:r>
              <a:rPr lang="zh-CN" altLang="en-US" sz="2000">
                <a:latin typeface="Times New Roman" pitchFamily="18" charset="0"/>
                <a:ea typeface="微软雅黑" pitchFamily="34" charset="-122"/>
              </a:rPr>
              <a:t>是人，</a:t>
            </a:r>
            <a:r>
              <a:rPr lang="en-US" altLang="zh-CN" sz="2000">
                <a:latin typeface="Times New Roman" pitchFamily="18" charset="0"/>
                <a:ea typeface="微软雅黑" pitchFamily="34" charset="-122"/>
              </a:rPr>
              <a:t>B</a:t>
            </a:r>
            <a:r>
              <a:rPr lang="zh-CN" altLang="en-US" sz="2000">
                <a:latin typeface="Times New Roman" pitchFamily="18" charset="0"/>
                <a:ea typeface="微软雅黑" pitchFamily="34" charset="-122"/>
              </a:rPr>
              <a:t>与</a:t>
            </a:r>
            <a:r>
              <a:rPr lang="en-US" altLang="zh-CN" sz="2000">
                <a:latin typeface="Times New Roman" pitchFamily="18" charset="0"/>
                <a:ea typeface="微软雅黑" pitchFamily="34" charset="-122"/>
              </a:rPr>
              <a:t>C</a:t>
            </a:r>
            <a:r>
              <a:rPr lang="zh-CN" altLang="en-US" sz="2000">
                <a:latin typeface="Times New Roman" pitchFamily="18" charset="0"/>
                <a:ea typeface="微软雅黑" pitchFamily="34" charset="-122"/>
              </a:rPr>
              <a:t>一个是人，另一个是计算机。</a:t>
            </a:r>
          </a:p>
          <a:p>
            <a:endParaRPr lang="zh-CN" altLang="en-US" sz="2000">
              <a:latin typeface="Times New Roman" pitchFamily="18" charset="0"/>
              <a:ea typeface="微软雅黑" pitchFamily="34" charset="-122"/>
            </a:endParaRPr>
          </a:p>
          <a:p>
            <a:endParaRPr lang="en-US" altLang="zh-CN" sz="2000">
              <a:latin typeface="Times New Roman" pitchFamily="18" charset="0"/>
              <a:ea typeface="微软雅黑" pitchFamily="34" charset="-122"/>
            </a:endParaRPr>
          </a:p>
          <a:p>
            <a:endParaRPr lang="zh-CN" altLang="en-US" sz="2000">
              <a:latin typeface="Times New Roman" pitchFamily="18" charset="0"/>
              <a:ea typeface="微软雅黑" pitchFamily="34" charset="-122"/>
            </a:endParaRPr>
          </a:p>
          <a:p>
            <a:endParaRPr lang="zh-CN" altLang="en-US" sz="2000">
              <a:latin typeface="Times New Roman" pitchFamily="18" charset="0"/>
              <a:ea typeface="微软雅黑" pitchFamily="34" charset="-122"/>
            </a:endParaRPr>
          </a:p>
          <a:p>
            <a:r>
              <a:rPr lang="en-US" altLang="zh-CN" sz="2000">
                <a:latin typeface="Times New Roman" pitchFamily="18" charset="0"/>
                <a:ea typeface="微软雅黑" pitchFamily="34" charset="-122"/>
              </a:rPr>
              <a:t>A</a:t>
            </a:r>
            <a:r>
              <a:rPr lang="zh-CN" altLang="en-US" sz="2000">
                <a:latin typeface="Times New Roman" pitchFamily="18" charset="0"/>
                <a:ea typeface="微软雅黑" pitchFamily="34" charset="-122"/>
              </a:rPr>
              <a:t>提出问题，</a:t>
            </a:r>
            <a:r>
              <a:rPr lang="en-US" altLang="zh-CN" sz="2000">
                <a:latin typeface="Times New Roman" pitchFamily="18" charset="0"/>
                <a:ea typeface="微软雅黑" pitchFamily="34" charset="-122"/>
              </a:rPr>
              <a:t>B</a:t>
            </a:r>
            <a:r>
              <a:rPr lang="zh-CN" altLang="en-US" sz="2000">
                <a:latin typeface="Times New Roman" pitchFamily="18" charset="0"/>
                <a:ea typeface="微软雅黑" pitchFamily="34" charset="-122"/>
              </a:rPr>
              <a:t>与</a:t>
            </a:r>
            <a:r>
              <a:rPr lang="en-US" altLang="zh-CN" sz="2000">
                <a:latin typeface="Times New Roman" pitchFamily="18" charset="0"/>
                <a:ea typeface="微软雅黑" pitchFamily="34" charset="-122"/>
              </a:rPr>
              <a:t>C</a:t>
            </a:r>
            <a:r>
              <a:rPr lang="zh-CN" altLang="en-US" sz="2000">
                <a:latin typeface="Times New Roman" pitchFamily="18" charset="0"/>
                <a:ea typeface="微软雅黑" pitchFamily="34" charset="-122"/>
              </a:rPr>
              <a:t>分别回答。</a:t>
            </a:r>
          </a:p>
          <a:p>
            <a:r>
              <a:rPr lang="zh-CN" altLang="en-US" sz="2000">
                <a:latin typeface="Times New Roman" pitchFamily="18" charset="0"/>
                <a:ea typeface="微软雅黑" pitchFamily="34" charset="-122"/>
              </a:rPr>
              <a:t>如果</a:t>
            </a:r>
            <a:r>
              <a:rPr lang="en-US" altLang="zh-CN" sz="2000">
                <a:latin typeface="Times New Roman" pitchFamily="18" charset="0"/>
                <a:ea typeface="微软雅黑" pitchFamily="34" charset="-122"/>
              </a:rPr>
              <a:t>B</a:t>
            </a:r>
            <a:r>
              <a:rPr lang="zh-CN" altLang="en-US" sz="2000">
                <a:latin typeface="Times New Roman" pitchFamily="18" charset="0"/>
                <a:ea typeface="微软雅黑" pitchFamily="34" charset="-122"/>
              </a:rPr>
              <a:t>与</a:t>
            </a:r>
            <a:r>
              <a:rPr lang="en-US" altLang="zh-CN" sz="2000">
                <a:latin typeface="Times New Roman" pitchFamily="18" charset="0"/>
                <a:ea typeface="微软雅黑" pitchFamily="34" charset="-122"/>
              </a:rPr>
              <a:t>C</a:t>
            </a:r>
            <a:r>
              <a:rPr lang="zh-CN" altLang="en-US" sz="2000">
                <a:latin typeface="Times New Roman" pitchFamily="18" charset="0"/>
                <a:ea typeface="微软雅黑" pitchFamily="34" charset="-122"/>
              </a:rPr>
              <a:t>的回答，使得</a:t>
            </a:r>
            <a:r>
              <a:rPr lang="en-US" altLang="zh-CN" sz="2000">
                <a:latin typeface="Times New Roman" pitchFamily="18" charset="0"/>
                <a:ea typeface="微软雅黑" pitchFamily="34" charset="-122"/>
              </a:rPr>
              <a:t>A</a:t>
            </a:r>
            <a:r>
              <a:rPr lang="zh-CN" altLang="en-US" sz="2000">
                <a:latin typeface="Times New Roman" pitchFamily="18" charset="0"/>
                <a:ea typeface="微软雅黑" pitchFamily="34" charset="-122"/>
              </a:rPr>
              <a:t>无法区分是人的回答还是计算机的回答，则计算机具有了智能。</a:t>
            </a:r>
          </a:p>
          <a:p>
            <a:r>
              <a:rPr lang="en-US" altLang="zh-CN" sz="2000">
                <a:latin typeface="Times New Roman" pitchFamily="18" charset="0"/>
                <a:ea typeface="微软雅黑" pitchFamily="34" charset="-122"/>
              </a:rPr>
              <a:t>Turing</a:t>
            </a:r>
            <a:r>
              <a:rPr lang="zh-CN" altLang="en-US" sz="2000">
                <a:latin typeface="Times New Roman" pitchFamily="18" charset="0"/>
                <a:ea typeface="微软雅黑" pitchFamily="34" charset="-122"/>
              </a:rPr>
              <a:t>测试第一次给出了检验计算机是否具有智能的哲学说法。</a:t>
            </a:r>
          </a:p>
        </p:txBody>
      </p:sp>
      <p:pic>
        <p:nvPicPr>
          <p:cNvPr id="184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538" y="2255838"/>
            <a:ext cx="5310187"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434332311"/>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18621" y="46811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不同定义</a:t>
            </a:r>
            <a:r>
              <a:rPr lang="en-US" altLang="zh-CN" sz="4000" b="1" dirty="0">
                <a:solidFill>
                  <a:schemeClr val="tx1"/>
                </a:solidFill>
                <a:effectLst>
                  <a:outerShdw blurRad="38100" dist="38100" dir="2700000" algn="tl">
                    <a:srgbClr val="C0C0C0"/>
                  </a:outerShdw>
                </a:effectLst>
                <a:latin typeface="宋体" charset="-122"/>
                <a:ea typeface="宋体" charset="-122"/>
              </a:rPr>
              <a:t>—</a:t>
            </a:r>
            <a:r>
              <a:rPr lang="zh-CN" altLang="en-US" sz="4000" b="1" dirty="0">
                <a:solidFill>
                  <a:schemeClr val="tx1"/>
                </a:solidFill>
                <a:effectLst>
                  <a:outerShdw blurRad="38100" dist="38100" dir="2700000" algn="tl">
                    <a:srgbClr val="C0C0C0"/>
                  </a:outerShdw>
                </a:effectLst>
                <a:latin typeface="宋体" charset="-122"/>
                <a:ea typeface="宋体" charset="-122"/>
              </a:rPr>
              <a:t>类人行为</a:t>
            </a:r>
            <a:r>
              <a:rPr lang="en-US" altLang="zh-CN" sz="4000" b="1" dirty="0">
                <a:solidFill>
                  <a:schemeClr val="tx1"/>
                </a:solidFill>
                <a:effectLst>
                  <a:outerShdw blurRad="38100" dist="38100" dir="2700000" algn="tl">
                    <a:srgbClr val="C0C0C0"/>
                  </a:outerShdw>
                </a:effectLst>
                <a:latin typeface="宋体" charset="-122"/>
                <a:ea typeface="宋体" charset="-122"/>
              </a:rPr>
              <a:t>(3)</a:t>
            </a:r>
          </a:p>
        </p:txBody>
      </p:sp>
      <p:sp>
        <p:nvSpPr>
          <p:cNvPr id="67587" name="Rectangle 3"/>
          <p:cNvSpPr>
            <a:spLocks noGrp="1" noChangeArrowheads="1"/>
          </p:cNvSpPr>
          <p:nvPr>
            <p:ph type="body" idx="1"/>
          </p:nvPr>
        </p:nvSpPr>
        <p:spPr>
          <a:xfrm>
            <a:off x="741231" y="1412876"/>
            <a:ext cx="8420100" cy="4824413"/>
          </a:xfrm>
        </p:spPr>
        <p:txBody>
          <a:bodyPr/>
          <a:lstStyle/>
          <a:p>
            <a:pPr>
              <a:lnSpc>
                <a:spcPct val="90000"/>
              </a:lnSpc>
            </a:pPr>
            <a:r>
              <a:rPr lang="zh-CN" altLang="en-US" sz="3200">
                <a:latin typeface="黑体" pitchFamily="49" charset="-122"/>
                <a:ea typeface="黑体" pitchFamily="49" charset="-122"/>
              </a:rPr>
              <a:t>要想程序通过图灵测试，还需要做大量工作，这些技能包括：</a:t>
            </a:r>
          </a:p>
          <a:p>
            <a:pPr lvl="1">
              <a:lnSpc>
                <a:spcPct val="90000"/>
              </a:lnSpc>
            </a:pPr>
            <a:r>
              <a:rPr lang="zh-CN" altLang="en-US" sz="2800">
                <a:latin typeface="黑体" pitchFamily="49" charset="-122"/>
                <a:ea typeface="黑体" pitchFamily="49" charset="-122"/>
              </a:rPr>
              <a:t>自然语言处理</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使机器可以用人类语言交流</a:t>
            </a:r>
          </a:p>
          <a:p>
            <a:pPr lvl="1">
              <a:lnSpc>
                <a:spcPct val="90000"/>
              </a:lnSpc>
            </a:pPr>
            <a:r>
              <a:rPr lang="zh-CN" altLang="en-US" sz="2800">
                <a:latin typeface="黑体" pitchFamily="49" charset="-122"/>
                <a:ea typeface="黑体" pitchFamily="49" charset="-122"/>
              </a:rPr>
              <a:t>知识表示</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存储机器获得的各种信息</a:t>
            </a:r>
          </a:p>
          <a:p>
            <a:pPr lvl="1">
              <a:lnSpc>
                <a:spcPct val="90000"/>
              </a:lnSpc>
            </a:pPr>
            <a:r>
              <a:rPr lang="zh-CN" altLang="en-US" sz="2800">
                <a:latin typeface="黑体" pitchFamily="49" charset="-122"/>
                <a:ea typeface="黑体" pitchFamily="49" charset="-122"/>
              </a:rPr>
              <a:t>自动推理</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运用知识来回答问题和提取新结论</a:t>
            </a:r>
          </a:p>
          <a:p>
            <a:pPr lvl="1">
              <a:lnSpc>
                <a:spcPct val="90000"/>
              </a:lnSpc>
            </a:pPr>
            <a:r>
              <a:rPr lang="zh-CN" altLang="en-US" sz="2800">
                <a:latin typeface="黑体" pitchFamily="49" charset="-122"/>
                <a:ea typeface="黑体" pitchFamily="49" charset="-122"/>
              </a:rPr>
              <a:t>机器学习</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适应新环境并检测和推断新模式</a:t>
            </a:r>
          </a:p>
          <a:p>
            <a:pPr lvl="1">
              <a:lnSpc>
                <a:spcPct val="90000"/>
              </a:lnSpc>
            </a:pPr>
            <a:r>
              <a:rPr lang="zh-CN" altLang="en-US" sz="2800">
                <a:latin typeface="黑体" pitchFamily="49" charset="-122"/>
                <a:ea typeface="黑体" pitchFamily="49" charset="-122"/>
              </a:rPr>
              <a:t>以及</a:t>
            </a:r>
            <a:r>
              <a:rPr lang="en-US" altLang="zh-CN" sz="2800">
                <a:latin typeface="黑体" pitchFamily="49" charset="-122"/>
                <a:ea typeface="黑体" pitchFamily="49" charset="-122"/>
              </a:rPr>
              <a:t>(</a:t>
            </a:r>
            <a:r>
              <a:rPr lang="zh-CN" altLang="en-US" sz="2800">
                <a:latin typeface="黑体" pitchFamily="49" charset="-122"/>
                <a:ea typeface="黑体" pitchFamily="49" charset="-122"/>
              </a:rPr>
              <a:t>为了完全图灵测试</a:t>
            </a:r>
            <a:r>
              <a:rPr lang="en-US" altLang="zh-CN" sz="2800">
                <a:latin typeface="黑体" pitchFamily="49" charset="-122"/>
                <a:ea typeface="黑体" pitchFamily="49" charset="-122"/>
              </a:rPr>
              <a:t>)</a:t>
            </a:r>
          </a:p>
          <a:p>
            <a:pPr lvl="1">
              <a:lnSpc>
                <a:spcPct val="90000"/>
              </a:lnSpc>
            </a:pPr>
            <a:r>
              <a:rPr lang="zh-CN" altLang="en-US" sz="2800">
                <a:latin typeface="黑体" pitchFamily="49" charset="-122"/>
                <a:ea typeface="黑体" pitchFamily="49" charset="-122"/>
              </a:rPr>
              <a:t>计算机视觉</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机器感知物体</a:t>
            </a:r>
          </a:p>
          <a:p>
            <a:pPr lvl="1">
              <a:lnSpc>
                <a:spcPct val="90000"/>
              </a:lnSpc>
            </a:pPr>
            <a:r>
              <a:rPr lang="zh-CN" altLang="en-US" sz="2800">
                <a:latin typeface="黑体" pitchFamily="49" charset="-122"/>
                <a:ea typeface="黑体" pitchFamily="49" charset="-122"/>
              </a:rPr>
              <a:t>机器人技术</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操纵和移动物体</a:t>
            </a:r>
          </a:p>
        </p:txBody>
      </p:sp>
      <p:sp>
        <p:nvSpPr>
          <p:cNvPr id="6758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47812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不同定义</a:t>
            </a:r>
            <a:r>
              <a:rPr lang="en-US" altLang="zh-CN" sz="4000" b="1" dirty="0">
                <a:solidFill>
                  <a:schemeClr val="tx1"/>
                </a:solidFill>
                <a:effectLst>
                  <a:outerShdw blurRad="38100" dist="38100" dir="2700000" algn="tl">
                    <a:srgbClr val="C0C0C0"/>
                  </a:outerShdw>
                </a:effectLst>
                <a:latin typeface="宋体" charset="-122"/>
                <a:ea typeface="宋体" charset="-122"/>
              </a:rPr>
              <a:t>—</a:t>
            </a:r>
            <a:r>
              <a:rPr lang="zh-CN" altLang="en-US" sz="4000" b="1" dirty="0">
                <a:solidFill>
                  <a:schemeClr val="tx1"/>
                </a:solidFill>
                <a:effectLst>
                  <a:outerShdw blurRad="38100" dist="38100" dir="2700000" algn="tl">
                    <a:srgbClr val="C0C0C0"/>
                  </a:outerShdw>
                </a:effectLst>
                <a:latin typeface="宋体" charset="-122"/>
                <a:ea typeface="宋体" charset="-122"/>
              </a:rPr>
              <a:t>类人行为</a:t>
            </a:r>
            <a:r>
              <a:rPr lang="en-US" altLang="zh-CN" sz="4000" b="1" dirty="0">
                <a:solidFill>
                  <a:schemeClr val="tx1"/>
                </a:solidFill>
                <a:effectLst>
                  <a:outerShdw blurRad="38100" dist="38100" dir="2700000" algn="tl">
                    <a:srgbClr val="C0C0C0"/>
                  </a:outerShdw>
                </a:effectLst>
                <a:latin typeface="宋体" charset="-122"/>
                <a:ea typeface="宋体" charset="-122"/>
              </a:rPr>
              <a:t>(4)</a:t>
            </a:r>
          </a:p>
        </p:txBody>
      </p:sp>
      <p:sp>
        <p:nvSpPr>
          <p:cNvPr id="183299" name="Rectangle 3"/>
          <p:cNvSpPr>
            <a:spLocks noGrp="1" noChangeArrowheads="1"/>
          </p:cNvSpPr>
          <p:nvPr>
            <p:ph type="body" idx="1"/>
          </p:nvPr>
        </p:nvSpPr>
        <p:spPr>
          <a:xfrm>
            <a:off x="741231" y="1557338"/>
            <a:ext cx="8420100" cy="4679950"/>
          </a:xfrm>
        </p:spPr>
        <p:txBody>
          <a:bodyPr/>
          <a:lstStyle/>
          <a:p>
            <a:r>
              <a:rPr lang="en-US" altLang="zh-CN" sz="3200">
                <a:latin typeface="Times New Roman" charset="0"/>
                <a:ea typeface="黑体" pitchFamily="49" charset="-122"/>
              </a:rPr>
              <a:t>AI</a:t>
            </a:r>
            <a:r>
              <a:rPr lang="zh-CN" altLang="en-US" sz="3200">
                <a:latin typeface="黑体" pitchFamily="49" charset="-122"/>
                <a:ea typeface="黑体" pitchFamily="49" charset="-122"/>
              </a:rPr>
              <a:t>研究者并未花费很多精力来尝试通过测试</a:t>
            </a:r>
            <a:r>
              <a:rPr lang="en-US" altLang="zh-CN" sz="3200">
                <a:latin typeface="黑体" pitchFamily="49" charset="-122"/>
                <a:ea typeface="黑体" pitchFamily="49" charset="-122"/>
              </a:rPr>
              <a:t>, </a:t>
            </a:r>
            <a:r>
              <a:rPr lang="zh-CN" altLang="en-US" sz="3200">
                <a:latin typeface="黑体" pitchFamily="49" charset="-122"/>
                <a:ea typeface="黑体" pitchFamily="49" charset="-122"/>
              </a:rPr>
              <a:t>因为研究智能的根本原则远比复制样本重要</a:t>
            </a:r>
            <a:r>
              <a:rPr lang="en-US" altLang="zh-CN" sz="3200">
                <a:latin typeface="黑体" pitchFamily="49" charset="-122"/>
                <a:ea typeface="黑体" pitchFamily="49" charset="-122"/>
              </a:rPr>
              <a:t>. </a:t>
            </a:r>
          </a:p>
          <a:p>
            <a:r>
              <a:rPr lang="zh-CN" altLang="en-US" sz="3200">
                <a:latin typeface="黑体" pitchFamily="49" charset="-122"/>
                <a:ea typeface="黑体" pitchFamily="49" charset="-122"/>
              </a:rPr>
              <a:t>如同空气动力学与模拟鸟类飞行之对于飞机的产生</a:t>
            </a:r>
          </a:p>
        </p:txBody>
      </p:sp>
      <p:sp>
        <p:nvSpPr>
          <p:cNvPr id="18330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000849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32909" y="464742"/>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不同定义</a:t>
            </a:r>
            <a:r>
              <a:rPr lang="en-US" altLang="zh-CN" sz="4000" b="1" dirty="0">
                <a:solidFill>
                  <a:schemeClr val="tx1"/>
                </a:solidFill>
                <a:effectLst>
                  <a:outerShdw blurRad="38100" dist="38100" dir="2700000" algn="tl">
                    <a:srgbClr val="C0C0C0"/>
                  </a:outerShdw>
                </a:effectLst>
                <a:latin typeface="宋体" charset="-122"/>
                <a:ea typeface="宋体" charset="-122"/>
              </a:rPr>
              <a:t>—</a:t>
            </a:r>
            <a:r>
              <a:rPr lang="zh-CN" altLang="en-US" sz="4000" b="1" dirty="0">
                <a:solidFill>
                  <a:schemeClr val="tx1"/>
                </a:solidFill>
                <a:effectLst>
                  <a:outerShdw blurRad="38100" dist="38100" dir="2700000" algn="tl">
                    <a:srgbClr val="C0C0C0"/>
                  </a:outerShdw>
                </a:effectLst>
                <a:latin typeface="宋体" charset="-122"/>
                <a:ea typeface="宋体" charset="-122"/>
              </a:rPr>
              <a:t>类人思考</a:t>
            </a:r>
            <a:endParaRPr lang="en-US" altLang="zh-CN" sz="4000" b="1" dirty="0">
              <a:solidFill>
                <a:schemeClr val="tx1"/>
              </a:solidFill>
              <a:effectLst>
                <a:outerShdw blurRad="38100" dist="38100" dir="2700000" algn="tl">
                  <a:srgbClr val="C0C0C0"/>
                </a:outerShdw>
              </a:effectLst>
              <a:latin typeface="宋体" charset="-122"/>
              <a:ea typeface="宋体" charset="-122"/>
            </a:endParaRPr>
          </a:p>
        </p:txBody>
      </p:sp>
      <p:sp>
        <p:nvSpPr>
          <p:cNvPr id="68611" name="Rectangle 3"/>
          <p:cNvSpPr>
            <a:spLocks noGrp="1" noChangeArrowheads="1"/>
          </p:cNvSpPr>
          <p:nvPr>
            <p:ph type="body" idx="1"/>
          </p:nvPr>
        </p:nvSpPr>
        <p:spPr>
          <a:xfrm>
            <a:off x="756708" y="1212841"/>
            <a:ext cx="8420100" cy="4824412"/>
          </a:xfrm>
        </p:spPr>
        <p:txBody>
          <a:bodyPr/>
          <a:lstStyle/>
          <a:p>
            <a:pPr>
              <a:lnSpc>
                <a:spcPct val="90000"/>
              </a:lnSpc>
            </a:pPr>
            <a:r>
              <a:rPr lang="zh-CN" altLang="en-US" sz="2800" b="1" dirty="0">
                <a:latin typeface="黑体" pitchFamily="49" charset="-122"/>
                <a:ea typeface="黑体" pitchFamily="49" charset="-122"/>
              </a:rPr>
              <a:t>类人思考</a:t>
            </a:r>
            <a:r>
              <a:rPr lang="en-US" altLang="zh-CN" sz="2800" b="1" dirty="0">
                <a:latin typeface="黑体" pitchFamily="49" charset="-122"/>
                <a:ea typeface="黑体" pitchFamily="49" charset="-122"/>
              </a:rPr>
              <a:t>: </a:t>
            </a:r>
            <a:r>
              <a:rPr lang="zh-CN" altLang="en-US" sz="2800" b="1" dirty="0">
                <a:latin typeface="黑体" pitchFamily="49" charset="-122"/>
                <a:ea typeface="黑体" pitchFamily="49" charset="-122"/>
              </a:rPr>
              <a:t>认知模型方法</a:t>
            </a:r>
          </a:p>
          <a:p>
            <a:pPr>
              <a:lnSpc>
                <a:spcPct val="90000"/>
              </a:lnSpc>
            </a:pPr>
            <a:r>
              <a:rPr lang="zh-CN" altLang="en-US" sz="2800" dirty="0">
                <a:latin typeface="黑体" pitchFamily="49" charset="-122"/>
                <a:ea typeface="黑体" pitchFamily="49" charset="-122"/>
              </a:rPr>
              <a:t>如何得知人类是如何思考的</a:t>
            </a: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通过自省</a:t>
            </a:r>
            <a:r>
              <a:rPr lang="en-US" altLang="zh-CN" sz="2800" dirty="0">
                <a:latin typeface="Times New Roman"/>
                <a:ea typeface="黑体" pitchFamily="49" charset="-122"/>
              </a:rPr>
              <a:t>—</a:t>
            </a:r>
            <a:r>
              <a:rPr lang="zh-CN" altLang="en-US" sz="2800" dirty="0">
                <a:latin typeface="黑体" pitchFamily="49" charset="-122"/>
                <a:ea typeface="黑体" pitchFamily="49" charset="-122"/>
              </a:rPr>
              <a:t>捕捉人类思维过程和通过心理测试</a:t>
            </a:r>
          </a:p>
          <a:p>
            <a:pPr>
              <a:lnSpc>
                <a:spcPct val="90000"/>
              </a:lnSpc>
            </a:pPr>
            <a:r>
              <a:rPr lang="zh-CN" altLang="en-US" sz="2800" dirty="0">
                <a:latin typeface="黑体" pitchFamily="49" charset="-122"/>
                <a:ea typeface="黑体" pitchFamily="49" charset="-122"/>
              </a:rPr>
              <a:t>这种方法不满足于让程序正确地解决问题</a:t>
            </a:r>
            <a:r>
              <a:rPr lang="en-US" altLang="zh-CN" sz="2800" dirty="0">
                <a:latin typeface="黑体" pitchFamily="49" charset="-122"/>
                <a:ea typeface="黑体" pitchFamily="49" charset="-122"/>
              </a:rPr>
              <a:t>, </a:t>
            </a:r>
            <a:r>
              <a:rPr lang="zh-CN" altLang="en-US" sz="2800" dirty="0">
                <a:latin typeface="黑体" pitchFamily="49" charset="-122"/>
                <a:ea typeface="黑体" pitchFamily="49" charset="-122"/>
              </a:rPr>
              <a:t>更加关心对程序的推理步骤轨迹与人类个体求解同样问题的步骤轨迹进行比较</a:t>
            </a:r>
          </a:p>
          <a:p>
            <a:pPr>
              <a:lnSpc>
                <a:spcPct val="90000"/>
              </a:lnSpc>
            </a:pPr>
            <a:r>
              <a:rPr lang="zh-CN" altLang="en-US" sz="2800" dirty="0">
                <a:latin typeface="Times New Roman" charset="0"/>
                <a:ea typeface="黑体" pitchFamily="49" charset="-122"/>
              </a:rPr>
              <a:t>认知科学</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把来自</a:t>
            </a:r>
            <a:r>
              <a:rPr lang="en-US" altLang="zh-CN" sz="2800" dirty="0">
                <a:latin typeface="Times New Roman" charset="0"/>
                <a:ea typeface="黑体" pitchFamily="49" charset="-122"/>
              </a:rPr>
              <a:t>AI</a:t>
            </a:r>
            <a:r>
              <a:rPr lang="zh-CN" altLang="en-US" sz="2800" dirty="0">
                <a:latin typeface="Times New Roman" charset="0"/>
                <a:ea typeface="黑体" pitchFamily="49" charset="-122"/>
              </a:rPr>
              <a:t>的计算模型与来自心理学的实验技术相结合</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试图创立一种精确而且可检验的人类思维工作方式的理论</a:t>
            </a:r>
          </a:p>
          <a:p>
            <a:pPr>
              <a:lnSpc>
                <a:spcPct val="90000"/>
              </a:lnSpc>
            </a:pPr>
            <a:r>
              <a:rPr lang="zh-CN" altLang="en-US" sz="2800" dirty="0">
                <a:latin typeface="Times New Roman" charset="0"/>
                <a:ea typeface="黑体" pitchFamily="49" charset="-122"/>
              </a:rPr>
              <a:t>通常</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我们只关心程序实现了什么功能</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而不会比较</a:t>
            </a:r>
            <a:r>
              <a:rPr lang="en-US" altLang="zh-CN" sz="2800" dirty="0">
                <a:latin typeface="Times New Roman" charset="0"/>
                <a:ea typeface="黑体" pitchFamily="49" charset="-122"/>
              </a:rPr>
              <a:t>AI</a:t>
            </a:r>
            <a:r>
              <a:rPr lang="zh-CN" altLang="en-US" sz="2800" dirty="0">
                <a:latin typeface="Times New Roman" charset="0"/>
                <a:ea typeface="黑体" pitchFamily="49" charset="-122"/>
              </a:rPr>
              <a:t>技术和人类认知之间的异同</a:t>
            </a:r>
          </a:p>
        </p:txBody>
      </p:sp>
      <p:sp>
        <p:nvSpPr>
          <p:cNvPr id="6861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576033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18621" y="464742"/>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不同定义</a:t>
            </a:r>
            <a:r>
              <a:rPr lang="en-US" altLang="zh-CN" sz="4000" b="1" dirty="0">
                <a:solidFill>
                  <a:schemeClr val="tx1"/>
                </a:solidFill>
                <a:effectLst>
                  <a:outerShdw blurRad="38100" dist="38100" dir="2700000" algn="tl">
                    <a:srgbClr val="C0C0C0"/>
                  </a:outerShdw>
                </a:effectLst>
                <a:latin typeface="宋体" charset="-122"/>
                <a:ea typeface="宋体" charset="-122"/>
              </a:rPr>
              <a:t>—</a:t>
            </a:r>
            <a:r>
              <a:rPr lang="zh-CN" altLang="en-US" sz="4000" b="1" dirty="0">
                <a:solidFill>
                  <a:schemeClr val="tx1"/>
                </a:solidFill>
                <a:effectLst>
                  <a:outerShdw blurRad="38100" dist="38100" dir="2700000" algn="tl">
                    <a:srgbClr val="C0C0C0"/>
                  </a:outerShdw>
                </a:effectLst>
                <a:latin typeface="宋体" charset="-122"/>
                <a:ea typeface="宋体" charset="-122"/>
              </a:rPr>
              <a:t>理性思考</a:t>
            </a:r>
            <a:endParaRPr lang="en-US" altLang="zh-CN" sz="4000" b="1" dirty="0">
              <a:solidFill>
                <a:schemeClr val="tx1"/>
              </a:solidFill>
              <a:effectLst>
                <a:outerShdw blurRad="38100" dist="38100" dir="2700000" algn="tl">
                  <a:srgbClr val="C0C0C0"/>
                </a:outerShdw>
              </a:effectLst>
              <a:latin typeface="宋体" charset="-122"/>
              <a:ea typeface="宋体" charset="-122"/>
            </a:endParaRPr>
          </a:p>
        </p:txBody>
      </p:sp>
      <p:sp>
        <p:nvSpPr>
          <p:cNvPr id="69635" name="Rectangle 3"/>
          <p:cNvSpPr>
            <a:spLocks noGrp="1" noChangeArrowheads="1"/>
          </p:cNvSpPr>
          <p:nvPr>
            <p:ph type="body" idx="1"/>
          </p:nvPr>
        </p:nvSpPr>
        <p:spPr>
          <a:xfrm>
            <a:off x="756708" y="1227129"/>
            <a:ext cx="8420100" cy="4824412"/>
          </a:xfrm>
        </p:spPr>
        <p:txBody>
          <a:bodyPr/>
          <a:lstStyle/>
          <a:p>
            <a:r>
              <a:rPr lang="zh-CN" altLang="en-US" sz="2800" b="1" dirty="0">
                <a:latin typeface="黑体" pitchFamily="49" charset="-122"/>
                <a:ea typeface="黑体" pitchFamily="49" charset="-122"/>
              </a:rPr>
              <a:t>理性地思考</a:t>
            </a:r>
            <a:r>
              <a:rPr lang="en-US" altLang="zh-CN" sz="2800" b="1" dirty="0">
                <a:latin typeface="黑体" pitchFamily="49" charset="-122"/>
                <a:ea typeface="黑体" pitchFamily="49" charset="-122"/>
              </a:rPr>
              <a:t>: </a:t>
            </a:r>
            <a:r>
              <a:rPr lang="en-US" altLang="zh-CN" sz="2800" b="1" dirty="0">
                <a:latin typeface="宋体"/>
                <a:ea typeface="黑体" pitchFamily="49" charset="-122"/>
              </a:rPr>
              <a:t>“</a:t>
            </a:r>
            <a:r>
              <a:rPr lang="zh-CN" altLang="en-US" sz="2800" b="1" dirty="0">
                <a:latin typeface="黑体" pitchFamily="49" charset="-122"/>
                <a:ea typeface="黑体" pitchFamily="49" charset="-122"/>
              </a:rPr>
              <a:t>思维法则</a:t>
            </a:r>
            <a:r>
              <a:rPr lang="en-US" altLang="zh-CN" sz="2800" b="1" dirty="0">
                <a:latin typeface="宋体"/>
                <a:ea typeface="黑体" pitchFamily="49" charset="-122"/>
              </a:rPr>
              <a:t>”</a:t>
            </a:r>
            <a:r>
              <a:rPr lang="zh-CN" altLang="en-US" sz="2800" b="1" dirty="0">
                <a:latin typeface="黑体" pitchFamily="49" charset="-122"/>
                <a:ea typeface="黑体" pitchFamily="49" charset="-122"/>
              </a:rPr>
              <a:t>方法</a:t>
            </a:r>
          </a:p>
          <a:p>
            <a:r>
              <a:rPr lang="en-US" altLang="zh-CN" sz="2800" dirty="0">
                <a:latin typeface="Times New Roman" charset="0"/>
                <a:ea typeface="黑体" pitchFamily="49" charset="-122"/>
              </a:rPr>
              <a:t>19</a:t>
            </a:r>
            <a:r>
              <a:rPr lang="zh-CN" altLang="en-US" sz="2800" dirty="0">
                <a:latin typeface="Times New Roman" charset="0"/>
                <a:ea typeface="黑体" pitchFamily="49" charset="-122"/>
              </a:rPr>
              <a:t>世纪</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逻辑学家就发展出可以描述世界上一切事物及其彼此关系的精确的命题符号</a:t>
            </a:r>
          </a:p>
          <a:p>
            <a:r>
              <a:rPr lang="en-US" altLang="zh-CN" sz="2800" dirty="0">
                <a:latin typeface="Times New Roman" charset="0"/>
                <a:ea typeface="黑体" pitchFamily="49" charset="-122"/>
              </a:rPr>
              <a:t>1965</a:t>
            </a:r>
            <a:r>
              <a:rPr lang="zh-CN" altLang="en-US" sz="2800" dirty="0">
                <a:latin typeface="Times New Roman" charset="0"/>
                <a:ea typeface="黑体" pitchFamily="49" charset="-122"/>
              </a:rPr>
              <a:t>年</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原则上</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已经有程序可以求解任何用逻辑符号描述的可解问题</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消解法</a:t>
            </a:r>
            <a:r>
              <a:rPr lang="en-US" altLang="zh-CN" sz="2800" dirty="0">
                <a:latin typeface="Times New Roman" charset="0"/>
                <a:ea typeface="黑体" pitchFamily="49" charset="-122"/>
              </a:rPr>
              <a:t>)</a:t>
            </a:r>
          </a:p>
          <a:p>
            <a:r>
              <a:rPr lang="en-US" altLang="zh-CN" sz="2800" dirty="0">
                <a:latin typeface="Times New Roman" charset="0"/>
                <a:ea typeface="黑体" pitchFamily="49" charset="-122"/>
              </a:rPr>
              <a:t>AI</a:t>
            </a:r>
            <a:r>
              <a:rPr lang="zh-CN" altLang="en-US" sz="2800" dirty="0">
                <a:latin typeface="Times New Roman" charset="0"/>
                <a:ea typeface="黑体" pitchFamily="49" charset="-122"/>
              </a:rPr>
              <a:t>领域传统的逻辑主义希望通过编制上述程序来创造智能系统</a:t>
            </a:r>
          </a:p>
          <a:p>
            <a:r>
              <a:rPr lang="zh-CN" altLang="en-US" sz="2800" dirty="0">
                <a:latin typeface="Times New Roman" charset="0"/>
                <a:ea typeface="黑体" pitchFamily="49" charset="-122"/>
              </a:rPr>
              <a:t>难点</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非形式化的知识难以用逻辑符号形式化 </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原则上”可以解决问题和实际解决问题二者之间存在巨大差异</a:t>
            </a:r>
          </a:p>
        </p:txBody>
      </p:sp>
      <p:sp>
        <p:nvSpPr>
          <p:cNvPr id="6963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451756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18621" y="434972"/>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不同定义</a:t>
            </a:r>
            <a:r>
              <a:rPr lang="en-US" altLang="zh-CN" sz="4000" b="1">
                <a:solidFill>
                  <a:schemeClr val="tx1"/>
                </a:solidFill>
                <a:effectLst>
                  <a:outerShdw blurRad="38100" dist="38100" dir="2700000" algn="tl">
                    <a:srgbClr val="C0C0C0"/>
                  </a:outerShdw>
                </a:effectLst>
                <a:latin typeface="宋体" charset="-122"/>
                <a:ea typeface="宋体" charset="-122"/>
              </a:rPr>
              <a:t>—</a:t>
            </a:r>
            <a:r>
              <a:rPr lang="zh-CN" altLang="en-US" sz="4000" b="1">
                <a:solidFill>
                  <a:schemeClr val="tx1"/>
                </a:solidFill>
                <a:effectLst>
                  <a:outerShdw blurRad="38100" dist="38100" dir="2700000" algn="tl">
                    <a:srgbClr val="C0C0C0"/>
                  </a:outerShdw>
                </a:effectLst>
                <a:latin typeface="宋体" charset="-122"/>
                <a:ea typeface="宋体" charset="-122"/>
              </a:rPr>
              <a:t>理性行动</a:t>
            </a:r>
            <a:r>
              <a:rPr lang="en-US" altLang="zh-CN" sz="4000" b="1">
                <a:solidFill>
                  <a:schemeClr val="tx1"/>
                </a:solidFill>
                <a:effectLst>
                  <a:outerShdw blurRad="38100" dist="38100" dir="2700000" algn="tl">
                    <a:srgbClr val="C0C0C0"/>
                  </a:outerShdw>
                </a:effectLst>
                <a:latin typeface="宋体" charset="-122"/>
                <a:ea typeface="宋体" charset="-122"/>
              </a:rPr>
              <a:t>(1)</a:t>
            </a:r>
          </a:p>
        </p:txBody>
      </p:sp>
      <p:sp>
        <p:nvSpPr>
          <p:cNvPr id="70659" name="Rectangle 3"/>
          <p:cNvSpPr>
            <a:spLocks noGrp="1" noChangeArrowheads="1"/>
          </p:cNvSpPr>
          <p:nvPr>
            <p:ph type="body" idx="1"/>
          </p:nvPr>
        </p:nvSpPr>
        <p:spPr>
          <a:xfrm>
            <a:off x="756708" y="1484313"/>
            <a:ext cx="8420100" cy="4824412"/>
          </a:xfrm>
        </p:spPr>
        <p:txBody>
          <a:bodyPr/>
          <a:lstStyle/>
          <a:p>
            <a:r>
              <a:rPr lang="zh-CN" altLang="en-US" sz="2800" b="1">
                <a:latin typeface="黑体" pitchFamily="49" charset="-122"/>
                <a:ea typeface="黑体" pitchFamily="49" charset="-122"/>
              </a:rPr>
              <a:t>理性地行动</a:t>
            </a:r>
            <a:r>
              <a:rPr lang="en-US" altLang="zh-CN" sz="2800" b="1">
                <a:latin typeface="黑体" pitchFamily="49" charset="-122"/>
                <a:ea typeface="黑体" pitchFamily="49" charset="-122"/>
              </a:rPr>
              <a:t>: </a:t>
            </a:r>
            <a:r>
              <a:rPr lang="zh-CN" altLang="en-US" sz="2800" b="1">
                <a:latin typeface="黑体" pitchFamily="49" charset="-122"/>
                <a:ea typeface="黑体" pitchFamily="49" charset="-122"/>
              </a:rPr>
              <a:t>理性智能体方法</a:t>
            </a:r>
          </a:p>
          <a:p>
            <a:r>
              <a:rPr lang="zh-CN" altLang="en-US" sz="2800">
                <a:latin typeface="黑体" pitchFamily="49" charset="-122"/>
                <a:ea typeface="黑体" pitchFamily="49" charset="-122"/>
              </a:rPr>
              <a:t>计算机智能体应该有别于</a:t>
            </a:r>
            <a:r>
              <a:rPr lang="zh-CN" altLang="en-US" sz="2800">
                <a:latin typeface="Times New Roman"/>
                <a:ea typeface="黑体" pitchFamily="49" charset="-122"/>
              </a:rPr>
              <a:t>“</a:t>
            </a:r>
            <a:r>
              <a:rPr lang="zh-CN" altLang="en-US" sz="2800">
                <a:latin typeface="黑体" pitchFamily="49" charset="-122"/>
                <a:ea typeface="黑体" pitchFamily="49" charset="-122"/>
              </a:rPr>
              <a:t>简单的</a:t>
            </a:r>
            <a:r>
              <a:rPr lang="zh-CN" altLang="en-US" sz="2800">
                <a:latin typeface="Times New Roman"/>
                <a:ea typeface="黑体" pitchFamily="49" charset="-122"/>
              </a:rPr>
              <a:t>”</a:t>
            </a:r>
            <a:r>
              <a:rPr lang="zh-CN" altLang="en-US" sz="2800">
                <a:latin typeface="黑体" pitchFamily="49" charset="-122"/>
                <a:ea typeface="黑体" pitchFamily="49" charset="-122"/>
              </a:rPr>
              <a:t>程序</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具有诸如自主控制操作、感知环境、适应变化等</a:t>
            </a:r>
          </a:p>
          <a:p>
            <a:r>
              <a:rPr lang="zh-CN" altLang="en-US" sz="2800">
                <a:latin typeface="黑体" pitchFamily="49" charset="-122"/>
                <a:ea typeface="黑体" pitchFamily="49" charset="-122"/>
              </a:rPr>
              <a:t>理性智能体：要通过自己的行动获得最佳结果，或者在不确定的情况下，获得最佳期望结果</a:t>
            </a:r>
          </a:p>
          <a:p>
            <a:r>
              <a:rPr lang="zh-CN" altLang="en-US" sz="2800">
                <a:latin typeface="黑体" pitchFamily="49" charset="-122"/>
                <a:ea typeface="黑体" pitchFamily="49" charset="-122"/>
              </a:rPr>
              <a:t>不仅要正确地推理，还要正确地行动 </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正确推论是理性智能体的部分功能，而不是理性的全部内容</a:t>
            </a:r>
          </a:p>
          <a:p>
            <a:r>
              <a:rPr lang="zh-CN" altLang="en-US" sz="2800">
                <a:latin typeface="黑体" pitchFamily="49" charset="-122"/>
                <a:ea typeface="黑体" pitchFamily="49" charset="-122"/>
              </a:rPr>
              <a:t>图灵测试中需要的技能都是为了作出理性行为</a:t>
            </a:r>
          </a:p>
        </p:txBody>
      </p:sp>
      <p:sp>
        <p:nvSpPr>
          <p:cNvPr id="7066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456766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818621" y="449260"/>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不同定义</a:t>
            </a:r>
            <a:r>
              <a:rPr lang="en-US" altLang="zh-CN" sz="4000" b="1">
                <a:solidFill>
                  <a:schemeClr val="tx1"/>
                </a:solidFill>
                <a:effectLst>
                  <a:outerShdw blurRad="38100" dist="38100" dir="2700000" algn="tl">
                    <a:srgbClr val="C0C0C0"/>
                  </a:outerShdw>
                </a:effectLst>
                <a:latin typeface="宋体" charset="-122"/>
                <a:ea typeface="宋体" charset="-122"/>
              </a:rPr>
              <a:t>—</a:t>
            </a:r>
            <a:r>
              <a:rPr lang="zh-CN" altLang="en-US" sz="4000" b="1">
                <a:solidFill>
                  <a:schemeClr val="tx1"/>
                </a:solidFill>
                <a:effectLst>
                  <a:outerShdw blurRad="38100" dist="38100" dir="2700000" algn="tl">
                    <a:srgbClr val="C0C0C0"/>
                  </a:outerShdw>
                </a:effectLst>
                <a:latin typeface="宋体" charset="-122"/>
                <a:ea typeface="宋体" charset="-122"/>
              </a:rPr>
              <a:t>理性行动</a:t>
            </a:r>
            <a:r>
              <a:rPr lang="en-US" altLang="zh-CN" sz="4000" b="1">
                <a:solidFill>
                  <a:schemeClr val="tx1"/>
                </a:solidFill>
                <a:effectLst>
                  <a:outerShdw blurRad="38100" dist="38100" dir="2700000" algn="tl">
                    <a:srgbClr val="C0C0C0"/>
                  </a:outerShdw>
                </a:effectLst>
                <a:latin typeface="宋体" charset="-122"/>
                <a:ea typeface="宋体" charset="-122"/>
              </a:rPr>
              <a:t>(2)</a:t>
            </a:r>
          </a:p>
        </p:txBody>
      </p:sp>
      <p:sp>
        <p:nvSpPr>
          <p:cNvPr id="71683" name="Rectangle 3"/>
          <p:cNvSpPr>
            <a:spLocks noGrp="1" noChangeArrowheads="1"/>
          </p:cNvSpPr>
          <p:nvPr>
            <p:ph type="body" idx="1"/>
          </p:nvPr>
        </p:nvSpPr>
        <p:spPr>
          <a:xfrm>
            <a:off x="756708" y="1484313"/>
            <a:ext cx="8573030" cy="4824412"/>
          </a:xfrm>
        </p:spPr>
        <p:txBody>
          <a:bodyPr/>
          <a:lstStyle/>
          <a:p>
            <a:pPr>
              <a:lnSpc>
                <a:spcPct val="90000"/>
              </a:lnSpc>
            </a:pPr>
            <a:r>
              <a:rPr lang="zh-CN" altLang="en-US" sz="2800" b="1" dirty="0">
                <a:latin typeface="Times New Roman" charset="0"/>
                <a:ea typeface="黑体" pitchFamily="49" charset="-122"/>
              </a:rPr>
              <a:t>把</a:t>
            </a:r>
            <a:r>
              <a:rPr lang="en-US" altLang="zh-CN" sz="2800" b="1" dirty="0">
                <a:latin typeface="Times New Roman" charset="0"/>
                <a:ea typeface="黑体" pitchFamily="49" charset="-122"/>
              </a:rPr>
              <a:t>AI</a:t>
            </a:r>
            <a:r>
              <a:rPr lang="zh-CN" altLang="en-US" sz="2800" b="1" dirty="0">
                <a:latin typeface="Times New Roman" charset="0"/>
                <a:ea typeface="黑体" pitchFamily="49" charset="-122"/>
              </a:rPr>
              <a:t>研究视为理性智能体的设计过程</a:t>
            </a:r>
            <a:endParaRPr lang="zh-CN" altLang="en-US" sz="2800" dirty="0">
              <a:latin typeface="Times New Roman" charset="0"/>
              <a:ea typeface="黑体" pitchFamily="49" charset="-122"/>
            </a:endParaRPr>
          </a:p>
          <a:p>
            <a:pPr>
              <a:lnSpc>
                <a:spcPct val="90000"/>
              </a:lnSpc>
            </a:pPr>
            <a:r>
              <a:rPr lang="zh-CN" altLang="en-US" sz="2800" dirty="0">
                <a:latin typeface="Times New Roman" charset="0"/>
                <a:ea typeface="黑体" pitchFamily="49" charset="-122"/>
              </a:rPr>
              <a:t>好处：</a:t>
            </a:r>
          </a:p>
          <a:p>
            <a:pPr>
              <a:lnSpc>
                <a:spcPct val="90000"/>
              </a:lnSpc>
            </a:pPr>
            <a:r>
              <a:rPr lang="zh-CN" altLang="en-US" sz="2800" dirty="0">
                <a:latin typeface="Times New Roman" charset="0"/>
                <a:ea typeface="黑体" pitchFamily="49" charset="-122"/>
              </a:rPr>
              <a:t>普遍性：比“思维法则”法则方法</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理性地思维</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更广 </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比建立在人类行为或者思维基础</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类人方法</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上的方法更形式化</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因为相比具有清楚的定义或标准</a:t>
            </a:r>
          </a:p>
          <a:p>
            <a:pPr>
              <a:lnSpc>
                <a:spcPct val="90000"/>
              </a:lnSpc>
            </a:pPr>
            <a:r>
              <a:rPr lang="zh-CN" altLang="en-US" sz="2800" dirty="0">
                <a:latin typeface="黑体" pitchFamily="49" charset="-122"/>
                <a:ea typeface="黑体" pitchFamily="49" charset="-122"/>
              </a:rPr>
              <a:t>正确的结果在不同条件下可以定义清楚</a:t>
            </a:r>
          </a:p>
          <a:p>
            <a:pPr>
              <a:lnSpc>
                <a:spcPct val="90000"/>
              </a:lnSpc>
            </a:pPr>
            <a:r>
              <a:rPr lang="zh-CN" altLang="en-US" sz="2800" dirty="0">
                <a:latin typeface="黑体" pitchFamily="49" charset="-122"/>
                <a:ea typeface="黑体" pitchFamily="49" charset="-122"/>
              </a:rPr>
              <a:t>完美理性</a:t>
            </a:r>
            <a:r>
              <a:rPr lang="en-US" altLang="zh-CN" sz="2800" dirty="0">
                <a:latin typeface="Times New Roman"/>
                <a:ea typeface="黑体" pitchFamily="49" charset="-122"/>
              </a:rPr>
              <a:t>—</a:t>
            </a:r>
            <a:r>
              <a:rPr lang="zh-CN" altLang="en-US" sz="2800" dirty="0">
                <a:latin typeface="黑体" pitchFamily="49" charset="-122"/>
                <a:ea typeface="黑体" pitchFamily="49" charset="-122"/>
              </a:rPr>
              <a:t>总能做正确的事情 </a:t>
            </a:r>
            <a:r>
              <a:rPr lang="en-US" altLang="zh-CN" sz="2800" dirty="0">
                <a:latin typeface="黑体" pitchFamily="49" charset="-122"/>
                <a:ea typeface="黑体" pitchFamily="49" charset="-122"/>
              </a:rPr>
              <a:t>vs. </a:t>
            </a:r>
            <a:r>
              <a:rPr lang="zh-CN" altLang="en-US" sz="2800" dirty="0">
                <a:latin typeface="黑体" pitchFamily="49" charset="-122"/>
                <a:ea typeface="黑体" pitchFamily="49" charset="-122"/>
              </a:rPr>
              <a:t>有限理性 </a:t>
            </a:r>
            <a:r>
              <a:rPr lang="en-US" altLang="zh-CN" sz="2800" dirty="0">
                <a:latin typeface="Times New Roman"/>
                <a:ea typeface="黑体" pitchFamily="49" charset="-122"/>
              </a:rPr>
              <a:t>—</a:t>
            </a:r>
            <a:r>
              <a:rPr lang="zh-CN" altLang="en-US" sz="2800" dirty="0">
                <a:latin typeface="黑体" pitchFamily="49" charset="-122"/>
                <a:ea typeface="黑体" pitchFamily="49" charset="-122"/>
              </a:rPr>
              <a:t>在没有足够计算时间的前提下采取正确的行动</a:t>
            </a:r>
          </a:p>
          <a:p>
            <a:pPr>
              <a:lnSpc>
                <a:spcPct val="90000"/>
              </a:lnSpc>
            </a:pPr>
            <a:r>
              <a:rPr lang="zh-CN" altLang="en-US" sz="2800" dirty="0">
                <a:latin typeface="黑体" pitchFamily="49" charset="-122"/>
                <a:ea typeface="黑体" pitchFamily="49" charset="-122"/>
              </a:rPr>
              <a:t>完美理性在复杂环境下是不可行的</a:t>
            </a:r>
          </a:p>
        </p:txBody>
      </p:sp>
      <p:sp>
        <p:nvSpPr>
          <p:cNvPr id="7168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62494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818621" y="434972"/>
            <a:ext cx="8420100" cy="792163"/>
          </a:xfrm>
        </p:spPr>
        <p:txBody>
          <a:bodyPr/>
          <a:lstStyle/>
          <a:p>
            <a:pPr algn="ctr"/>
            <a:r>
              <a:rPr lang="en-US" altLang="zh-CN" sz="4000" b="1" dirty="0">
                <a:solidFill>
                  <a:schemeClr val="tx1"/>
                </a:solidFill>
                <a:effectLst>
                  <a:outerShdw blurRad="38100" dist="38100" dir="2700000" algn="tl">
                    <a:srgbClr val="C0C0C0"/>
                  </a:outerShdw>
                </a:effectLst>
                <a:latin typeface="宋体" charset="-122"/>
                <a:ea typeface="宋体" charset="-122"/>
              </a:rPr>
              <a:t>4</a:t>
            </a:r>
            <a:r>
              <a:rPr lang="zh-CN" altLang="en-US" sz="4000" b="1" dirty="0">
                <a:solidFill>
                  <a:schemeClr val="tx1"/>
                </a:solidFill>
                <a:effectLst>
                  <a:outerShdw blurRad="38100" dist="38100" dir="2700000" algn="tl">
                    <a:srgbClr val="C0C0C0"/>
                  </a:outerShdw>
                </a:effectLst>
                <a:latin typeface="宋体" charset="-122"/>
                <a:ea typeface="宋体" charset="-122"/>
              </a:rPr>
              <a:t>种方法的比较</a:t>
            </a:r>
          </a:p>
        </p:txBody>
      </p:sp>
      <p:sp>
        <p:nvSpPr>
          <p:cNvPr id="15667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pSp>
        <p:nvGrpSpPr>
          <p:cNvPr id="156677" name="Group 5"/>
          <p:cNvGrpSpPr>
            <a:grpSpLocks noChangeAspect="1"/>
          </p:cNvGrpSpPr>
          <p:nvPr/>
        </p:nvGrpSpPr>
        <p:grpSpPr bwMode="auto">
          <a:xfrm>
            <a:off x="2144581" y="1557338"/>
            <a:ext cx="5570405" cy="3003550"/>
            <a:chOff x="2362" y="3745"/>
            <a:chExt cx="7200" cy="4212"/>
          </a:xfrm>
        </p:grpSpPr>
        <p:sp>
          <p:nvSpPr>
            <p:cNvPr id="156678" name="AutoShape 6"/>
            <p:cNvSpPr>
              <a:spLocks noChangeAspect="1" noChangeArrowheads="1"/>
            </p:cNvSpPr>
            <p:nvPr/>
          </p:nvSpPr>
          <p:spPr bwMode="auto">
            <a:xfrm>
              <a:off x="2362" y="3745"/>
              <a:ext cx="7200" cy="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6679" name="Rectangle 7"/>
            <p:cNvSpPr>
              <a:spLocks noChangeArrowheads="1"/>
            </p:cNvSpPr>
            <p:nvPr/>
          </p:nvSpPr>
          <p:spPr bwMode="auto">
            <a:xfrm>
              <a:off x="2519" y="3881"/>
              <a:ext cx="6884" cy="3940"/>
            </a:xfrm>
            <a:prstGeom prst="rect">
              <a:avLst/>
            </a:prstGeom>
            <a:solidFill>
              <a:srgbClr val="FFFFFF"/>
            </a:solidFill>
            <a:ln w="12700" cap="rnd">
              <a:solidFill>
                <a:srgbClr val="000000"/>
              </a:solidFill>
              <a:prstDash val="sysDot"/>
              <a:miter lim="800000"/>
              <a:headEnd/>
              <a:tailEnd/>
            </a:ln>
          </p:spPr>
          <p:txBody>
            <a:bodyPr/>
            <a:lstStyle/>
            <a:p>
              <a:endParaRPr lang="zh-CN" altLang="en-US"/>
            </a:p>
          </p:txBody>
        </p:sp>
        <p:sp>
          <p:nvSpPr>
            <p:cNvPr id="156680" name="Oval 8"/>
            <p:cNvSpPr>
              <a:spLocks noChangeArrowheads="1"/>
            </p:cNvSpPr>
            <p:nvPr/>
          </p:nvSpPr>
          <p:spPr bwMode="auto">
            <a:xfrm>
              <a:off x="3927" y="4288"/>
              <a:ext cx="1565" cy="1089"/>
            </a:xfrm>
            <a:prstGeom prst="ellipse">
              <a:avLst/>
            </a:prstGeom>
            <a:solidFill>
              <a:srgbClr val="FFFFFF"/>
            </a:solidFill>
            <a:ln w="9525">
              <a:solidFill>
                <a:srgbClr val="000000"/>
              </a:solidFill>
              <a:round/>
              <a:headEnd/>
              <a:tailEnd/>
            </a:ln>
          </p:spPr>
          <p:txBody>
            <a:bodyPr/>
            <a:lstStyle/>
            <a:p>
              <a:pPr algn="just">
                <a:spcBef>
                  <a:spcPts val="775"/>
                </a:spcBef>
              </a:pPr>
              <a:r>
                <a:rPr lang="zh-CN" altLang="en-US" sz="1200">
                  <a:latin typeface="Times New Roman" charset="0"/>
                  <a:ea typeface="宋体" charset="-122"/>
                </a:rPr>
                <a:t>思考过程</a:t>
              </a:r>
              <a:endParaRPr lang="zh-CN" altLang="en-US">
                <a:latin typeface="굴림" pitchFamily="34" charset="-127"/>
                <a:ea typeface="굴림" pitchFamily="34" charset="-127"/>
              </a:endParaRPr>
            </a:p>
          </p:txBody>
        </p:sp>
        <p:sp>
          <p:nvSpPr>
            <p:cNvPr id="156681" name="Line 9"/>
            <p:cNvSpPr>
              <a:spLocks noChangeShapeType="1"/>
            </p:cNvSpPr>
            <p:nvPr/>
          </p:nvSpPr>
          <p:spPr bwMode="auto">
            <a:xfrm>
              <a:off x="5962" y="3881"/>
              <a:ext cx="1" cy="39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682" name="Line 10"/>
            <p:cNvSpPr>
              <a:spLocks noChangeShapeType="1"/>
            </p:cNvSpPr>
            <p:nvPr/>
          </p:nvSpPr>
          <p:spPr bwMode="auto">
            <a:xfrm>
              <a:off x="2519" y="5647"/>
              <a:ext cx="6885"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683" name="Text Box 11"/>
            <p:cNvSpPr txBox="1">
              <a:spLocks noChangeArrowheads="1"/>
            </p:cNvSpPr>
            <p:nvPr/>
          </p:nvSpPr>
          <p:spPr bwMode="auto">
            <a:xfrm>
              <a:off x="2675" y="3881"/>
              <a:ext cx="1409" cy="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lang="zh-CN" altLang="en-US" sz="1200">
                  <a:latin typeface="Times New Roman" charset="0"/>
                  <a:ea typeface="宋体" charset="-122"/>
                </a:rPr>
                <a:t>类人思考</a:t>
              </a:r>
            </a:p>
            <a:p>
              <a:pPr algn="just"/>
              <a:endParaRPr lang="zh-CN" altLang="en-US" sz="1200">
                <a:latin typeface="Times New Roman" charset="0"/>
                <a:ea typeface="宋体" charset="-122"/>
              </a:endParaRPr>
            </a:p>
            <a:p>
              <a:pPr algn="just"/>
              <a:r>
                <a:rPr lang="zh-CN" altLang="en-US" sz="1200">
                  <a:latin typeface="Times New Roman" charset="0"/>
                  <a:ea typeface="宋体" charset="-122"/>
                </a:rPr>
                <a:t>模拟思维过程</a:t>
              </a:r>
              <a:endParaRPr lang="zh-CN" altLang="en-US">
                <a:latin typeface="굴림" pitchFamily="34" charset="-127"/>
                <a:ea typeface="굴림" pitchFamily="34" charset="-127"/>
              </a:endParaRPr>
            </a:p>
          </p:txBody>
        </p:sp>
        <p:sp>
          <p:nvSpPr>
            <p:cNvPr id="156684" name="Text Box 12"/>
            <p:cNvSpPr txBox="1">
              <a:spLocks noChangeArrowheads="1"/>
            </p:cNvSpPr>
            <p:nvPr/>
          </p:nvSpPr>
          <p:spPr bwMode="auto">
            <a:xfrm>
              <a:off x="2675" y="7549"/>
              <a:ext cx="1096"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lang="zh-CN" altLang="en-US" sz="1200">
                  <a:latin typeface="Times New Roman" charset="0"/>
                  <a:ea typeface="宋体" charset="-122"/>
                </a:rPr>
                <a:t>理性思考</a:t>
              </a:r>
              <a:endParaRPr lang="zh-CN" altLang="en-US">
                <a:latin typeface="굴림" pitchFamily="34" charset="-127"/>
                <a:ea typeface="굴림" pitchFamily="34" charset="-127"/>
              </a:endParaRPr>
            </a:p>
          </p:txBody>
        </p:sp>
        <p:sp>
          <p:nvSpPr>
            <p:cNvPr id="156685" name="Text Box 13"/>
            <p:cNvSpPr txBox="1">
              <a:spLocks noChangeArrowheads="1"/>
            </p:cNvSpPr>
            <p:nvPr/>
          </p:nvSpPr>
          <p:spPr bwMode="auto">
            <a:xfrm>
              <a:off x="8153" y="7549"/>
              <a:ext cx="1096"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lang="zh-CN" altLang="en-US" sz="1200">
                  <a:latin typeface="Times New Roman" charset="0"/>
                  <a:ea typeface="宋体" charset="-122"/>
                </a:rPr>
                <a:t>理性行为</a:t>
              </a:r>
              <a:endParaRPr lang="zh-CN" altLang="en-US">
                <a:latin typeface="굴림" pitchFamily="34" charset="-127"/>
                <a:ea typeface="굴림" pitchFamily="34" charset="-127"/>
              </a:endParaRPr>
            </a:p>
          </p:txBody>
        </p:sp>
        <p:sp>
          <p:nvSpPr>
            <p:cNvPr id="156686" name="Oval 14"/>
            <p:cNvSpPr>
              <a:spLocks noChangeArrowheads="1"/>
            </p:cNvSpPr>
            <p:nvPr/>
          </p:nvSpPr>
          <p:spPr bwMode="auto">
            <a:xfrm>
              <a:off x="5179" y="5375"/>
              <a:ext cx="1565" cy="1088"/>
            </a:xfrm>
            <a:prstGeom prst="ellipse">
              <a:avLst/>
            </a:prstGeom>
            <a:solidFill>
              <a:srgbClr val="FFFFFF"/>
            </a:solidFill>
            <a:ln w="9525">
              <a:solidFill>
                <a:srgbClr val="000000"/>
              </a:solidFill>
              <a:round/>
              <a:headEnd/>
              <a:tailEnd/>
            </a:ln>
          </p:spPr>
          <p:txBody>
            <a:bodyPr/>
            <a:lstStyle/>
            <a:p>
              <a:pPr algn="just">
                <a:spcBef>
                  <a:spcPts val="775"/>
                </a:spcBef>
              </a:pPr>
              <a:r>
                <a:rPr lang="zh-CN" altLang="en-US" sz="1200">
                  <a:latin typeface="Times New Roman" charset="0"/>
                  <a:ea typeface="宋体" charset="-122"/>
                </a:rPr>
                <a:t>人类智能</a:t>
              </a:r>
              <a:endParaRPr lang="zh-CN" altLang="en-US">
                <a:latin typeface="굴림" pitchFamily="34" charset="-127"/>
                <a:ea typeface="굴림" pitchFamily="34" charset="-127"/>
              </a:endParaRPr>
            </a:p>
          </p:txBody>
        </p:sp>
        <p:sp>
          <p:nvSpPr>
            <p:cNvPr id="156687" name="Line 15"/>
            <p:cNvSpPr>
              <a:spLocks noChangeShapeType="1"/>
            </p:cNvSpPr>
            <p:nvPr/>
          </p:nvSpPr>
          <p:spPr bwMode="auto">
            <a:xfrm flipH="1" flipV="1">
              <a:off x="5179" y="5240"/>
              <a:ext cx="313" cy="2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6688" name="Oval 16"/>
            <p:cNvSpPr>
              <a:spLocks noChangeArrowheads="1"/>
            </p:cNvSpPr>
            <p:nvPr/>
          </p:nvSpPr>
          <p:spPr bwMode="auto">
            <a:xfrm>
              <a:off x="6745" y="4288"/>
              <a:ext cx="1565" cy="1089"/>
            </a:xfrm>
            <a:prstGeom prst="ellipse">
              <a:avLst/>
            </a:prstGeom>
            <a:solidFill>
              <a:srgbClr val="FFFFFF"/>
            </a:solidFill>
            <a:ln w="9525">
              <a:solidFill>
                <a:srgbClr val="000000"/>
              </a:solidFill>
              <a:round/>
              <a:headEnd/>
              <a:tailEnd/>
            </a:ln>
          </p:spPr>
          <p:txBody>
            <a:bodyPr/>
            <a:lstStyle/>
            <a:p>
              <a:pPr algn="just">
                <a:spcBef>
                  <a:spcPts val="775"/>
                </a:spcBef>
              </a:pPr>
              <a:r>
                <a:rPr lang="zh-CN" altLang="en-US" sz="1200">
                  <a:latin typeface="Times New Roman" charset="0"/>
                  <a:ea typeface="宋体" charset="-122"/>
                </a:rPr>
                <a:t>智能行为</a:t>
              </a:r>
              <a:endParaRPr lang="zh-CN" altLang="en-US">
                <a:latin typeface="굴림" pitchFamily="34" charset="-127"/>
                <a:ea typeface="굴림" pitchFamily="34" charset="-127"/>
              </a:endParaRPr>
            </a:p>
          </p:txBody>
        </p:sp>
        <p:sp>
          <p:nvSpPr>
            <p:cNvPr id="156689" name="Line 17"/>
            <p:cNvSpPr>
              <a:spLocks noChangeShapeType="1"/>
            </p:cNvSpPr>
            <p:nvPr/>
          </p:nvSpPr>
          <p:spPr bwMode="auto">
            <a:xfrm flipV="1">
              <a:off x="6588" y="5240"/>
              <a:ext cx="470" cy="2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6690" name="Text Box 18"/>
            <p:cNvSpPr txBox="1">
              <a:spLocks noChangeArrowheads="1"/>
            </p:cNvSpPr>
            <p:nvPr/>
          </p:nvSpPr>
          <p:spPr bwMode="auto">
            <a:xfrm>
              <a:off x="7840" y="3881"/>
              <a:ext cx="1565" cy="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lang="zh-CN" altLang="en-US" sz="1200">
                  <a:latin typeface="Times New Roman" charset="0"/>
                  <a:ea typeface="宋体" charset="-122"/>
                </a:rPr>
                <a:t>类人行为</a:t>
              </a:r>
            </a:p>
            <a:p>
              <a:pPr algn="just"/>
              <a:endParaRPr lang="zh-CN" altLang="en-US" sz="1200">
                <a:latin typeface="Times New Roman" charset="0"/>
                <a:ea typeface="宋体" charset="-122"/>
              </a:endParaRPr>
            </a:p>
            <a:p>
              <a:pPr algn="just"/>
              <a:r>
                <a:rPr lang="zh-CN" altLang="en-US" sz="1200">
                  <a:latin typeface="Times New Roman" charset="0"/>
                  <a:ea typeface="宋体" charset="-122"/>
                </a:rPr>
                <a:t>模拟行为功能</a:t>
              </a:r>
              <a:endParaRPr lang="zh-CN" altLang="en-US">
                <a:latin typeface="굴림" pitchFamily="34" charset="-127"/>
                <a:ea typeface="굴림" pitchFamily="34" charset="-127"/>
              </a:endParaRPr>
            </a:p>
          </p:txBody>
        </p:sp>
        <p:sp>
          <p:nvSpPr>
            <p:cNvPr id="156691" name="Oval 19"/>
            <p:cNvSpPr>
              <a:spLocks noChangeArrowheads="1"/>
            </p:cNvSpPr>
            <p:nvPr/>
          </p:nvSpPr>
          <p:spPr bwMode="auto">
            <a:xfrm>
              <a:off x="4084" y="6055"/>
              <a:ext cx="1094" cy="815"/>
            </a:xfrm>
            <a:prstGeom prst="ellipse">
              <a:avLst/>
            </a:prstGeom>
            <a:solidFill>
              <a:srgbClr val="FFFFFF"/>
            </a:solidFill>
            <a:ln w="9525">
              <a:solidFill>
                <a:srgbClr val="000000"/>
              </a:solidFill>
              <a:round/>
              <a:headEnd/>
              <a:tailEnd/>
            </a:ln>
          </p:spPr>
          <p:txBody>
            <a:bodyPr lIns="0" tIns="0" rIns="0" bIns="0"/>
            <a:lstStyle/>
            <a:p>
              <a:pPr algn="just">
                <a:spcBef>
                  <a:spcPts val="775"/>
                </a:spcBef>
              </a:pPr>
              <a:r>
                <a:rPr lang="zh-CN" altLang="en-US" sz="1000">
                  <a:latin typeface="Times New Roman" charset="0"/>
                  <a:ea typeface="宋体" charset="-122"/>
                </a:rPr>
                <a:t>思维过程</a:t>
              </a:r>
              <a:endParaRPr lang="zh-CN" altLang="en-US">
                <a:latin typeface="굴림" pitchFamily="34" charset="-127"/>
                <a:ea typeface="굴림" pitchFamily="34" charset="-127"/>
              </a:endParaRPr>
            </a:p>
          </p:txBody>
        </p:sp>
        <p:sp>
          <p:nvSpPr>
            <p:cNvPr id="156692" name="Line 20"/>
            <p:cNvSpPr>
              <a:spLocks noChangeShapeType="1"/>
            </p:cNvSpPr>
            <p:nvPr/>
          </p:nvSpPr>
          <p:spPr bwMode="auto">
            <a:xfrm flipH="1">
              <a:off x="5023" y="6191"/>
              <a:ext cx="313"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6693" name="Oval 21"/>
            <p:cNvSpPr>
              <a:spLocks noChangeArrowheads="1"/>
            </p:cNvSpPr>
            <p:nvPr/>
          </p:nvSpPr>
          <p:spPr bwMode="auto">
            <a:xfrm>
              <a:off x="2832" y="6462"/>
              <a:ext cx="1093" cy="816"/>
            </a:xfrm>
            <a:prstGeom prst="ellipse">
              <a:avLst/>
            </a:prstGeom>
            <a:solidFill>
              <a:srgbClr val="FFFFFF"/>
            </a:solidFill>
            <a:ln w="9525">
              <a:solidFill>
                <a:srgbClr val="000000"/>
              </a:solidFill>
              <a:round/>
              <a:headEnd/>
              <a:tailEnd/>
            </a:ln>
          </p:spPr>
          <p:txBody>
            <a:bodyPr lIns="0" tIns="0" rIns="0" bIns="0"/>
            <a:lstStyle/>
            <a:p>
              <a:pPr algn="just">
                <a:spcBef>
                  <a:spcPts val="775"/>
                </a:spcBef>
              </a:pPr>
              <a:r>
                <a:rPr lang="zh-CN" altLang="en-US" sz="1000">
                  <a:latin typeface="Times New Roman" charset="0"/>
                  <a:ea typeface="宋体" charset="-122"/>
                </a:rPr>
                <a:t>思维模型</a:t>
              </a:r>
              <a:endParaRPr lang="zh-CN" altLang="en-US">
                <a:latin typeface="굴림" pitchFamily="34" charset="-127"/>
                <a:ea typeface="굴림" pitchFamily="34" charset="-127"/>
              </a:endParaRPr>
            </a:p>
          </p:txBody>
        </p:sp>
        <p:sp>
          <p:nvSpPr>
            <p:cNvPr id="156694" name="Line 22"/>
            <p:cNvSpPr>
              <a:spLocks noChangeShapeType="1"/>
            </p:cNvSpPr>
            <p:nvPr/>
          </p:nvSpPr>
          <p:spPr bwMode="auto">
            <a:xfrm flipH="1">
              <a:off x="3771" y="6598"/>
              <a:ext cx="313"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6695" name="Text Box 23"/>
            <p:cNvSpPr txBox="1">
              <a:spLocks noChangeArrowheads="1"/>
            </p:cNvSpPr>
            <p:nvPr/>
          </p:nvSpPr>
          <p:spPr bwMode="auto">
            <a:xfrm>
              <a:off x="3458" y="7142"/>
              <a:ext cx="2190" cy="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lang="zh-CN" altLang="en-US" sz="1200">
                  <a:latin typeface="Times New Roman" charset="0"/>
                  <a:ea typeface="宋体" charset="-122"/>
                </a:rPr>
                <a:t>按照模型建立思维系统</a:t>
              </a:r>
              <a:endParaRPr lang="zh-CN" altLang="en-US">
                <a:latin typeface="굴림" pitchFamily="34" charset="-127"/>
                <a:ea typeface="굴림" pitchFamily="34" charset="-127"/>
              </a:endParaRPr>
            </a:p>
          </p:txBody>
        </p:sp>
        <p:sp>
          <p:nvSpPr>
            <p:cNvPr id="156696" name="Oval 24"/>
            <p:cNvSpPr>
              <a:spLocks noChangeArrowheads="1"/>
            </p:cNvSpPr>
            <p:nvPr/>
          </p:nvSpPr>
          <p:spPr bwMode="auto">
            <a:xfrm>
              <a:off x="6901" y="6055"/>
              <a:ext cx="1095" cy="815"/>
            </a:xfrm>
            <a:prstGeom prst="ellipse">
              <a:avLst/>
            </a:prstGeom>
            <a:solidFill>
              <a:srgbClr val="FFFFFF"/>
            </a:solidFill>
            <a:ln w="9525">
              <a:solidFill>
                <a:srgbClr val="000000"/>
              </a:solidFill>
              <a:round/>
              <a:headEnd/>
              <a:tailEnd/>
            </a:ln>
          </p:spPr>
          <p:txBody>
            <a:bodyPr lIns="0" tIns="0" rIns="0" bIns="0"/>
            <a:lstStyle/>
            <a:p>
              <a:pPr algn="just">
                <a:spcBef>
                  <a:spcPts val="775"/>
                </a:spcBef>
              </a:pPr>
              <a:r>
                <a:rPr lang="zh-CN" altLang="en-US" sz="1000">
                  <a:latin typeface="Times New Roman" charset="0"/>
                  <a:ea typeface="宋体" charset="-122"/>
                </a:rPr>
                <a:t>智能行为</a:t>
              </a:r>
              <a:endParaRPr lang="zh-CN" altLang="en-US">
                <a:latin typeface="굴림" pitchFamily="34" charset="-127"/>
                <a:ea typeface="굴림" pitchFamily="34" charset="-127"/>
              </a:endParaRPr>
            </a:p>
          </p:txBody>
        </p:sp>
        <p:sp>
          <p:nvSpPr>
            <p:cNvPr id="156697" name="Oval 25"/>
            <p:cNvSpPr>
              <a:spLocks noChangeArrowheads="1"/>
            </p:cNvSpPr>
            <p:nvPr/>
          </p:nvSpPr>
          <p:spPr bwMode="auto">
            <a:xfrm>
              <a:off x="8310" y="6462"/>
              <a:ext cx="1094" cy="816"/>
            </a:xfrm>
            <a:prstGeom prst="ellipse">
              <a:avLst/>
            </a:prstGeom>
            <a:solidFill>
              <a:srgbClr val="FFFFFF"/>
            </a:solidFill>
            <a:ln w="9525">
              <a:solidFill>
                <a:srgbClr val="000000"/>
              </a:solidFill>
              <a:round/>
              <a:headEnd/>
              <a:tailEnd/>
            </a:ln>
          </p:spPr>
          <p:txBody>
            <a:bodyPr lIns="0" tIns="0" rIns="0" bIns="0"/>
            <a:lstStyle/>
            <a:p>
              <a:pPr algn="just">
                <a:spcBef>
                  <a:spcPts val="775"/>
                </a:spcBef>
              </a:pPr>
              <a:r>
                <a:rPr lang="zh-CN" altLang="en-US" sz="1000">
                  <a:latin typeface="Times New Roman" charset="0"/>
                  <a:ea typeface="宋体" charset="-122"/>
                </a:rPr>
                <a:t>行为建模</a:t>
              </a:r>
              <a:endParaRPr lang="zh-CN" altLang="en-US">
                <a:latin typeface="굴림" pitchFamily="34" charset="-127"/>
                <a:ea typeface="굴림" pitchFamily="34" charset="-127"/>
              </a:endParaRPr>
            </a:p>
          </p:txBody>
        </p:sp>
        <p:sp>
          <p:nvSpPr>
            <p:cNvPr id="156698" name="Line 26"/>
            <p:cNvSpPr>
              <a:spLocks noChangeShapeType="1"/>
            </p:cNvSpPr>
            <p:nvPr/>
          </p:nvSpPr>
          <p:spPr bwMode="auto">
            <a:xfrm>
              <a:off x="6588" y="6055"/>
              <a:ext cx="470" cy="2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6699" name="Line 27"/>
            <p:cNvSpPr>
              <a:spLocks noChangeShapeType="1"/>
            </p:cNvSpPr>
            <p:nvPr/>
          </p:nvSpPr>
          <p:spPr bwMode="auto">
            <a:xfrm>
              <a:off x="7840" y="6598"/>
              <a:ext cx="470"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6700" name="Text Box 28"/>
            <p:cNvSpPr txBox="1">
              <a:spLocks noChangeArrowheads="1"/>
            </p:cNvSpPr>
            <p:nvPr/>
          </p:nvSpPr>
          <p:spPr bwMode="auto">
            <a:xfrm>
              <a:off x="6432" y="7142"/>
              <a:ext cx="2189" cy="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lang="zh-CN" altLang="en-US" sz="1200">
                  <a:latin typeface="Times New Roman" charset="0"/>
                  <a:ea typeface="宋体" charset="-122"/>
                </a:rPr>
                <a:t>按照模型建立行为系统</a:t>
              </a:r>
              <a:endParaRPr lang="zh-CN" altLang="en-US">
                <a:latin typeface="굴림" pitchFamily="34" charset="-127"/>
                <a:ea typeface="굴림" pitchFamily="34" charset="-127"/>
              </a:endParaRPr>
            </a:p>
          </p:txBody>
        </p:sp>
      </p:grpSp>
      <p:sp>
        <p:nvSpPr>
          <p:cNvPr id="156701" name="Text Box 29"/>
          <p:cNvSpPr txBox="1">
            <a:spLocks noChangeArrowheads="1"/>
          </p:cNvSpPr>
          <p:nvPr/>
        </p:nvSpPr>
        <p:spPr bwMode="auto">
          <a:xfrm>
            <a:off x="818621" y="4797425"/>
            <a:ext cx="8425260" cy="99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buFontTx/>
              <a:buChar char="•"/>
            </a:pPr>
            <a:r>
              <a:rPr lang="zh-CN" altLang="en-US" dirty="0"/>
              <a:t> </a:t>
            </a:r>
            <a:r>
              <a:rPr lang="zh-CN" altLang="en-US" sz="2800" dirty="0"/>
              <a:t>类人思考或类人行为：直接模拟 </a:t>
            </a:r>
            <a:r>
              <a:rPr lang="en-US" altLang="zh-CN" sz="2800" dirty="0"/>
              <a:t>/ </a:t>
            </a:r>
            <a:r>
              <a:rPr lang="zh-CN" altLang="en-US" sz="2800" dirty="0"/>
              <a:t>追随人</a:t>
            </a:r>
          </a:p>
          <a:p>
            <a:pPr>
              <a:spcBef>
                <a:spcPct val="10000"/>
              </a:spcBef>
              <a:buFontTx/>
              <a:buChar char="•"/>
            </a:pPr>
            <a:r>
              <a:rPr lang="zh-CN" altLang="en-US" sz="2800" dirty="0"/>
              <a:t> 理性思考或理性行为：间接模拟 </a:t>
            </a:r>
            <a:r>
              <a:rPr lang="en-US" altLang="zh-CN" sz="2800" dirty="0"/>
              <a:t>/ </a:t>
            </a:r>
            <a:r>
              <a:rPr lang="zh-CN" altLang="en-US" sz="2800" dirty="0"/>
              <a:t>概括人 </a:t>
            </a:r>
            <a:r>
              <a:rPr lang="en-US" altLang="zh-CN" sz="2800" dirty="0">
                <a:latin typeface="Times New Roman"/>
              </a:rPr>
              <a:t>––</a:t>
            </a:r>
            <a:r>
              <a:rPr lang="zh-CN" altLang="en-US" sz="2800" dirty="0"/>
              <a:t>更普遍</a:t>
            </a:r>
          </a:p>
        </p:txBody>
      </p:sp>
    </p:spTree>
    <p:extLst>
      <p:ext uri="{BB962C8B-B14F-4D97-AF65-F5344CB8AC3E}">
        <p14:creationId xmlns:p14="http://schemas.microsoft.com/office/powerpoint/2010/main" val="1105498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818621" y="434972"/>
            <a:ext cx="8420100" cy="792163"/>
          </a:xfrm>
        </p:spPr>
        <p:txBody>
          <a:bodyPr/>
          <a:lstStyle/>
          <a:p>
            <a:pPr algn="ctr"/>
            <a:r>
              <a:rPr lang="en-US" altLang="zh-CN" sz="4000" b="1" dirty="0">
                <a:solidFill>
                  <a:schemeClr val="tx1"/>
                </a:solidFill>
                <a:effectLst>
                  <a:outerShdw blurRad="38100" dist="38100" dir="2700000" algn="tl">
                    <a:srgbClr val="C0C0C0"/>
                  </a:outerShdw>
                </a:effectLst>
                <a:latin typeface="宋体" charset="-122"/>
                <a:ea typeface="宋体" charset="-122"/>
              </a:rPr>
              <a:t>AI</a:t>
            </a:r>
            <a:r>
              <a:rPr lang="zh-CN" altLang="en-US" sz="4000" b="1" dirty="0">
                <a:solidFill>
                  <a:schemeClr val="tx1"/>
                </a:solidFill>
                <a:effectLst>
                  <a:outerShdw blurRad="38100" dist="38100" dir="2700000" algn="tl">
                    <a:srgbClr val="C0C0C0"/>
                  </a:outerShdw>
                </a:effectLst>
                <a:latin typeface="宋体" charset="-122"/>
                <a:ea typeface="宋体" charset="-122"/>
              </a:rPr>
              <a:t>概念理解是一个过程</a:t>
            </a:r>
            <a:endParaRPr lang="en-US" altLang="zh-CN" sz="4000" b="1" dirty="0">
              <a:solidFill>
                <a:schemeClr val="tx1"/>
              </a:solidFill>
              <a:effectLst>
                <a:outerShdw blurRad="38100" dist="38100" dir="2700000" algn="tl">
                  <a:srgbClr val="C0C0C0"/>
                </a:outerShdw>
              </a:effectLst>
              <a:latin typeface="宋体" charset="-122"/>
              <a:ea typeface="宋体" charset="-122"/>
            </a:endParaRPr>
          </a:p>
        </p:txBody>
      </p:sp>
      <p:sp>
        <p:nvSpPr>
          <p:cNvPr id="204803" name="Rectangle 3"/>
          <p:cNvSpPr>
            <a:spLocks noGrp="1" noChangeArrowheads="1"/>
          </p:cNvSpPr>
          <p:nvPr>
            <p:ph type="body" idx="1"/>
          </p:nvPr>
        </p:nvSpPr>
        <p:spPr>
          <a:xfrm>
            <a:off x="756708" y="1628776"/>
            <a:ext cx="8420100" cy="4537075"/>
          </a:xfrm>
        </p:spPr>
        <p:txBody>
          <a:bodyPr/>
          <a:lstStyle/>
          <a:p>
            <a:r>
              <a:rPr lang="zh-CN" altLang="en-US" sz="3200" dirty="0">
                <a:latin typeface="黑体" pitchFamily="49" charset="-122"/>
                <a:ea typeface="黑体" pitchFamily="49" charset="-122"/>
              </a:rPr>
              <a:t>上述定义仁者见仁智者见智</a:t>
            </a:r>
          </a:p>
          <a:p>
            <a:r>
              <a:rPr lang="zh-CN" altLang="en-US" sz="3200" dirty="0">
                <a:latin typeface="黑体" pitchFamily="49" charset="-122"/>
                <a:ea typeface="黑体" pitchFamily="49" charset="-122"/>
              </a:rPr>
              <a:t>重要的是</a:t>
            </a:r>
            <a:r>
              <a:rPr lang="zh-CN" altLang="en-US" sz="3200" dirty="0">
                <a:latin typeface="Times New Roman" charset="0"/>
                <a:ea typeface="黑体" pitchFamily="49" charset="-122"/>
              </a:rPr>
              <a:t>学习</a:t>
            </a:r>
            <a:r>
              <a:rPr lang="en-US" altLang="zh-CN" sz="3200" dirty="0">
                <a:latin typeface="Times New Roman" charset="0"/>
                <a:ea typeface="黑体" pitchFamily="49" charset="-122"/>
              </a:rPr>
              <a:t>AI</a:t>
            </a:r>
            <a:r>
              <a:rPr lang="zh-CN" altLang="en-US" sz="3200" dirty="0">
                <a:latin typeface="Times New Roman" charset="0"/>
                <a:ea typeface="黑体" pitchFamily="49" charset="-122"/>
              </a:rPr>
              <a:t>方法、应用</a:t>
            </a:r>
            <a:r>
              <a:rPr lang="en-US" altLang="zh-CN" sz="3200" dirty="0">
                <a:latin typeface="Times New Roman" charset="0"/>
                <a:ea typeface="黑体" pitchFamily="49" charset="-122"/>
              </a:rPr>
              <a:t>AI</a:t>
            </a:r>
            <a:r>
              <a:rPr lang="zh-CN" altLang="en-US" sz="3200" dirty="0">
                <a:latin typeface="Times New Roman" charset="0"/>
                <a:ea typeface="黑体" pitchFamily="49" charset="-122"/>
              </a:rPr>
              <a:t>方法，在实践中逐步深入领会</a:t>
            </a:r>
            <a:r>
              <a:rPr lang="en-US" altLang="zh-CN" sz="3200" dirty="0">
                <a:latin typeface="Times New Roman" charset="0"/>
                <a:ea typeface="黑体" pitchFamily="49" charset="-122"/>
              </a:rPr>
              <a:t>AI</a:t>
            </a:r>
            <a:r>
              <a:rPr lang="zh-CN" altLang="en-US" sz="3200" dirty="0">
                <a:latin typeface="Times New Roman" charset="0"/>
                <a:ea typeface="黑体" pitchFamily="49" charset="-122"/>
              </a:rPr>
              <a:t>这个词的含义</a:t>
            </a:r>
          </a:p>
          <a:p>
            <a:r>
              <a:rPr lang="zh-CN" altLang="en-US" sz="3200" dirty="0">
                <a:latin typeface="Times New Roman" charset="0"/>
                <a:ea typeface="黑体" pitchFamily="49" charset="-122"/>
              </a:rPr>
              <a:t>目前，</a:t>
            </a:r>
            <a:r>
              <a:rPr lang="en-US" altLang="zh-CN" sz="3200" dirty="0">
                <a:latin typeface="Times New Roman" charset="0"/>
                <a:ea typeface="黑体" pitchFamily="49" charset="-122"/>
              </a:rPr>
              <a:t>AI</a:t>
            </a:r>
            <a:r>
              <a:rPr lang="zh-CN" altLang="en-US" sz="3200" dirty="0">
                <a:latin typeface="Times New Roman" charset="0"/>
                <a:ea typeface="黑体" pitchFamily="49" charset="-122"/>
              </a:rPr>
              <a:t>就是一种运行在我们自己机器中的程序</a:t>
            </a:r>
            <a:r>
              <a:rPr lang="zh-CN" altLang="en-US" sz="3200" dirty="0">
                <a:latin typeface="黑体" pitchFamily="49" charset="-122"/>
                <a:ea typeface="黑体" pitchFamily="49" charset="-122"/>
              </a:rPr>
              <a:t>，它的智能都是我们给的！</a:t>
            </a:r>
            <a:endParaRPr lang="en-US" altLang="zh-CN" sz="3200" dirty="0">
              <a:latin typeface="黑体" pitchFamily="49" charset="-122"/>
              <a:ea typeface="黑体" pitchFamily="49" charset="-122"/>
            </a:endParaRPr>
          </a:p>
        </p:txBody>
      </p:sp>
      <p:sp>
        <p:nvSpPr>
          <p:cNvPr id="20480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华文行楷" pitchFamily="2" charset="-122"/>
                <a:ea typeface="华文行楷" pitchFamily="2" charset="-122"/>
              </a:rPr>
              <a:t>第</a:t>
            </a:r>
            <a:r>
              <a:rPr lang="en-US" altLang="zh-CN" dirty="0">
                <a:latin typeface="华文行楷" pitchFamily="2" charset="-122"/>
                <a:ea typeface="华文行楷" pitchFamily="2" charset="-122"/>
              </a:rPr>
              <a:t>1</a:t>
            </a:r>
            <a:r>
              <a:rPr lang="zh-CN" altLang="en-US" dirty="0">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909070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ctrTitle"/>
          </p:nvPr>
        </p:nvSpPr>
        <p:spPr>
          <a:xfrm>
            <a:off x="800100" y="981075"/>
            <a:ext cx="8658754" cy="5400675"/>
          </a:xfrm>
        </p:spPr>
        <p:txBody>
          <a:bodyPr/>
          <a:lstStyle/>
          <a:p>
            <a:pPr algn="l"/>
            <a:r>
              <a:rPr lang="en-US" altLang="zh-CN" sz="4800" dirty="0">
                <a:solidFill>
                  <a:schemeClr val="tx1"/>
                </a:solidFill>
                <a:latin typeface="Times New Roman" charset="0"/>
                <a:ea typeface="黑体" pitchFamily="49" charset="-122"/>
              </a:rPr>
              <a:t>1.2 </a:t>
            </a:r>
            <a:r>
              <a:rPr lang="zh-CN" altLang="en-US" sz="4800" dirty="0">
                <a:solidFill>
                  <a:schemeClr val="tx1"/>
                </a:solidFill>
                <a:latin typeface="Times New Roman" charset="0"/>
                <a:ea typeface="黑体" pitchFamily="49" charset="-122"/>
              </a:rPr>
              <a:t>人工智能的基础</a:t>
            </a:r>
            <a:br>
              <a:rPr lang="zh-CN" altLang="en-US" sz="4800" dirty="0">
                <a:solidFill>
                  <a:schemeClr val="tx1"/>
                </a:solidFill>
                <a:latin typeface="Times New Roman" charset="0"/>
                <a:ea typeface="黑体" pitchFamily="49" charset="-122"/>
              </a:rPr>
            </a:br>
            <a:br>
              <a:rPr lang="zh-CN" altLang="en-US" sz="4800" dirty="0">
                <a:solidFill>
                  <a:schemeClr val="tx1"/>
                </a:solidFill>
                <a:latin typeface="Times New Roman" charset="0"/>
                <a:ea typeface="黑体" pitchFamily="49" charset="-122"/>
              </a:rPr>
            </a:br>
            <a:r>
              <a:rPr lang="zh-CN" altLang="en-US" sz="3200" dirty="0">
                <a:solidFill>
                  <a:schemeClr val="tx1"/>
                </a:solidFill>
                <a:latin typeface="Times New Roman" charset="0"/>
                <a:ea typeface="黑体" pitchFamily="49" charset="-122"/>
              </a:rPr>
              <a:t>各学科的贡献：</a:t>
            </a:r>
            <a:br>
              <a:rPr lang="zh-CN" altLang="en-US" sz="3200" dirty="0">
                <a:solidFill>
                  <a:schemeClr val="tx1"/>
                </a:solidFill>
                <a:latin typeface="Times New Roman" charset="0"/>
                <a:ea typeface="黑体" pitchFamily="49" charset="-122"/>
              </a:rPr>
            </a:br>
            <a:r>
              <a:rPr lang="en-US" altLang="zh-CN" sz="2800" dirty="0">
                <a:solidFill>
                  <a:schemeClr val="tx1"/>
                </a:solidFill>
                <a:latin typeface="Times New Roman" charset="0"/>
                <a:ea typeface="黑体" pitchFamily="49" charset="-122"/>
              </a:rPr>
              <a:t>	</a:t>
            </a:r>
            <a:r>
              <a:rPr lang="zh-CN" altLang="en-US" sz="2800" dirty="0">
                <a:solidFill>
                  <a:schemeClr val="tx1"/>
                </a:solidFill>
                <a:latin typeface="Times New Roman" charset="0"/>
                <a:ea typeface="黑体" pitchFamily="49" charset="-122"/>
              </a:rPr>
              <a:t>哲学</a:t>
            </a:r>
            <a:r>
              <a:rPr lang="en-US" altLang="zh-CN" sz="2800" dirty="0">
                <a:solidFill>
                  <a:schemeClr val="tx1"/>
                </a:solidFill>
                <a:latin typeface="Times New Roman" charset="0"/>
                <a:ea typeface="黑体" pitchFamily="49" charset="-122"/>
              </a:rPr>
              <a:t>/</a:t>
            </a:r>
            <a:r>
              <a:rPr lang="zh-CN" altLang="en-US" sz="2800" dirty="0">
                <a:solidFill>
                  <a:schemeClr val="tx1"/>
                </a:solidFill>
                <a:latin typeface="Times New Roman" charset="0"/>
                <a:ea typeface="黑体" pitchFamily="49" charset="-122"/>
              </a:rPr>
              <a:t>数学</a:t>
            </a:r>
            <a:br>
              <a:rPr lang="zh-CN" altLang="en-US" sz="2800" dirty="0">
                <a:solidFill>
                  <a:schemeClr val="tx1"/>
                </a:solidFill>
                <a:latin typeface="Times New Roman" charset="0"/>
                <a:ea typeface="黑体" pitchFamily="49" charset="-122"/>
              </a:rPr>
            </a:br>
            <a:r>
              <a:rPr lang="en-US" altLang="zh-CN" sz="2800" dirty="0">
                <a:solidFill>
                  <a:schemeClr val="tx1"/>
                </a:solidFill>
                <a:latin typeface="Times New Roman" charset="0"/>
                <a:ea typeface="黑体" pitchFamily="49" charset="-122"/>
              </a:rPr>
              <a:t>	</a:t>
            </a:r>
            <a:r>
              <a:rPr lang="zh-CN" altLang="en-US" sz="2800" dirty="0">
                <a:solidFill>
                  <a:schemeClr val="tx1"/>
                </a:solidFill>
                <a:latin typeface="Times New Roman" charset="0"/>
                <a:ea typeface="黑体" pitchFamily="49" charset="-122"/>
              </a:rPr>
              <a:t>经济学</a:t>
            </a:r>
            <a:r>
              <a:rPr lang="en-US" altLang="zh-CN" sz="2800" dirty="0">
                <a:solidFill>
                  <a:schemeClr val="tx1"/>
                </a:solidFill>
                <a:latin typeface="Times New Roman" charset="0"/>
                <a:ea typeface="黑体" pitchFamily="49" charset="-122"/>
              </a:rPr>
              <a:t>/</a:t>
            </a:r>
            <a:r>
              <a:rPr lang="zh-CN" altLang="en-US" sz="2800" dirty="0">
                <a:solidFill>
                  <a:schemeClr val="tx1"/>
                </a:solidFill>
                <a:latin typeface="Times New Roman" charset="0"/>
                <a:ea typeface="黑体" pitchFamily="49" charset="-122"/>
              </a:rPr>
              <a:t>神经科学</a:t>
            </a:r>
            <a:r>
              <a:rPr lang="en-US" altLang="zh-CN" sz="2800" dirty="0">
                <a:solidFill>
                  <a:schemeClr val="tx1"/>
                </a:solidFill>
                <a:latin typeface="Times New Roman" charset="0"/>
                <a:ea typeface="黑体" pitchFamily="49" charset="-122"/>
              </a:rPr>
              <a:t>/</a:t>
            </a:r>
            <a:r>
              <a:rPr lang="zh-CN" altLang="en-US" sz="2800" dirty="0">
                <a:solidFill>
                  <a:schemeClr val="tx1"/>
                </a:solidFill>
                <a:latin typeface="Times New Roman" charset="0"/>
                <a:ea typeface="黑体" pitchFamily="49" charset="-122"/>
              </a:rPr>
              <a:t>心理学</a:t>
            </a:r>
            <a:br>
              <a:rPr lang="zh-CN" altLang="en-US" sz="2800" dirty="0">
                <a:solidFill>
                  <a:schemeClr val="tx1"/>
                </a:solidFill>
                <a:latin typeface="Times New Roman" charset="0"/>
                <a:ea typeface="黑体" pitchFamily="49" charset="-122"/>
              </a:rPr>
            </a:br>
            <a:r>
              <a:rPr lang="en-US" altLang="zh-CN" sz="2800" dirty="0">
                <a:solidFill>
                  <a:schemeClr val="tx1"/>
                </a:solidFill>
                <a:latin typeface="Times New Roman" charset="0"/>
                <a:ea typeface="黑体" pitchFamily="49" charset="-122"/>
              </a:rPr>
              <a:t>	</a:t>
            </a:r>
            <a:r>
              <a:rPr lang="zh-CN" altLang="en-US" sz="2800" dirty="0">
                <a:solidFill>
                  <a:schemeClr val="tx1"/>
                </a:solidFill>
                <a:latin typeface="Times New Roman" charset="0"/>
                <a:ea typeface="黑体" pitchFamily="49" charset="-122"/>
              </a:rPr>
              <a:t>计算机工程</a:t>
            </a:r>
            <a:br>
              <a:rPr lang="zh-CN" altLang="en-US" sz="2800" dirty="0">
                <a:solidFill>
                  <a:schemeClr val="tx1"/>
                </a:solidFill>
                <a:latin typeface="Times New Roman" charset="0"/>
                <a:ea typeface="黑体" pitchFamily="49" charset="-122"/>
              </a:rPr>
            </a:br>
            <a:r>
              <a:rPr lang="en-US" altLang="zh-CN" sz="2800" dirty="0">
                <a:solidFill>
                  <a:schemeClr val="tx1"/>
                </a:solidFill>
                <a:latin typeface="Times New Roman" charset="0"/>
                <a:ea typeface="黑体" pitchFamily="49" charset="-122"/>
              </a:rPr>
              <a:t>	</a:t>
            </a:r>
            <a:r>
              <a:rPr lang="zh-CN" altLang="en-US" sz="2800" dirty="0">
                <a:solidFill>
                  <a:schemeClr val="tx1"/>
                </a:solidFill>
                <a:latin typeface="Times New Roman" charset="0"/>
                <a:ea typeface="黑体" pitchFamily="49" charset="-122"/>
              </a:rPr>
              <a:t>控制论</a:t>
            </a:r>
            <a:r>
              <a:rPr lang="en-US" altLang="zh-CN" sz="2800" dirty="0">
                <a:solidFill>
                  <a:schemeClr val="tx1"/>
                </a:solidFill>
                <a:latin typeface="Times New Roman" charset="0"/>
                <a:ea typeface="黑体" pitchFamily="49" charset="-122"/>
              </a:rPr>
              <a:t>/</a:t>
            </a:r>
            <a:r>
              <a:rPr lang="zh-CN" altLang="en-US" sz="2800" dirty="0">
                <a:solidFill>
                  <a:schemeClr val="tx1"/>
                </a:solidFill>
                <a:latin typeface="Times New Roman" charset="0"/>
                <a:ea typeface="黑体" pitchFamily="49" charset="-122"/>
              </a:rPr>
              <a:t>语言学</a:t>
            </a:r>
            <a:endParaRPr lang="en-US" altLang="zh-CN" sz="2800" dirty="0">
              <a:solidFill>
                <a:schemeClr val="tx1"/>
              </a:solidFill>
              <a:latin typeface="黑体" pitchFamily="49" charset="-122"/>
              <a:ea typeface="黑体" pitchFamily="49" charset="-122"/>
            </a:endParaRPr>
          </a:p>
        </p:txBody>
      </p:sp>
      <p:sp>
        <p:nvSpPr>
          <p:cNvPr id="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华文行楷" pitchFamily="2" charset="-122"/>
                <a:ea typeface="华文行楷" pitchFamily="2" charset="-122"/>
              </a:rPr>
              <a:t>第</a:t>
            </a:r>
            <a:r>
              <a:rPr lang="en-US" altLang="zh-CN" dirty="0">
                <a:latin typeface="华文行楷" pitchFamily="2" charset="-122"/>
                <a:ea typeface="华文行楷" pitchFamily="2" charset="-122"/>
              </a:rPr>
              <a:t>1</a:t>
            </a:r>
            <a:r>
              <a:rPr lang="zh-CN" altLang="en-US" dirty="0">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428118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3"/>
          <a:stretch>
            <a:fillRect/>
          </a:stretch>
        </p:blipFill>
        <p:spPr>
          <a:xfrm>
            <a:off x="643467" y="0"/>
            <a:ext cx="9327130" cy="6457244"/>
          </a:xfrm>
          <a:prstGeom prst="rect">
            <a:avLst/>
          </a:prstGeom>
        </p:spPr>
      </p:pic>
      <p:sp>
        <p:nvSpPr>
          <p:cNvPr id="5" name="矩形 4"/>
          <p:cNvSpPr/>
          <p:nvPr/>
        </p:nvSpPr>
        <p:spPr>
          <a:xfrm>
            <a:off x="643467" y="6132646"/>
            <a:ext cx="9262533" cy="646331"/>
          </a:xfrm>
          <a:prstGeom prst="rect">
            <a:avLst/>
          </a:prstGeom>
          <a:solidFill>
            <a:schemeClr val="bg1"/>
          </a:solidFill>
        </p:spPr>
        <p:txBody>
          <a:bodyPr wrap="square">
            <a:spAutoFit/>
          </a:bodyPr>
          <a:lstStyle/>
          <a:p>
            <a:r>
              <a:rPr lang="zh-CN" altLang="en-US" sz="1200" dirty="0"/>
              <a:t>深度学习</a:t>
            </a:r>
            <a:r>
              <a:rPr lang="en-US" altLang="zh-CN" sz="1200" dirty="0"/>
              <a:t>/</a:t>
            </a:r>
            <a:r>
              <a:rPr lang="zh-CN" altLang="en-US" sz="1200" dirty="0"/>
              <a:t>机器学习应用（特定应用），计算机视觉</a:t>
            </a:r>
            <a:r>
              <a:rPr lang="en-US" altLang="zh-CN" sz="1200" dirty="0"/>
              <a:t>/</a:t>
            </a:r>
            <a:r>
              <a:rPr lang="zh-CN" altLang="en-US" sz="1200" dirty="0"/>
              <a:t>图像识别（核心产品），深度学习</a:t>
            </a:r>
            <a:r>
              <a:rPr lang="en-US" altLang="zh-CN" sz="1200" dirty="0"/>
              <a:t>/</a:t>
            </a:r>
            <a:r>
              <a:rPr lang="zh-CN" altLang="en-US" sz="1200" dirty="0"/>
              <a:t>机器学习（核心产品），自然语言处理（核心产品），智慧机器人，私人虚拟助理，自然语言处理（语音识别），计算机视觉</a:t>
            </a:r>
            <a:r>
              <a:rPr lang="en-US" altLang="zh-CN" sz="1200" dirty="0"/>
              <a:t>/</a:t>
            </a:r>
            <a:r>
              <a:rPr lang="zh-CN" altLang="en-US" sz="1200" dirty="0"/>
              <a:t>图像识别（特定应用），推荐引擎和协作式的过滤器，手势控制，视频内容自动识别，情景感知计算，机器实时翻译</a:t>
            </a:r>
          </a:p>
        </p:txBody>
      </p:sp>
    </p:spTree>
    <p:extLst>
      <p:ext uri="{BB962C8B-B14F-4D97-AF65-F5344CB8AC3E}">
        <p14:creationId xmlns:p14="http://schemas.microsoft.com/office/powerpoint/2010/main" val="3994189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18621" y="363531"/>
            <a:ext cx="8420100" cy="863600"/>
          </a:xfrm>
        </p:spPr>
        <p:txBody>
          <a:bodyPr/>
          <a:lstStyle/>
          <a:p>
            <a:pPr algn="ctr"/>
            <a:r>
              <a:rPr kumimoji="0" lang="zh-CN" altLang="en-US" sz="4000" b="1" dirty="0">
                <a:solidFill>
                  <a:schemeClr val="tx1"/>
                </a:solidFill>
                <a:effectLst>
                  <a:outerShdw blurRad="38100" dist="38100" dir="2700000" algn="tl">
                    <a:srgbClr val="C0C0C0"/>
                  </a:outerShdw>
                </a:effectLst>
                <a:latin typeface="宋体" charset="-122"/>
                <a:ea typeface="宋体" charset="-122"/>
              </a:rPr>
              <a:t>对人</a:t>
            </a:r>
            <a:r>
              <a:rPr lang="zh-CN" altLang="en-US" sz="4000" b="1" dirty="0">
                <a:solidFill>
                  <a:schemeClr val="tx1"/>
                </a:solidFill>
                <a:effectLst>
                  <a:outerShdw blurRad="38100" dist="38100" dir="2700000" algn="tl">
                    <a:srgbClr val="C0C0C0"/>
                  </a:outerShdw>
                </a:effectLst>
                <a:latin typeface="宋体" charset="-122"/>
                <a:ea typeface="宋体" charset="-122"/>
              </a:rPr>
              <a:t>工智能有贡献的学科</a:t>
            </a:r>
            <a:endParaRPr lang="en-US" altLang="zh-CN" sz="4000" b="1" dirty="0">
              <a:solidFill>
                <a:schemeClr val="tx1"/>
              </a:solidFill>
              <a:effectLst>
                <a:outerShdw blurRad="38100" dist="38100" dir="2700000" algn="tl">
                  <a:srgbClr val="C0C0C0"/>
                </a:outerShdw>
              </a:effectLst>
              <a:latin typeface="宋体" charset="-122"/>
              <a:ea typeface="宋体" charset="-122"/>
            </a:endParaRPr>
          </a:p>
        </p:txBody>
      </p:sp>
      <p:sp>
        <p:nvSpPr>
          <p:cNvPr id="59395" name="Rectangle 3"/>
          <p:cNvSpPr>
            <a:spLocks noGrp="1" noChangeArrowheads="1"/>
          </p:cNvSpPr>
          <p:nvPr>
            <p:ph type="body" idx="1"/>
          </p:nvPr>
        </p:nvSpPr>
        <p:spPr>
          <a:xfrm>
            <a:off x="756708" y="1484313"/>
            <a:ext cx="8420100" cy="4624387"/>
          </a:xfrm>
        </p:spPr>
        <p:txBody>
          <a:bodyPr/>
          <a:lstStyle/>
          <a:p>
            <a:pPr>
              <a:spcBef>
                <a:spcPts val="600"/>
              </a:spcBef>
              <a:spcAft>
                <a:spcPts val="0"/>
              </a:spcAft>
            </a:pPr>
            <a:r>
              <a:rPr lang="zh-CN" altLang="en-US" sz="2800" dirty="0">
                <a:latin typeface="Times New Roman" charset="0"/>
                <a:ea typeface="黑体" pitchFamily="49" charset="-122"/>
              </a:rPr>
              <a:t>哪些学科、哪些思想和哪些人物给予</a:t>
            </a:r>
            <a:r>
              <a:rPr lang="en-US" altLang="zh-CN" sz="2800" dirty="0">
                <a:latin typeface="Times New Roman" charset="0"/>
                <a:ea typeface="黑体" pitchFamily="49" charset="-122"/>
              </a:rPr>
              <a:t>AI</a:t>
            </a:r>
            <a:r>
              <a:rPr lang="zh-CN" altLang="en-US" sz="2800" dirty="0">
                <a:latin typeface="Times New Roman" charset="0"/>
                <a:ea typeface="黑体" pitchFamily="49" charset="-122"/>
              </a:rPr>
              <a:t>以贡献</a:t>
            </a:r>
            <a:r>
              <a:rPr lang="en-US" altLang="zh-CN" sz="2800" dirty="0">
                <a:latin typeface="Times New Roman" charset="0"/>
                <a:ea typeface="黑体" pitchFamily="49" charset="-122"/>
              </a:rPr>
              <a:t>?</a:t>
            </a:r>
          </a:p>
          <a:p>
            <a:pPr>
              <a:spcBef>
                <a:spcPts val="600"/>
              </a:spcBef>
              <a:spcAft>
                <a:spcPts val="0"/>
              </a:spcAft>
            </a:pPr>
            <a:r>
              <a:rPr lang="zh-CN" altLang="en-US" sz="2800" dirty="0">
                <a:latin typeface="Times New Roman" charset="0"/>
                <a:ea typeface="黑体" pitchFamily="49" charset="-122"/>
              </a:rPr>
              <a:t>哲学</a:t>
            </a:r>
            <a:r>
              <a:rPr lang="en-US" altLang="zh-CN" sz="2800" dirty="0">
                <a:latin typeface="Times New Roman" charset="0"/>
                <a:ea typeface="黑体" pitchFamily="49" charset="-122"/>
              </a:rPr>
              <a:t>(BC428~</a:t>
            </a:r>
            <a:r>
              <a:rPr lang="zh-CN" altLang="en-US" sz="2800" dirty="0">
                <a:latin typeface="Times New Roman" charset="0"/>
                <a:ea typeface="黑体" pitchFamily="49" charset="-122"/>
              </a:rPr>
              <a:t>现在</a:t>
            </a:r>
            <a:r>
              <a:rPr lang="en-US" altLang="zh-CN" sz="2800" dirty="0">
                <a:latin typeface="Times New Roman" charset="0"/>
                <a:ea typeface="黑体" pitchFamily="49" charset="-122"/>
              </a:rPr>
              <a:t>)</a:t>
            </a:r>
          </a:p>
          <a:p>
            <a:pPr>
              <a:spcBef>
                <a:spcPts val="600"/>
              </a:spcBef>
              <a:spcAft>
                <a:spcPts val="0"/>
              </a:spcAft>
            </a:pPr>
            <a:r>
              <a:rPr lang="zh-CN" altLang="en-US" sz="2800" dirty="0">
                <a:latin typeface="Times New Roman" charset="0"/>
                <a:ea typeface="黑体" pitchFamily="49" charset="-122"/>
              </a:rPr>
              <a:t>数学</a:t>
            </a:r>
            <a:r>
              <a:rPr lang="en-US" altLang="zh-CN" sz="2800" dirty="0">
                <a:latin typeface="Times New Roman" charset="0"/>
                <a:ea typeface="黑体" pitchFamily="49" charset="-122"/>
              </a:rPr>
              <a:t>(800~</a:t>
            </a:r>
            <a:r>
              <a:rPr lang="zh-CN" altLang="en-US" sz="2800" dirty="0">
                <a:latin typeface="Times New Roman" charset="0"/>
                <a:ea typeface="黑体" pitchFamily="49" charset="-122"/>
              </a:rPr>
              <a:t>现在</a:t>
            </a:r>
            <a:r>
              <a:rPr lang="en-US" altLang="zh-CN" sz="2800" dirty="0">
                <a:latin typeface="Times New Roman" charset="0"/>
                <a:ea typeface="黑体" pitchFamily="49" charset="-122"/>
              </a:rPr>
              <a:t>)</a:t>
            </a:r>
          </a:p>
          <a:p>
            <a:pPr>
              <a:spcBef>
                <a:spcPts val="600"/>
              </a:spcBef>
              <a:spcAft>
                <a:spcPts val="0"/>
              </a:spcAft>
            </a:pPr>
            <a:r>
              <a:rPr lang="zh-CN" altLang="en-US" sz="2800" dirty="0">
                <a:latin typeface="Times New Roman" charset="0"/>
                <a:ea typeface="黑体" pitchFamily="49" charset="-122"/>
              </a:rPr>
              <a:t>经济学</a:t>
            </a:r>
            <a:r>
              <a:rPr lang="en-US" altLang="zh-CN" sz="2800" dirty="0">
                <a:latin typeface="Times New Roman" charset="0"/>
                <a:ea typeface="黑体" pitchFamily="49" charset="-122"/>
              </a:rPr>
              <a:t>(1776~</a:t>
            </a:r>
            <a:r>
              <a:rPr lang="zh-CN" altLang="en-US" sz="2800" dirty="0">
                <a:latin typeface="Times New Roman" charset="0"/>
                <a:ea typeface="黑体" pitchFamily="49" charset="-122"/>
              </a:rPr>
              <a:t>现在</a:t>
            </a:r>
            <a:r>
              <a:rPr lang="en-US" altLang="zh-CN" sz="2800" dirty="0">
                <a:latin typeface="Times New Roman" charset="0"/>
                <a:ea typeface="黑体" pitchFamily="49" charset="-122"/>
              </a:rPr>
              <a:t>)</a:t>
            </a:r>
          </a:p>
          <a:p>
            <a:pPr>
              <a:spcBef>
                <a:spcPts val="600"/>
              </a:spcBef>
              <a:spcAft>
                <a:spcPts val="0"/>
              </a:spcAft>
            </a:pPr>
            <a:r>
              <a:rPr lang="zh-CN" altLang="en-US" sz="2800" dirty="0">
                <a:latin typeface="Times New Roman" charset="0"/>
                <a:ea typeface="黑体" pitchFamily="49" charset="-122"/>
              </a:rPr>
              <a:t>神经科学</a:t>
            </a:r>
            <a:r>
              <a:rPr lang="en-US" altLang="zh-CN" sz="2800" dirty="0">
                <a:latin typeface="Times New Roman" charset="0"/>
                <a:ea typeface="黑体" pitchFamily="49" charset="-122"/>
              </a:rPr>
              <a:t>(1861~</a:t>
            </a:r>
            <a:r>
              <a:rPr lang="zh-CN" altLang="en-US" sz="2800" dirty="0">
                <a:latin typeface="Times New Roman" charset="0"/>
                <a:ea typeface="黑体" pitchFamily="49" charset="-122"/>
              </a:rPr>
              <a:t>现在</a:t>
            </a:r>
            <a:r>
              <a:rPr lang="en-US" altLang="zh-CN" sz="2800" dirty="0">
                <a:latin typeface="Times New Roman" charset="0"/>
                <a:ea typeface="黑体" pitchFamily="49" charset="-122"/>
              </a:rPr>
              <a:t>)</a:t>
            </a:r>
          </a:p>
          <a:p>
            <a:pPr>
              <a:spcBef>
                <a:spcPts val="600"/>
              </a:spcBef>
              <a:spcAft>
                <a:spcPts val="0"/>
              </a:spcAft>
            </a:pPr>
            <a:r>
              <a:rPr lang="zh-CN" altLang="en-US" sz="2800" dirty="0">
                <a:latin typeface="Times New Roman" charset="0"/>
                <a:ea typeface="黑体" pitchFamily="49" charset="-122"/>
              </a:rPr>
              <a:t>心理学</a:t>
            </a:r>
            <a:r>
              <a:rPr lang="en-US" altLang="zh-CN" sz="2800" dirty="0">
                <a:latin typeface="Times New Roman" charset="0"/>
                <a:ea typeface="黑体" pitchFamily="49" charset="-122"/>
              </a:rPr>
              <a:t>(1879~</a:t>
            </a:r>
            <a:r>
              <a:rPr lang="zh-CN" altLang="en-US" sz="2800" dirty="0">
                <a:latin typeface="Times New Roman" charset="0"/>
                <a:ea typeface="黑体" pitchFamily="49" charset="-122"/>
              </a:rPr>
              <a:t>现在</a:t>
            </a:r>
            <a:r>
              <a:rPr lang="en-US" altLang="zh-CN" sz="2800" dirty="0">
                <a:latin typeface="Times New Roman" charset="0"/>
                <a:ea typeface="黑体" pitchFamily="49" charset="-122"/>
              </a:rPr>
              <a:t>)</a:t>
            </a:r>
          </a:p>
          <a:p>
            <a:pPr>
              <a:spcBef>
                <a:spcPts val="600"/>
              </a:spcBef>
              <a:spcAft>
                <a:spcPts val="0"/>
              </a:spcAft>
            </a:pPr>
            <a:r>
              <a:rPr lang="zh-CN" altLang="en-US" sz="2800" dirty="0">
                <a:latin typeface="Times New Roman" charset="0"/>
                <a:ea typeface="黑体" pitchFamily="49" charset="-122"/>
              </a:rPr>
              <a:t>计算机工程</a:t>
            </a:r>
            <a:r>
              <a:rPr lang="en-US" altLang="zh-CN" sz="2800" dirty="0">
                <a:latin typeface="Times New Roman" charset="0"/>
                <a:ea typeface="黑体" pitchFamily="49" charset="-122"/>
              </a:rPr>
              <a:t>(1940~</a:t>
            </a:r>
            <a:r>
              <a:rPr lang="zh-CN" altLang="en-US" sz="2800" dirty="0">
                <a:latin typeface="Times New Roman" charset="0"/>
                <a:ea typeface="黑体" pitchFamily="49" charset="-122"/>
              </a:rPr>
              <a:t>现在</a:t>
            </a:r>
            <a:r>
              <a:rPr lang="en-US" altLang="zh-CN" sz="2800" dirty="0">
                <a:latin typeface="Times New Roman" charset="0"/>
                <a:ea typeface="黑体" pitchFamily="49" charset="-122"/>
              </a:rPr>
              <a:t>)</a:t>
            </a:r>
          </a:p>
          <a:p>
            <a:pPr>
              <a:spcBef>
                <a:spcPts val="600"/>
              </a:spcBef>
              <a:spcAft>
                <a:spcPts val="0"/>
              </a:spcAft>
            </a:pPr>
            <a:r>
              <a:rPr lang="zh-CN" altLang="en-US" sz="2800" dirty="0">
                <a:latin typeface="Times New Roman" charset="0"/>
                <a:ea typeface="黑体" pitchFamily="49" charset="-122"/>
              </a:rPr>
              <a:t>控制论</a:t>
            </a:r>
            <a:r>
              <a:rPr lang="en-US" altLang="zh-CN" sz="2800" dirty="0">
                <a:latin typeface="Times New Roman" charset="0"/>
                <a:ea typeface="黑体" pitchFamily="49" charset="-122"/>
              </a:rPr>
              <a:t>(1948~</a:t>
            </a:r>
            <a:r>
              <a:rPr lang="zh-CN" altLang="en-US" sz="2800" dirty="0">
                <a:latin typeface="Times New Roman" charset="0"/>
                <a:ea typeface="黑体" pitchFamily="49" charset="-122"/>
              </a:rPr>
              <a:t>现在</a:t>
            </a:r>
            <a:r>
              <a:rPr lang="en-US" altLang="zh-CN" sz="2800" dirty="0">
                <a:latin typeface="Times New Roman" charset="0"/>
                <a:ea typeface="黑体" pitchFamily="49" charset="-122"/>
              </a:rPr>
              <a:t>)</a:t>
            </a:r>
          </a:p>
          <a:p>
            <a:pPr>
              <a:spcBef>
                <a:spcPts val="600"/>
              </a:spcBef>
              <a:spcAft>
                <a:spcPts val="0"/>
              </a:spcAft>
            </a:pPr>
            <a:r>
              <a:rPr lang="zh-CN" altLang="en-US" sz="2800" dirty="0">
                <a:latin typeface="Times New Roman" charset="0"/>
                <a:ea typeface="黑体" pitchFamily="49" charset="-122"/>
              </a:rPr>
              <a:t>语言学</a:t>
            </a:r>
            <a:r>
              <a:rPr lang="en-US" altLang="zh-CN" sz="2800" dirty="0">
                <a:latin typeface="Times New Roman" charset="0"/>
                <a:ea typeface="黑体" pitchFamily="49" charset="-122"/>
              </a:rPr>
              <a:t>(1957~</a:t>
            </a:r>
            <a:r>
              <a:rPr lang="zh-CN" altLang="en-US" sz="2800" dirty="0">
                <a:latin typeface="Times New Roman" charset="0"/>
                <a:ea typeface="黑体" pitchFamily="49" charset="-122"/>
              </a:rPr>
              <a:t>现在</a:t>
            </a:r>
            <a:r>
              <a:rPr lang="en-US" altLang="zh-CN" sz="2800" dirty="0">
                <a:latin typeface="Times New Roman" charset="0"/>
                <a:ea typeface="黑体" pitchFamily="49" charset="-122"/>
              </a:rPr>
              <a:t>)</a:t>
            </a:r>
          </a:p>
        </p:txBody>
      </p:sp>
      <p:sp>
        <p:nvSpPr>
          <p:cNvPr id="5939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225830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818621" y="434972"/>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哲学的贡献</a:t>
            </a:r>
            <a:r>
              <a:rPr lang="en-US" altLang="zh-CN" sz="4000" b="1" dirty="0">
                <a:solidFill>
                  <a:schemeClr val="tx1"/>
                </a:solidFill>
                <a:effectLst>
                  <a:outerShdw blurRad="38100" dist="38100" dir="2700000" algn="tl">
                    <a:srgbClr val="C0C0C0"/>
                  </a:outerShdw>
                </a:effectLst>
                <a:latin typeface="宋体" charset="-122"/>
                <a:ea typeface="宋体" charset="-122"/>
              </a:rPr>
              <a:t>(1)</a:t>
            </a:r>
          </a:p>
        </p:txBody>
      </p:sp>
      <p:sp>
        <p:nvSpPr>
          <p:cNvPr id="72707" name="Rectangle 3"/>
          <p:cNvSpPr>
            <a:spLocks noGrp="1" noChangeArrowheads="1"/>
          </p:cNvSpPr>
          <p:nvPr>
            <p:ph type="body" idx="1"/>
          </p:nvPr>
        </p:nvSpPr>
        <p:spPr>
          <a:xfrm>
            <a:off x="741231" y="1484313"/>
            <a:ext cx="8420100" cy="4465637"/>
          </a:xfrm>
        </p:spPr>
        <p:txBody>
          <a:bodyPr/>
          <a:lstStyle/>
          <a:p>
            <a:r>
              <a:rPr lang="zh-CN" altLang="en-US" sz="3200">
                <a:latin typeface="Times New Roman" charset="0"/>
                <a:ea typeface="黑体" pitchFamily="49" charset="-122"/>
              </a:rPr>
              <a:t>哲学</a:t>
            </a:r>
            <a:r>
              <a:rPr lang="en-US" altLang="zh-CN" sz="3200">
                <a:latin typeface="Times New Roman" charset="0"/>
                <a:ea typeface="黑体" pitchFamily="49" charset="-122"/>
              </a:rPr>
              <a:t>(BC428~</a:t>
            </a:r>
            <a:r>
              <a:rPr lang="zh-CN" altLang="en-US" sz="3200">
                <a:latin typeface="Times New Roman" charset="0"/>
                <a:ea typeface="黑体" pitchFamily="49" charset="-122"/>
              </a:rPr>
              <a:t>现在</a:t>
            </a:r>
            <a:r>
              <a:rPr lang="en-US" altLang="zh-CN" sz="3200">
                <a:latin typeface="Times New Roman" charset="0"/>
                <a:ea typeface="黑体" pitchFamily="49" charset="-122"/>
              </a:rPr>
              <a:t>)</a:t>
            </a:r>
            <a:r>
              <a:rPr lang="zh-CN" altLang="en-US" sz="3200">
                <a:latin typeface="Times New Roman" charset="0"/>
                <a:ea typeface="黑体" pitchFamily="49" charset="-122"/>
              </a:rPr>
              <a:t>贡献的思想</a:t>
            </a:r>
            <a:r>
              <a:rPr lang="en-US" altLang="zh-CN" sz="3200">
                <a:latin typeface="Times New Roman" charset="0"/>
                <a:ea typeface="黑体" pitchFamily="49" charset="-122"/>
              </a:rPr>
              <a:t>: </a:t>
            </a:r>
            <a:endParaRPr lang="zh-CN" altLang="en-US" sz="3200">
              <a:latin typeface="Times New Roman" charset="0"/>
              <a:ea typeface="黑体" pitchFamily="49" charset="-122"/>
            </a:endParaRPr>
          </a:p>
          <a:p>
            <a:pPr lvl="1"/>
            <a:r>
              <a:rPr lang="zh-CN" altLang="en-US" sz="2800">
                <a:latin typeface="Times New Roman" charset="0"/>
                <a:ea typeface="黑体" pitchFamily="49" charset="-122"/>
              </a:rPr>
              <a:t>问题</a:t>
            </a:r>
            <a:r>
              <a:rPr lang="en-US" altLang="zh-CN" sz="2800">
                <a:latin typeface="Times New Roman" charset="0"/>
                <a:ea typeface="黑体" pitchFamily="49" charset="-122"/>
              </a:rPr>
              <a:t>1</a:t>
            </a:r>
            <a:r>
              <a:rPr lang="zh-CN" altLang="en-US" sz="2800">
                <a:latin typeface="Times New Roman" charset="0"/>
                <a:ea typeface="黑体" pitchFamily="49" charset="-122"/>
              </a:rPr>
              <a:t>：形式化规则能用来抽取合理的结论吗</a:t>
            </a:r>
            <a:r>
              <a:rPr lang="en-US" altLang="zh-CN" sz="2800">
                <a:latin typeface="Times New Roman" charset="0"/>
                <a:ea typeface="黑体" pitchFamily="49" charset="-122"/>
              </a:rPr>
              <a:t>?</a:t>
            </a:r>
          </a:p>
          <a:p>
            <a:pPr lvl="1"/>
            <a:r>
              <a:rPr lang="zh-CN" altLang="en-US" sz="2800">
                <a:latin typeface="Times New Roman" charset="0"/>
                <a:ea typeface="黑体" pitchFamily="49" charset="-122"/>
              </a:rPr>
              <a:t>问题</a:t>
            </a:r>
            <a:r>
              <a:rPr lang="en-US" altLang="zh-CN" sz="2800">
                <a:latin typeface="Times New Roman" charset="0"/>
                <a:ea typeface="黑体" pitchFamily="49" charset="-122"/>
              </a:rPr>
              <a:t>2</a:t>
            </a:r>
            <a:r>
              <a:rPr lang="zh-CN" altLang="en-US" sz="2800">
                <a:latin typeface="Times New Roman" charset="0"/>
                <a:ea typeface="黑体" pitchFamily="49" charset="-122"/>
              </a:rPr>
              <a:t>：精神的意识是如何从物质的大脑产生出来的</a:t>
            </a:r>
            <a:r>
              <a:rPr lang="en-US" altLang="zh-CN" sz="2800">
                <a:latin typeface="Times New Roman" charset="0"/>
                <a:ea typeface="黑体" pitchFamily="49" charset="-122"/>
              </a:rPr>
              <a:t>?</a:t>
            </a:r>
          </a:p>
          <a:p>
            <a:pPr lvl="1"/>
            <a:r>
              <a:rPr lang="zh-CN" altLang="en-US" sz="2800">
                <a:latin typeface="Times New Roman" charset="0"/>
                <a:ea typeface="黑体" pitchFamily="49" charset="-122"/>
              </a:rPr>
              <a:t>问题</a:t>
            </a:r>
            <a:r>
              <a:rPr lang="en-US" altLang="zh-CN" sz="2800">
                <a:latin typeface="Times New Roman" charset="0"/>
                <a:ea typeface="黑体" pitchFamily="49" charset="-122"/>
              </a:rPr>
              <a:t>3</a:t>
            </a:r>
            <a:r>
              <a:rPr lang="zh-CN" altLang="en-US" sz="2800">
                <a:latin typeface="Times New Roman" charset="0"/>
                <a:ea typeface="黑体" pitchFamily="49" charset="-122"/>
              </a:rPr>
              <a:t>：知识是从哪里来的</a:t>
            </a:r>
            <a:r>
              <a:rPr lang="en-US" altLang="zh-CN" sz="2800">
                <a:latin typeface="Times New Roman" charset="0"/>
                <a:ea typeface="黑体" pitchFamily="49" charset="-122"/>
              </a:rPr>
              <a:t>?</a:t>
            </a:r>
          </a:p>
          <a:p>
            <a:pPr lvl="1"/>
            <a:r>
              <a:rPr lang="zh-CN" altLang="en-US" sz="2800">
                <a:latin typeface="Times New Roman" charset="0"/>
                <a:ea typeface="黑体" pitchFamily="49" charset="-122"/>
              </a:rPr>
              <a:t>问题</a:t>
            </a:r>
            <a:r>
              <a:rPr lang="en-US" altLang="zh-CN" sz="2800">
                <a:latin typeface="Times New Roman" charset="0"/>
                <a:ea typeface="黑体" pitchFamily="49" charset="-122"/>
              </a:rPr>
              <a:t>4</a:t>
            </a:r>
            <a:r>
              <a:rPr lang="zh-CN" altLang="en-US" sz="2800">
                <a:latin typeface="Times New Roman" charset="0"/>
                <a:ea typeface="黑体" pitchFamily="49" charset="-122"/>
              </a:rPr>
              <a:t>：知识是如何导致行动的</a:t>
            </a:r>
            <a:r>
              <a:rPr lang="en-US" altLang="zh-CN" sz="2800">
                <a:latin typeface="Times New Roman" charset="0"/>
                <a:ea typeface="黑体" pitchFamily="49" charset="-122"/>
              </a:rPr>
              <a:t>?</a:t>
            </a:r>
          </a:p>
        </p:txBody>
      </p:sp>
      <p:sp>
        <p:nvSpPr>
          <p:cNvPr id="7270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537802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818621" y="434972"/>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哲学的贡献</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59747" name="Rectangle 3"/>
          <p:cNvSpPr>
            <a:spLocks noGrp="1" noChangeArrowheads="1"/>
          </p:cNvSpPr>
          <p:nvPr>
            <p:ph type="body" idx="1"/>
          </p:nvPr>
        </p:nvSpPr>
        <p:spPr>
          <a:xfrm>
            <a:off x="756708" y="1412875"/>
            <a:ext cx="8801630" cy="4679950"/>
          </a:xfrm>
        </p:spPr>
        <p:txBody>
          <a:bodyPr/>
          <a:lstStyle/>
          <a:p>
            <a:r>
              <a:rPr lang="zh-CN" altLang="en-US" sz="3200" dirty="0">
                <a:latin typeface="黑体" pitchFamily="49" charset="-122"/>
                <a:ea typeface="黑体" pitchFamily="49" charset="-122"/>
              </a:rPr>
              <a:t>问题</a:t>
            </a:r>
            <a:r>
              <a:rPr lang="en-US" altLang="zh-CN" sz="3200" dirty="0">
                <a:latin typeface="黑体" pitchFamily="49" charset="-122"/>
                <a:ea typeface="黑体" pitchFamily="49" charset="-122"/>
              </a:rPr>
              <a:t>1</a:t>
            </a:r>
            <a:r>
              <a:rPr lang="zh-CN" altLang="en-US" sz="3200" dirty="0">
                <a:latin typeface="黑体" pitchFamily="49" charset="-122"/>
                <a:ea typeface="黑体" pitchFamily="49" charset="-122"/>
              </a:rPr>
              <a:t>：形式化规则能用来抽取合理的结论吗</a:t>
            </a:r>
            <a:r>
              <a:rPr lang="en-US" altLang="zh-CN" sz="3200" dirty="0">
                <a:latin typeface="黑体" pitchFamily="49" charset="-122"/>
                <a:ea typeface="黑体" pitchFamily="49" charset="-122"/>
              </a:rPr>
              <a:t>?</a:t>
            </a:r>
            <a:r>
              <a:rPr lang="zh-CN" altLang="en-US" sz="3200" dirty="0">
                <a:latin typeface="黑体" pitchFamily="49" charset="-122"/>
                <a:ea typeface="黑体" pitchFamily="49" charset="-122"/>
              </a:rPr>
              <a:t>（哲学家及其贡献）</a:t>
            </a:r>
          </a:p>
          <a:p>
            <a:pPr lvl="1"/>
            <a:r>
              <a:rPr lang="zh-CN" altLang="en-US" sz="2800" dirty="0">
                <a:latin typeface="Times New Roman" charset="0"/>
                <a:ea typeface="黑体" pitchFamily="49" charset="-122"/>
              </a:rPr>
              <a:t>亚里士多德</a:t>
            </a:r>
            <a:r>
              <a:rPr lang="en-US" altLang="zh-CN" sz="2800" dirty="0">
                <a:latin typeface="Times New Roman" charset="0"/>
                <a:ea typeface="黑体" pitchFamily="49" charset="-122"/>
              </a:rPr>
              <a:t>(Aristotle, BC384~BC322), </a:t>
            </a:r>
            <a:r>
              <a:rPr lang="zh-CN" altLang="en-US" sz="2800" dirty="0">
                <a:latin typeface="Times New Roman" charset="0"/>
                <a:ea typeface="黑体" pitchFamily="49" charset="-122"/>
              </a:rPr>
              <a:t>为形式逻辑奠定了基础 </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第一个把支配意识的理性部分法则形式化为精确的法则集合 </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著名的三段论</a:t>
            </a:r>
          </a:p>
          <a:p>
            <a:pPr lvl="1" latinLnBrk="0"/>
            <a:r>
              <a:rPr lang="en-US" altLang="zh-CN" sz="2800" dirty="0">
                <a:latin typeface="Times New Roman" charset="0"/>
                <a:ea typeface="黑体" pitchFamily="49" charset="-122"/>
              </a:rPr>
              <a:t>Ramon Lull / Leonardo da Vinci(</a:t>
            </a:r>
            <a:r>
              <a:rPr lang="zh-CN" altLang="en-US" sz="2800" dirty="0">
                <a:latin typeface="Times New Roman" charset="0"/>
                <a:ea typeface="黑体" pitchFamily="49" charset="-122"/>
              </a:rPr>
              <a:t>达</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芬奇</a:t>
            </a:r>
            <a:r>
              <a:rPr lang="en-US" altLang="zh-CN" sz="2800" dirty="0">
                <a:latin typeface="Times New Roman" charset="0"/>
                <a:ea typeface="黑体" pitchFamily="49" charset="-122"/>
              </a:rPr>
              <a:t>) / </a:t>
            </a:r>
            <a:r>
              <a:rPr lang="en-US" altLang="zh-CN" sz="2800" dirty="0" err="1">
                <a:latin typeface="Times New Roman" charset="0"/>
                <a:ea typeface="黑体" pitchFamily="49" charset="-122"/>
              </a:rPr>
              <a:t>Blaise</a:t>
            </a:r>
            <a:r>
              <a:rPr lang="en-US" altLang="zh-CN" sz="2800" dirty="0">
                <a:latin typeface="Times New Roman" charset="0"/>
                <a:ea typeface="黑体" pitchFamily="49" charset="-122"/>
              </a:rPr>
              <a:t> Pascal(</a:t>
            </a:r>
            <a:r>
              <a:rPr lang="zh-CN" altLang="en-US" sz="2800" dirty="0">
                <a:latin typeface="Times New Roman" charset="0"/>
                <a:ea typeface="黑体" pitchFamily="49" charset="-122"/>
              </a:rPr>
              <a:t>帕斯卡</a:t>
            </a:r>
            <a:r>
              <a:rPr lang="en-US" altLang="zh-CN" sz="2800" dirty="0">
                <a:latin typeface="Times New Roman" charset="0"/>
                <a:ea typeface="黑体" pitchFamily="49" charset="-122"/>
              </a:rPr>
              <a:t>) / Gottfried Wilhelm Leibnitz(</a:t>
            </a:r>
            <a:r>
              <a:rPr lang="zh-CN" altLang="en-US" sz="2800" dirty="0">
                <a:latin typeface="Times New Roman" charset="0"/>
                <a:ea typeface="黑体" pitchFamily="49" charset="-122"/>
              </a:rPr>
              <a:t>莱布尼兹</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等人均设计或制造了能计算的机器</a:t>
            </a:r>
          </a:p>
        </p:txBody>
      </p:sp>
      <p:sp>
        <p:nvSpPr>
          <p:cNvPr id="15974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521168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18621" y="449260"/>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哲学的贡献</a:t>
            </a:r>
            <a:r>
              <a:rPr lang="en-US" altLang="zh-CN" sz="4000" b="1" dirty="0">
                <a:solidFill>
                  <a:schemeClr val="tx1"/>
                </a:solidFill>
                <a:effectLst>
                  <a:outerShdw blurRad="38100" dist="38100" dir="2700000" algn="tl">
                    <a:srgbClr val="C0C0C0"/>
                  </a:outerShdw>
                </a:effectLst>
                <a:latin typeface="宋体" charset="-122"/>
                <a:ea typeface="宋体" charset="-122"/>
              </a:rPr>
              <a:t>(3)</a:t>
            </a:r>
          </a:p>
        </p:txBody>
      </p:sp>
      <p:sp>
        <p:nvSpPr>
          <p:cNvPr id="74755" name="Rectangle 3"/>
          <p:cNvSpPr>
            <a:spLocks noGrp="1" noChangeArrowheads="1"/>
          </p:cNvSpPr>
          <p:nvPr>
            <p:ph type="body" idx="1"/>
          </p:nvPr>
        </p:nvSpPr>
        <p:spPr>
          <a:xfrm>
            <a:off x="756708" y="1628775"/>
            <a:ext cx="8420100" cy="4479925"/>
          </a:xfrm>
        </p:spPr>
        <p:txBody>
          <a:bodyPr/>
          <a:lstStyle/>
          <a:p>
            <a:pPr lvl="1"/>
            <a:r>
              <a:rPr lang="en-US" altLang="zh-CN" sz="2800">
                <a:latin typeface="黑体" pitchFamily="49" charset="-122"/>
                <a:ea typeface="黑体" pitchFamily="49" charset="-122"/>
              </a:rPr>
              <a:t>17</a:t>
            </a:r>
            <a:r>
              <a:rPr lang="zh-CN" altLang="en-US" sz="2800">
                <a:latin typeface="黑体" pitchFamily="49" charset="-122"/>
                <a:ea typeface="黑体" pitchFamily="49" charset="-122"/>
              </a:rPr>
              <a:t>世纪</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有人提出推理如同数字计算 </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帕斯卡写道</a:t>
            </a:r>
            <a:r>
              <a:rPr lang="en-US" altLang="zh-CN" sz="2800">
                <a:latin typeface="黑体" pitchFamily="49" charset="-122"/>
                <a:ea typeface="黑体" pitchFamily="49" charset="-122"/>
              </a:rPr>
              <a:t>: </a:t>
            </a:r>
            <a:r>
              <a:rPr lang="en-US" altLang="zh-CN" sz="2800">
                <a:latin typeface="Times New Roman"/>
                <a:ea typeface="黑体" pitchFamily="49" charset="-122"/>
              </a:rPr>
              <a:t>“</a:t>
            </a:r>
            <a:r>
              <a:rPr lang="zh-CN" altLang="en-US" sz="2800">
                <a:latin typeface="黑体" pitchFamily="49" charset="-122"/>
                <a:ea typeface="黑体" pitchFamily="49" charset="-122"/>
              </a:rPr>
              <a:t>算术机器产生的效果显然更接近于思维而不是动物的其他活动</a:t>
            </a:r>
            <a:r>
              <a:rPr lang="zh-CN" altLang="en-US" sz="2800">
                <a:latin typeface="Times New Roman"/>
                <a:ea typeface="黑体" pitchFamily="49" charset="-122"/>
              </a:rPr>
              <a:t>”</a:t>
            </a:r>
            <a:endParaRPr lang="zh-CN" altLang="en-US" sz="2800">
              <a:latin typeface="黑体" pitchFamily="49" charset="-122"/>
              <a:ea typeface="黑体" pitchFamily="49" charset="-122"/>
            </a:endParaRPr>
          </a:p>
          <a:p>
            <a:r>
              <a:rPr lang="zh-CN" altLang="en-US" sz="3200">
                <a:latin typeface="黑体" pitchFamily="49" charset="-122"/>
                <a:ea typeface="黑体" pitchFamily="49" charset="-122"/>
              </a:rPr>
              <a:t>问题</a:t>
            </a:r>
            <a:r>
              <a:rPr lang="en-US" altLang="zh-CN" sz="3200">
                <a:latin typeface="黑体" pitchFamily="49" charset="-122"/>
                <a:ea typeface="黑体" pitchFamily="49" charset="-122"/>
              </a:rPr>
              <a:t>1</a:t>
            </a:r>
            <a:r>
              <a:rPr lang="zh-CN" altLang="en-US" sz="3200">
                <a:latin typeface="黑体" pitchFamily="49" charset="-122"/>
                <a:ea typeface="黑体" pitchFamily="49" charset="-122"/>
              </a:rPr>
              <a:t>结论</a:t>
            </a:r>
            <a:r>
              <a:rPr lang="en-US" altLang="zh-CN" sz="3200">
                <a:latin typeface="黑体" pitchFamily="49" charset="-122"/>
                <a:ea typeface="黑体" pitchFamily="49" charset="-122"/>
              </a:rPr>
              <a:t>: </a:t>
            </a:r>
            <a:r>
              <a:rPr lang="zh-CN" altLang="en-US" sz="3200">
                <a:latin typeface="黑体" pitchFamily="49" charset="-122"/>
                <a:ea typeface="黑体" pitchFamily="49" charset="-122"/>
              </a:rPr>
              <a:t>肯定的结论</a:t>
            </a:r>
            <a:r>
              <a:rPr lang="en-US" altLang="zh-CN" sz="3200">
                <a:latin typeface="黑体" pitchFamily="49" charset="-122"/>
                <a:ea typeface="黑体" pitchFamily="49" charset="-122"/>
              </a:rPr>
              <a:t>, </a:t>
            </a:r>
            <a:r>
              <a:rPr lang="zh-CN" altLang="en-US" sz="3200">
                <a:latin typeface="黑体" pitchFamily="49" charset="-122"/>
                <a:ea typeface="黑体" pitchFamily="49" charset="-122"/>
              </a:rPr>
              <a:t>即可以用一个规则集合描述意识的形式化、理性的部分</a:t>
            </a:r>
            <a:endParaRPr lang="en-US" altLang="zh-CN" sz="3200">
              <a:latin typeface="黑体" pitchFamily="49" charset="-122"/>
              <a:ea typeface="黑体" pitchFamily="49" charset="-122"/>
            </a:endParaRPr>
          </a:p>
        </p:txBody>
      </p:sp>
      <p:sp>
        <p:nvSpPr>
          <p:cNvPr id="7475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663132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18621" y="434972"/>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哲学的贡献</a:t>
            </a:r>
            <a:r>
              <a:rPr lang="en-US" altLang="zh-CN" sz="4000" b="1" dirty="0">
                <a:solidFill>
                  <a:schemeClr val="tx1"/>
                </a:solidFill>
                <a:effectLst>
                  <a:outerShdw blurRad="38100" dist="38100" dir="2700000" algn="tl">
                    <a:srgbClr val="C0C0C0"/>
                  </a:outerShdw>
                </a:effectLst>
                <a:latin typeface="宋体" charset="-122"/>
                <a:ea typeface="宋体" charset="-122"/>
              </a:rPr>
              <a:t>(4)</a:t>
            </a:r>
          </a:p>
        </p:txBody>
      </p:sp>
      <p:sp>
        <p:nvSpPr>
          <p:cNvPr id="75779" name="Rectangle 3"/>
          <p:cNvSpPr>
            <a:spLocks noGrp="1" noChangeArrowheads="1"/>
          </p:cNvSpPr>
          <p:nvPr>
            <p:ph type="body" idx="1"/>
          </p:nvPr>
        </p:nvSpPr>
        <p:spPr>
          <a:xfrm>
            <a:off x="756708" y="1484314"/>
            <a:ext cx="8420100" cy="4681537"/>
          </a:xfrm>
        </p:spPr>
        <p:txBody>
          <a:bodyPr/>
          <a:lstStyle/>
          <a:p>
            <a:r>
              <a:rPr lang="zh-CN" altLang="en-US" sz="3200">
                <a:latin typeface="黑体" pitchFamily="49" charset="-122"/>
                <a:ea typeface="黑体" pitchFamily="49" charset="-122"/>
              </a:rPr>
              <a:t>问题</a:t>
            </a:r>
            <a:r>
              <a:rPr lang="en-US" altLang="zh-CN" sz="3200">
                <a:latin typeface="黑体" pitchFamily="49" charset="-122"/>
                <a:ea typeface="黑体" pitchFamily="49" charset="-122"/>
              </a:rPr>
              <a:t>2</a:t>
            </a:r>
            <a:r>
              <a:rPr lang="zh-CN" altLang="en-US" sz="3200">
                <a:latin typeface="黑体" pitchFamily="49" charset="-122"/>
                <a:ea typeface="黑体" pitchFamily="49" charset="-122"/>
              </a:rPr>
              <a:t>：从物理系统的角度来考虑意识</a:t>
            </a:r>
            <a:r>
              <a:rPr lang="en-US" altLang="zh-CN" sz="3200">
                <a:latin typeface="黑体" pitchFamily="49" charset="-122"/>
                <a:ea typeface="黑体" pitchFamily="49" charset="-122"/>
              </a:rPr>
              <a:t>: </a:t>
            </a:r>
            <a:r>
              <a:rPr lang="zh-CN" altLang="en-US" sz="3200">
                <a:latin typeface="黑体" pitchFamily="49" charset="-122"/>
                <a:ea typeface="黑体" pitchFamily="49" charset="-122"/>
              </a:rPr>
              <a:t>意识与物质的大脑之间的关系如何？</a:t>
            </a:r>
            <a:r>
              <a:rPr lang="en-US" altLang="zh-CN" sz="2900">
                <a:latin typeface="Times New Roman" charset="0"/>
                <a:ea typeface="宋体" charset="-122"/>
              </a:rPr>
              <a:t> </a:t>
            </a:r>
          </a:p>
          <a:p>
            <a:pPr lvl="1"/>
            <a:r>
              <a:rPr lang="en-US" altLang="zh-CN" sz="2800">
                <a:latin typeface="Times New Roman" charset="0"/>
                <a:ea typeface="黑体" pitchFamily="49" charset="-122"/>
              </a:rPr>
              <a:t>René Descartes(</a:t>
            </a:r>
            <a:r>
              <a:rPr lang="zh-CN" altLang="en-US" sz="2800">
                <a:latin typeface="Times New Roman" charset="0"/>
                <a:ea typeface="黑体" pitchFamily="49" charset="-122"/>
              </a:rPr>
              <a:t>笛卡尔</a:t>
            </a:r>
            <a:r>
              <a:rPr lang="en-US" altLang="zh-CN" sz="2800">
                <a:latin typeface="Times New Roman" charset="0"/>
                <a:ea typeface="黑体" pitchFamily="49" charset="-122"/>
              </a:rPr>
              <a:t>)</a:t>
            </a:r>
            <a:r>
              <a:rPr lang="zh-CN" altLang="en-US" sz="2800">
                <a:latin typeface="Times New Roman" charset="0"/>
                <a:ea typeface="黑体" pitchFamily="49" charset="-122"/>
              </a:rPr>
              <a:t>给出了第一个关于意识和物质之间的区别以及由此产生的问题的清晰讨论</a:t>
            </a:r>
          </a:p>
          <a:p>
            <a:pPr lvl="1"/>
            <a:r>
              <a:rPr lang="zh-CN" altLang="en-US" sz="2800">
                <a:latin typeface="Times New Roman" charset="0"/>
                <a:ea typeface="黑体" pitchFamily="49" charset="-122"/>
              </a:rPr>
              <a:t>笛卡尔是</a:t>
            </a:r>
            <a:r>
              <a:rPr lang="zh-CN" altLang="en-US" sz="2800" b="1">
                <a:latin typeface="Times New Roman" charset="0"/>
                <a:ea typeface="黑体" pitchFamily="49" charset="-122"/>
              </a:rPr>
              <a:t>二元论</a:t>
            </a:r>
            <a:r>
              <a:rPr lang="zh-CN" altLang="en-US" sz="2800">
                <a:latin typeface="Times New Roman" charset="0"/>
                <a:ea typeface="黑体" pitchFamily="49" charset="-122"/>
              </a:rPr>
              <a:t>的支持者：坚持意识</a:t>
            </a:r>
            <a:r>
              <a:rPr lang="en-US" altLang="zh-CN" sz="2800">
                <a:latin typeface="Times New Roman" charset="0"/>
                <a:ea typeface="黑体" pitchFamily="49" charset="-122"/>
              </a:rPr>
              <a:t>(</a:t>
            </a:r>
            <a:r>
              <a:rPr lang="zh-CN" altLang="en-US" sz="2800">
                <a:latin typeface="Times New Roman" charset="0"/>
                <a:ea typeface="黑体" pitchFamily="49" charset="-122"/>
              </a:rPr>
              <a:t>或称为灵魂</a:t>
            </a:r>
            <a:r>
              <a:rPr lang="en-US" altLang="zh-CN" sz="2800">
                <a:latin typeface="Times New Roman" charset="0"/>
                <a:ea typeface="黑体" pitchFamily="49" charset="-122"/>
              </a:rPr>
              <a:t>/</a:t>
            </a:r>
            <a:r>
              <a:rPr lang="zh-CN" altLang="en-US" sz="2800">
                <a:latin typeface="Times New Roman" charset="0"/>
                <a:ea typeface="黑体" pitchFamily="49" charset="-122"/>
              </a:rPr>
              <a:t>精神</a:t>
            </a:r>
            <a:r>
              <a:rPr lang="en-US" altLang="zh-CN" sz="2800">
                <a:latin typeface="Times New Roman" charset="0"/>
                <a:ea typeface="黑体" pitchFamily="49" charset="-122"/>
              </a:rPr>
              <a:t>)</a:t>
            </a:r>
            <a:r>
              <a:rPr lang="zh-CN" altLang="en-US" sz="2800">
                <a:latin typeface="Times New Roman" charset="0"/>
                <a:ea typeface="黑体" pitchFamily="49" charset="-122"/>
              </a:rPr>
              <a:t>的一部分是超脱于自然之外的</a:t>
            </a:r>
            <a:r>
              <a:rPr lang="en-US" altLang="zh-CN" sz="2800">
                <a:latin typeface="Times New Roman" charset="0"/>
                <a:ea typeface="黑体" pitchFamily="49" charset="-122"/>
              </a:rPr>
              <a:t>, </a:t>
            </a:r>
            <a:r>
              <a:rPr lang="zh-CN" altLang="en-US" sz="2800">
                <a:latin typeface="Times New Roman" charset="0"/>
                <a:ea typeface="黑体" pitchFamily="49" charset="-122"/>
              </a:rPr>
              <a:t>不受物理定律影响</a:t>
            </a:r>
            <a:r>
              <a:rPr lang="en-US" altLang="zh-CN" sz="2800">
                <a:latin typeface="Times New Roman" charset="0"/>
                <a:ea typeface="黑体" pitchFamily="49" charset="-122"/>
              </a:rPr>
              <a:t>. </a:t>
            </a:r>
            <a:r>
              <a:rPr lang="zh-CN" altLang="en-US" sz="2800">
                <a:latin typeface="Times New Roman" charset="0"/>
                <a:ea typeface="黑体" pitchFamily="49" charset="-122"/>
              </a:rPr>
              <a:t>而动物不拥有这种二元属性</a:t>
            </a:r>
            <a:r>
              <a:rPr lang="en-US" altLang="zh-CN" sz="2800">
                <a:latin typeface="Times New Roman" charset="0"/>
                <a:ea typeface="黑体" pitchFamily="49" charset="-122"/>
              </a:rPr>
              <a:t>, </a:t>
            </a:r>
            <a:r>
              <a:rPr lang="zh-CN" altLang="en-US" sz="2800">
                <a:latin typeface="Times New Roman" charset="0"/>
                <a:ea typeface="黑体" pitchFamily="49" charset="-122"/>
              </a:rPr>
              <a:t>它们可以被作为机器对待</a:t>
            </a:r>
          </a:p>
        </p:txBody>
      </p:sp>
      <p:sp>
        <p:nvSpPr>
          <p:cNvPr id="7578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118229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818621" y="434972"/>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哲学的贡献</a:t>
            </a:r>
            <a:r>
              <a:rPr lang="en-US" altLang="zh-CN" sz="4000" b="1" dirty="0">
                <a:solidFill>
                  <a:schemeClr val="tx1"/>
                </a:solidFill>
                <a:effectLst>
                  <a:outerShdw blurRad="38100" dist="38100" dir="2700000" algn="tl">
                    <a:srgbClr val="C0C0C0"/>
                  </a:outerShdw>
                </a:effectLst>
                <a:latin typeface="宋体" charset="-122"/>
                <a:ea typeface="宋体" charset="-122"/>
              </a:rPr>
              <a:t>(5)</a:t>
            </a:r>
          </a:p>
        </p:txBody>
      </p:sp>
      <p:sp>
        <p:nvSpPr>
          <p:cNvPr id="160771" name="Rectangle 3"/>
          <p:cNvSpPr>
            <a:spLocks noGrp="1" noChangeArrowheads="1"/>
          </p:cNvSpPr>
          <p:nvPr>
            <p:ph type="body" idx="1"/>
          </p:nvPr>
        </p:nvSpPr>
        <p:spPr>
          <a:xfrm>
            <a:off x="756708" y="1484314"/>
            <a:ext cx="8420100" cy="4752975"/>
          </a:xfrm>
        </p:spPr>
        <p:txBody>
          <a:bodyPr/>
          <a:lstStyle/>
          <a:p>
            <a:pPr lvl="1"/>
            <a:r>
              <a:rPr lang="zh-CN" altLang="en-US" sz="2800" b="1">
                <a:latin typeface="黑体" pitchFamily="49" charset="-122"/>
                <a:ea typeface="黑体" pitchFamily="49" charset="-122"/>
              </a:rPr>
              <a:t>唯物主义</a:t>
            </a:r>
            <a:r>
              <a:rPr lang="zh-CN" altLang="en-US" sz="2800">
                <a:latin typeface="黑体" pitchFamily="49" charset="-122"/>
                <a:ea typeface="黑体" pitchFamily="49" charset="-122"/>
              </a:rPr>
              <a:t>认为</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大脑依照物理定律运转而构成了意识</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自由意志也就简化为对出现在选择过程中可能选择的感受方式</a:t>
            </a:r>
          </a:p>
          <a:p>
            <a:r>
              <a:rPr lang="zh-CN" altLang="en-US" sz="3200">
                <a:latin typeface="黑体" pitchFamily="49" charset="-122"/>
                <a:ea typeface="黑体" pitchFamily="49" charset="-122"/>
              </a:rPr>
              <a:t>问题</a:t>
            </a:r>
            <a:r>
              <a:rPr lang="en-US" altLang="zh-CN" sz="3200">
                <a:latin typeface="黑体" pitchFamily="49" charset="-122"/>
                <a:ea typeface="黑体" pitchFamily="49" charset="-122"/>
              </a:rPr>
              <a:t>2</a:t>
            </a:r>
            <a:r>
              <a:rPr lang="zh-CN" altLang="en-US" sz="3200">
                <a:latin typeface="黑体" pitchFamily="49" charset="-122"/>
                <a:ea typeface="黑体" pitchFamily="49" charset="-122"/>
              </a:rPr>
              <a:t>结论</a:t>
            </a:r>
            <a:r>
              <a:rPr lang="en-US" altLang="zh-CN" sz="3200">
                <a:latin typeface="黑体" pitchFamily="49" charset="-122"/>
                <a:ea typeface="黑体" pitchFamily="49" charset="-122"/>
              </a:rPr>
              <a:t>: </a:t>
            </a:r>
            <a:r>
              <a:rPr lang="zh-CN" altLang="en-US" sz="3200">
                <a:latin typeface="黑体" pitchFamily="49" charset="-122"/>
                <a:ea typeface="黑体" pitchFamily="49" charset="-122"/>
              </a:rPr>
              <a:t>存在两种选择</a:t>
            </a:r>
            <a:r>
              <a:rPr lang="en-US" altLang="zh-CN" sz="3200">
                <a:latin typeface="Times New Roman"/>
                <a:ea typeface="黑体" pitchFamily="49" charset="-122"/>
              </a:rPr>
              <a:t>—</a:t>
            </a:r>
            <a:r>
              <a:rPr lang="zh-CN" altLang="en-US" sz="3200">
                <a:latin typeface="黑体" pitchFamily="49" charset="-122"/>
                <a:ea typeface="黑体" pitchFamily="49" charset="-122"/>
              </a:rPr>
              <a:t>二元论和一元论</a:t>
            </a:r>
          </a:p>
        </p:txBody>
      </p:sp>
      <p:sp>
        <p:nvSpPr>
          <p:cNvPr id="16077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590217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哲学的贡献</a:t>
            </a:r>
            <a:r>
              <a:rPr lang="en-US" altLang="zh-CN" sz="4000" b="1">
                <a:solidFill>
                  <a:schemeClr val="tx1"/>
                </a:solidFill>
                <a:effectLst>
                  <a:outerShdw blurRad="38100" dist="38100" dir="2700000" algn="tl">
                    <a:srgbClr val="C0C0C0"/>
                  </a:outerShdw>
                </a:effectLst>
                <a:latin typeface="宋体" charset="-122"/>
                <a:ea typeface="宋体" charset="-122"/>
              </a:rPr>
              <a:t>(6)</a:t>
            </a:r>
          </a:p>
        </p:txBody>
      </p:sp>
      <p:sp>
        <p:nvSpPr>
          <p:cNvPr id="161795" name="Rectangle 3"/>
          <p:cNvSpPr>
            <a:spLocks noGrp="1" noChangeArrowheads="1"/>
          </p:cNvSpPr>
          <p:nvPr>
            <p:ph type="body" idx="1"/>
          </p:nvPr>
        </p:nvSpPr>
        <p:spPr>
          <a:xfrm>
            <a:off x="756708" y="1628775"/>
            <a:ext cx="8420100" cy="4479925"/>
          </a:xfrm>
        </p:spPr>
        <p:txBody>
          <a:bodyPr/>
          <a:lstStyle/>
          <a:p>
            <a:r>
              <a:rPr lang="zh-CN" altLang="en-US" sz="3200">
                <a:latin typeface="黑体" pitchFamily="49" charset="-122"/>
                <a:ea typeface="黑体" pitchFamily="49" charset="-122"/>
              </a:rPr>
              <a:t>问题</a:t>
            </a:r>
            <a:r>
              <a:rPr lang="en-US" altLang="zh-CN" sz="3200">
                <a:latin typeface="黑体" pitchFamily="49" charset="-122"/>
                <a:ea typeface="黑体" pitchFamily="49" charset="-122"/>
              </a:rPr>
              <a:t>3</a:t>
            </a:r>
            <a:r>
              <a:rPr lang="zh-CN" altLang="en-US" sz="3200">
                <a:latin typeface="黑体" pitchFamily="49" charset="-122"/>
                <a:ea typeface="黑体" pitchFamily="49" charset="-122"/>
              </a:rPr>
              <a:t>：知识是从哪里来的</a:t>
            </a:r>
            <a:r>
              <a:rPr lang="en-US" altLang="zh-CN" sz="3200">
                <a:latin typeface="黑体" pitchFamily="49" charset="-122"/>
                <a:ea typeface="黑体" pitchFamily="49" charset="-122"/>
              </a:rPr>
              <a:t>?</a:t>
            </a:r>
          </a:p>
          <a:p>
            <a:pPr lvl="1"/>
            <a:r>
              <a:rPr lang="zh-CN" altLang="en-US" sz="2800">
                <a:latin typeface="黑体" pitchFamily="49" charset="-122"/>
                <a:ea typeface="黑体" pitchFamily="49" charset="-122"/>
              </a:rPr>
              <a:t>关于知识的来源</a:t>
            </a:r>
            <a:r>
              <a:rPr lang="en-US" altLang="zh-CN" sz="2800">
                <a:latin typeface="黑体" pitchFamily="49" charset="-122"/>
                <a:ea typeface="黑体" pitchFamily="49" charset="-122"/>
              </a:rPr>
              <a:t>: </a:t>
            </a:r>
            <a:r>
              <a:rPr lang="en-US" altLang="zh-CN" sz="2800">
                <a:latin typeface="Times New Roman" charset="0"/>
                <a:ea typeface="黑体" pitchFamily="49" charset="-122"/>
              </a:rPr>
              <a:t>Francis Bacon(</a:t>
            </a:r>
            <a:r>
              <a:rPr lang="zh-CN" altLang="en-US" sz="2800">
                <a:latin typeface="Times New Roman" charset="0"/>
                <a:ea typeface="黑体" pitchFamily="49" charset="-122"/>
              </a:rPr>
              <a:t>培根</a:t>
            </a:r>
            <a:r>
              <a:rPr lang="en-US" altLang="zh-CN" sz="2800">
                <a:latin typeface="Times New Roman" charset="0"/>
                <a:ea typeface="黑体" pitchFamily="49" charset="-122"/>
              </a:rPr>
              <a:t>)《</a:t>
            </a:r>
            <a:r>
              <a:rPr lang="zh-CN" altLang="en-US" sz="2800">
                <a:latin typeface="Times New Roman" charset="0"/>
                <a:ea typeface="黑体" pitchFamily="49" charset="-122"/>
              </a:rPr>
              <a:t>新工具论</a:t>
            </a:r>
            <a:r>
              <a:rPr lang="en-US" altLang="zh-CN" sz="2800">
                <a:latin typeface="Times New Roman" charset="0"/>
                <a:ea typeface="黑体" pitchFamily="49" charset="-122"/>
              </a:rPr>
              <a:t>》</a:t>
            </a:r>
            <a:r>
              <a:rPr lang="zh-CN" altLang="en-US" sz="2800">
                <a:latin typeface="Times New Roman" charset="0"/>
                <a:ea typeface="黑体" pitchFamily="49" charset="-122"/>
              </a:rPr>
              <a:t>开始了经验主义运动</a:t>
            </a:r>
          </a:p>
          <a:p>
            <a:pPr lvl="1"/>
            <a:r>
              <a:rPr lang="en-US" altLang="zh-CN" sz="2800">
                <a:latin typeface="Times New Roman" charset="0"/>
                <a:ea typeface="黑体" pitchFamily="49" charset="-122"/>
              </a:rPr>
              <a:t>John Locke(</a:t>
            </a:r>
            <a:r>
              <a:rPr lang="zh-CN" altLang="en-US" sz="2800">
                <a:latin typeface="Times New Roman" charset="0"/>
                <a:ea typeface="黑体" pitchFamily="49" charset="-122"/>
              </a:rPr>
              <a:t>洛克</a:t>
            </a:r>
            <a:r>
              <a:rPr lang="en-US" altLang="zh-CN" sz="2800">
                <a:latin typeface="Times New Roman" charset="0"/>
                <a:ea typeface="黑体" pitchFamily="49" charset="-122"/>
              </a:rPr>
              <a:t>)</a:t>
            </a:r>
            <a:r>
              <a:rPr lang="zh-CN" altLang="en-US" sz="2800">
                <a:latin typeface="Times New Roman" charset="0"/>
                <a:ea typeface="黑体" pitchFamily="49" charset="-122"/>
              </a:rPr>
              <a:t>指出：“无物非先感而后知”</a:t>
            </a:r>
          </a:p>
          <a:p>
            <a:pPr lvl="1"/>
            <a:r>
              <a:rPr lang="en-US" altLang="zh-CN" sz="2800">
                <a:latin typeface="Times New Roman" charset="0"/>
                <a:ea typeface="黑体" pitchFamily="49" charset="-122"/>
              </a:rPr>
              <a:t>David Hume(</a:t>
            </a:r>
            <a:r>
              <a:rPr lang="zh-CN" altLang="en-US" sz="2800">
                <a:latin typeface="Times New Roman" charset="0"/>
                <a:ea typeface="黑体" pitchFamily="49" charset="-122"/>
              </a:rPr>
              <a:t>休谟</a:t>
            </a:r>
            <a:r>
              <a:rPr lang="en-US" altLang="zh-CN" sz="2800">
                <a:latin typeface="Times New Roman" charset="0"/>
                <a:ea typeface="黑体" pitchFamily="49" charset="-122"/>
              </a:rPr>
              <a:t>)</a:t>
            </a:r>
            <a:r>
              <a:rPr lang="zh-CN" altLang="en-US" sz="2800">
                <a:latin typeface="Times New Roman" charset="0"/>
                <a:ea typeface="黑体" pitchFamily="49" charset="-122"/>
              </a:rPr>
              <a:t>提出归纳原理：一般规则是通过揭示形成规则的元素之间的重复关联而获得的</a:t>
            </a:r>
          </a:p>
        </p:txBody>
      </p:sp>
      <p:sp>
        <p:nvSpPr>
          <p:cNvPr id="16179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078535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哲学的贡献</a:t>
            </a:r>
            <a:r>
              <a:rPr lang="en-US" altLang="zh-CN" sz="4000" b="1" dirty="0">
                <a:solidFill>
                  <a:schemeClr val="tx1"/>
                </a:solidFill>
                <a:effectLst>
                  <a:outerShdw blurRad="38100" dist="38100" dir="2700000" algn="tl">
                    <a:srgbClr val="C0C0C0"/>
                  </a:outerShdw>
                </a:effectLst>
                <a:latin typeface="宋体" charset="-122"/>
                <a:ea typeface="宋体" charset="-122"/>
              </a:rPr>
              <a:t>(7)</a:t>
            </a:r>
          </a:p>
        </p:txBody>
      </p:sp>
      <p:sp>
        <p:nvSpPr>
          <p:cNvPr id="76803" name="Rectangle 3"/>
          <p:cNvSpPr>
            <a:spLocks noGrp="1" noChangeArrowheads="1"/>
          </p:cNvSpPr>
          <p:nvPr>
            <p:ph type="body" idx="1"/>
          </p:nvPr>
        </p:nvSpPr>
        <p:spPr>
          <a:xfrm>
            <a:off x="756708" y="1628775"/>
            <a:ext cx="8420100" cy="4479925"/>
          </a:xfrm>
        </p:spPr>
        <p:txBody>
          <a:bodyPr/>
          <a:lstStyle/>
          <a:p>
            <a:pPr lvl="1"/>
            <a:r>
              <a:rPr lang="zh-CN" altLang="en-US" sz="2800">
                <a:latin typeface="Times New Roman" charset="0"/>
                <a:ea typeface="黑体" pitchFamily="49" charset="-122"/>
              </a:rPr>
              <a:t>基于</a:t>
            </a:r>
            <a:r>
              <a:rPr lang="en-US" altLang="zh-CN" sz="2800">
                <a:latin typeface="Times New Roman" charset="0"/>
                <a:ea typeface="黑体" pitchFamily="49" charset="-122"/>
              </a:rPr>
              <a:t>Ludwig Wittgenstein, Bertrand Russell</a:t>
            </a:r>
            <a:r>
              <a:rPr lang="zh-CN" altLang="en-US" sz="2800">
                <a:latin typeface="Times New Roman" charset="0"/>
                <a:ea typeface="黑体" pitchFamily="49" charset="-122"/>
              </a:rPr>
              <a:t>的工作，</a:t>
            </a:r>
            <a:r>
              <a:rPr lang="en-US" altLang="zh-CN" sz="2800">
                <a:latin typeface="Times New Roman" charset="0"/>
                <a:ea typeface="黑体" pitchFamily="49" charset="-122"/>
              </a:rPr>
              <a:t>Rudolf Carnap</a:t>
            </a:r>
            <a:r>
              <a:rPr lang="zh-CN" altLang="en-US" sz="2800">
                <a:latin typeface="Times New Roman" charset="0"/>
                <a:ea typeface="黑体" pitchFamily="49" charset="-122"/>
              </a:rPr>
              <a:t>领导维也纳学派发展了实证逻辑主义，坚持认为所有的知识都可以用最终和传感器输入相对应的</a:t>
            </a:r>
            <a:r>
              <a:rPr lang="zh-CN" altLang="en-US" sz="2800" b="1">
                <a:latin typeface="Times New Roman" charset="0"/>
                <a:ea typeface="黑体" pitchFamily="49" charset="-122"/>
              </a:rPr>
              <a:t>观察语句</a:t>
            </a:r>
            <a:r>
              <a:rPr lang="zh-CN" altLang="en-US" sz="2800">
                <a:latin typeface="Times New Roman" charset="0"/>
                <a:ea typeface="黑体" pitchFamily="49" charset="-122"/>
              </a:rPr>
              <a:t>相联系的逻辑理论来描述</a:t>
            </a:r>
          </a:p>
          <a:p>
            <a:r>
              <a:rPr lang="zh-CN" altLang="en-US" sz="3200">
                <a:latin typeface="黑体" pitchFamily="49" charset="-122"/>
                <a:ea typeface="黑体" pitchFamily="49" charset="-122"/>
              </a:rPr>
              <a:t>问题</a:t>
            </a:r>
            <a:r>
              <a:rPr lang="en-US" altLang="zh-CN" sz="3200">
                <a:latin typeface="黑体" pitchFamily="49" charset="-122"/>
                <a:ea typeface="黑体" pitchFamily="49" charset="-122"/>
              </a:rPr>
              <a:t>3</a:t>
            </a:r>
            <a:r>
              <a:rPr lang="zh-CN" altLang="en-US" sz="3200">
                <a:latin typeface="黑体" pitchFamily="49" charset="-122"/>
                <a:ea typeface="黑体" pitchFamily="49" charset="-122"/>
              </a:rPr>
              <a:t>结论</a:t>
            </a:r>
            <a:r>
              <a:rPr lang="en-US" altLang="zh-CN" sz="3200">
                <a:latin typeface="黑体" pitchFamily="49" charset="-122"/>
                <a:ea typeface="黑体" pitchFamily="49" charset="-122"/>
              </a:rPr>
              <a:t>: </a:t>
            </a:r>
            <a:r>
              <a:rPr lang="zh-CN" altLang="en-US" sz="3200">
                <a:latin typeface="黑体" pitchFamily="49" charset="-122"/>
                <a:ea typeface="黑体" pitchFamily="49" charset="-122"/>
              </a:rPr>
              <a:t>知识来自于实践</a:t>
            </a:r>
            <a:endParaRPr lang="zh-CN" altLang="en-US" sz="3500">
              <a:latin typeface="黑体" pitchFamily="49" charset="-122"/>
              <a:ea typeface="黑体" pitchFamily="49" charset="-122"/>
            </a:endParaRPr>
          </a:p>
        </p:txBody>
      </p:sp>
      <p:sp>
        <p:nvSpPr>
          <p:cNvPr id="7680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156969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哲学的贡献</a:t>
            </a:r>
            <a:r>
              <a:rPr lang="en-US" altLang="zh-CN" sz="4000" b="1" dirty="0">
                <a:solidFill>
                  <a:schemeClr val="tx1"/>
                </a:solidFill>
                <a:effectLst>
                  <a:outerShdw blurRad="38100" dist="38100" dir="2700000" algn="tl">
                    <a:srgbClr val="C0C0C0"/>
                  </a:outerShdw>
                </a:effectLst>
                <a:latin typeface="宋体" charset="-122"/>
                <a:ea typeface="宋体" charset="-122"/>
              </a:rPr>
              <a:t>(8)</a:t>
            </a:r>
          </a:p>
        </p:txBody>
      </p:sp>
      <p:sp>
        <p:nvSpPr>
          <p:cNvPr id="77827" name="Rectangle 3"/>
          <p:cNvSpPr>
            <a:spLocks noGrp="1" noChangeArrowheads="1"/>
          </p:cNvSpPr>
          <p:nvPr>
            <p:ph type="body" idx="1"/>
          </p:nvPr>
        </p:nvSpPr>
        <p:spPr>
          <a:xfrm>
            <a:off x="756708" y="1628775"/>
            <a:ext cx="8420100" cy="4479925"/>
          </a:xfrm>
        </p:spPr>
        <p:txBody>
          <a:bodyPr/>
          <a:lstStyle/>
          <a:p>
            <a:r>
              <a:rPr lang="zh-CN" altLang="en-US" sz="3200">
                <a:latin typeface="黑体" pitchFamily="49" charset="-122"/>
                <a:ea typeface="黑体" pitchFamily="49" charset="-122"/>
              </a:rPr>
              <a:t>问题</a:t>
            </a:r>
            <a:r>
              <a:rPr lang="en-US" altLang="zh-CN" sz="3200">
                <a:latin typeface="黑体" pitchFamily="49" charset="-122"/>
                <a:ea typeface="黑体" pitchFamily="49" charset="-122"/>
              </a:rPr>
              <a:t>4</a:t>
            </a:r>
            <a:r>
              <a:rPr lang="zh-CN" altLang="en-US" sz="3200">
                <a:latin typeface="黑体" pitchFamily="49" charset="-122"/>
                <a:ea typeface="黑体" pitchFamily="49" charset="-122"/>
              </a:rPr>
              <a:t>：知识是如何导致行动的</a:t>
            </a:r>
            <a:r>
              <a:rPr lang="en-US" altLang="zh-CN" sz="3200">
                <a:latin typeface="黑体" pitchFamily="49" charset="-122"/>
                <a:ea typeface="黑体" pitchFamily="49" charset="-122"/>
              </a:rPr>
              <a:t>?</a:t>
            </a:r>
          </a:p>
          <a:p>
            <a:pPr lvl="1"/>
            <a:r>
              <a:rPr lang="zh-CN" altLang="en-US" sz="2800">
                <a:latin typeface="黑体" pitchFamily="49" charset="-122"/>
                <a:ea typeface="黑体" pitchFamily="49" charset="-122"/>
              </a:rPr>
              <a:t>关于意识的哲学图景的最后元素是知识与行动之间的联系 </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智能既要求推理也要求行动</a:t>
            </a:r>
          </a:p>
          <a:p>
            <a:pPr lvl="1"/>
            <a:r>
              <a:rPr lang="zh-CN" altLang="en-US" sz="2800">
                <a:latin typeface="黑体" pitchFamily="49" charset="-122"/>
                <a:ea typeface="黑体" pitchFamily="49" charset="-122"/>
              </a:rPr>
              <a:t>亚里士多德认为</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行动是通过目标与关于行动结果的知识之间的逻辑来判定的</a:t>
            </a:r>
          </a:p>
        </p:txBody>
      </p:sp>
      <p:sp>
        <p:nvSpPr>
          <p:cNvPr id="7782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204578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818621" y="434972"/>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哲学的贡献</a:t>
            </a:r>
            <a:r>
              <a:rPr lang="en-US" altLang="zh-CN" sz="4000" b="1" dirty="0">
                <a:solidFill>
                  <a:schemeClr val="tx1"/>
                </a:solidFill>
                <a:effectLst>
                  <a:outerShdw blurRad="38100" dist="38100" dir="2700000" algn="tl">
                    <a:srgbClr val="C0C0C0"/>
                  </a:outerShdw>
                </a:effectLst>
                <a:latin typeface="宋体" charset="-122"/>
                <a:ea typeface="宋体" charset="-122"/>
              </a:rPr>
              <a:t>(9)</a:t>
            </a:r>
          </a:p>
        </p:txBody>
      </p:sp>
      <p:sp>
        <p:nvSpPr>
          <p:cNvPr id="162819" name="Rectangle 3"/>
          <p:cNvSpPr>
            <a:spLocks noGrp="1" noChangeArrowheads="1"/>
          </p:cNvSpPr>
          <p:nvPr>
            <p:ph type="body" idx="1"/>
          </p:nvPr>
        </p:nvSpPr>
        <p:spPr>
          <a:xfrm>
            <a:off x="756708" y="1628775"/>
            <a:ext cx="8420100" cy="4479925"/>
          </a:xfrm>
        </p:spPr>
        <p:txBody>
          <a:bodyPr/>
          <a:lstStyle/>
          <a:p>
            <a:pPr lvl="1"/>
            <a:r>
              <a:rPr lang="zh-CN" altLang="en-US" sz="2800">
                <a:latin typeface="Times New Roman" charset="0"/>
                <a:ea typeface="黑体" pitchFamily="49" charset="-122"/>
              </a:rPr>
              <a:t>他的进一步阐述指出</a:t>
            </a:r>
            <a:r>
              <a:rPr lang="en-US" altLang="zh-CN" sz="2800">
                <a:latin typeface="Times New Roman" charset="0"/>
                <a:ea typeface="黑体" pitchFamily="49" charset="-122"/>
              </a:rPr>
              <a:t>: </a:t>
            </a:r>
            <a:r>
              <a:rPr lang="zh-CN" altLang="en-US" sz="2800">
                <a:latin typeface="Times New Roman" charset="0"/>
                <a:ea typeface="黑体" pitchFamily="49" charset="-122"/>
              </a:rPr>
              <a:t>要深思的不是结局而是手段 </a:t>
            </a:r>
            <a:r>
              <a:rPr lang="en-US" altLang="zh-CN" sz="2800">
                <a:latin typeface="Times New Roman" charset="0"/>
                <a:ea typeface="黑体" pitchFamily="49" charset="-122"/>
              </a:rPr>
              <a:t>/ </a:t>
            </a:r>
            <a:r>
              <a:rPr lang="zh-CN" altLang="en-US" sz="2800">
                <a:latin typeface="Times New Roman" charset="0"/>
                <a:ea typeface="黑体" pitchFamily="49" charset="-122"/>
              </a:rPr>
              <a:t>假设了结局并考虑如何以及通过什么手段得到该结局</a:t>
            </a:r>
            <a:r>
              <a:rPr lang="en-US" altLang="zh-CN" sz="2800">
                <a:latin typeface="Times New Roman" charset="0"/>
                <a:ea typeface="黑体" pitchFamily="49" charset="-122"/>
              </a:rPr>
              <a:t>, </a:t>
            </a:r>
            <a:r>
              <a:rPr lang="zh-CN" altLang="en-US" sz="2800">
                <a:latin typeface="Times New Roman" charset="0"/>
                <a:ea typeface="黑体" pitchFamily="49" charset="-122"/>
              </a:rPr>
              <a:t>结局是否容易是否最好 </a:t>
            </a:r>
            <a:r>
              <a:rPr lang="en-US" altLang="zh-CN" sz="2800">
                <a:latin typeface="Times New Roman" charset="0"/>
                <a:ea typeface="黑体" pitchFamily="49" charset="-122"/>
              </a:rPr>
              <a:t>/ </a:t>
            </a:r>
            <a:r>
              <a:rPr lang="zh-CN" altLang="en-US" sz="2800">
                <a:latin typeface="Times New Roman" charset="0"/>
                <a:ea typeface="黑体" pitchFamily="49" charset="-122"/>
              </a:rPr>
              <a:t>手段在分析顺序中是最后一个</a:t>
            </a:r>
            <a:r>
              <a:rPr lang="en-US" altLang="zh-CN" sz="2800">
                <a:latin typeface="Times New Roman" charset="0"/>
                <a:ea typeface="黑体" pitchFamily="49" charset="-122"/>
              </a:rPr>
              <a:t>, </a:t>
            </a:r>
            <a:r>
              <a:rPr lang="zh-CN" altLang="en-US" sz="2800">
                <a:latin typeface="Times New Roman" charset="0"/>
                <a:ea typeface="黑体" pitchFamily="49" charset="-122"/>
              </a:rPr>
              <a:t>在生成顺序中是第一个</a:t>
            </a:r>
          </a:p>
          <a:p>
            <a:pPr lvl="1" latinLnBrk="0"/>
            <a:r>
              <a:rPr lang="zh-CN" altLang="en-US" sz="2800">
                <a:latin typeface="Times New Roman" charset="0"/>
                <a:ea typeface="黑体" pitchFamily="49" charset="-122"/>
              </a:rPr>
              <a:t>这实际上就是回归规划系统</a:t>
            </a:r>
            <a:r>
              <a:rPr lang="en-US" altLang="zh-CN" sz="2800">
                <a:latin typeface="Times New Roman" charset="0"/>
                <a:ea typeface="黑体" pitchFamily="49" charset="-122"/>
              </a:rPr>
              <a:t>, 2300</a:t>
            </a:r>
            <a:r>
              <a:rPr lang="zh-CN" altLang="en-US" sz="2800">
                <a:latin typeface="Times New Roman" charset="0"/>
                <a:ea typeface="黑体" pitchFamily="49" charset="-122"/>
              </a:rPr>
              <a:t>年后由</a:t>
            </a:r>
            <a:r>
              <a:rPr lang="en-US" altLang="zh-CN" sz="2800">
                <a:latin typeface="Times New Roman" charset="0"/>
                <a:ea typeface="黑体" pitchFamily="49" charset="-122"/>
              </a:rPr>
              <a:t>Newell</a:t>
            </a:r>
            <a:r>
              <a:rPr lang="zh-CN" altLang="en-US" sz="2800">
                <a:latin typeface="Times New Roman" charset="0"/>
                <a:ea typeface="黑体" pitchFamily="49" charset="-122"/>
              </a:rPr>
              <a:t>和</a:t>
            </a:r>
            <a:r>
              <a:rPr lang="en-US" altLang="zh-CN" sz="2800">
                <a:latin typeface="Times New Roman" charset="0"/>
                <a:ea typeface="黑体" pitchFamily="49" charset="-122"/>
              </a:rPr>
              <a:t>Simon</a:t>
            </a:r>
            <a:r>
              <a:rPr lang="zh-CN" altLang="en-US" sz="2800">
                <a:latin typeface="Times New Roman" charset="0"/>
                <a:ea typeface="黑体" pitchFamily="49" charset="-122"/>
              </a:rPr>
              <a:t>在其</a:t>
            </a:r>
            <a:r>
              <a:rPr lang="en-US" altLang="zh-CN" sz="2800">
                <a:latin typeface="Times New Roman" charset="0"/>
                <a:ea typeface="黑体" pitchFamily="49" charset="-122"/>
              </a:rPr>
              <a:t>GPS</a:t>
            </a:r>
            <a:r>
              <a:rPr lang="zh-CN" altLang="en-US" sz="2800">
                <a:latin typeface="Times New Roman" charset="0"/>
                <a:ea typeface="黑体" pitchFamily="49" charset="-122"/>
              </a:rPr>
              <a:t>程序中实现了</a:t>
            </a:r>
          </a:p>
          <a:p>
            <a:r>
              <a:rPr lang="zh-CN" altLang="en-US" sz="3200">
                <a:latin typeface="黑体" pitchFamily="49" charset="-122"/>
                <a:ea typeface="黑体" pitchFamily="49" charset="-122"/>
              </a:rPr>
              <a:t>问题</a:t>
            </a:r>
            <a:r>
              <a:rPr lang="en-US" altLang="zh-CN" sz="3200">
                <a:latin typeface="黑体" pitchFamily="49" charset="-122"/>
                <a:ea typeface="黑体" pitchFamily="49" charset="-122"/>
              </a:rPr>
              <a:t>4</a:t>
            </a:r>
            <a:r>
              <a:rPr lang="zh-CN" altLang="en-US" sz="3200">
                <a:latin typeface="黑体" pitchFamily="49" charset="-122"/>
                <a:ea typeface="黑体" pitchFamily="49" charset="-122"/>
              </a:rPr>
              <a:t>结论</a:t>
            </a:r>
            <a:r>
              <a:rPr lang="en-US" altLang="zh-CN" sz="3200">
                <a:latin typeface="黑体" pitchFamily="49" charset="-122"/>
                <a:ea typeface="黑体" pitchFamily="49" charset="-122"/>
              </a:rPr>
              <a:t>: </a:t>
            </a:r>
            <a:r>
              <a:rPr lang="zh-CN" altLang="en-US" sz="3200">
                <a:latin typeface="黑体" pitchFamily="49" charset="-122"/>
                <a:ea typeface="黑体" pitchFamily="49" charset="-122"/>
              </a:rPr>
              <a:t>知识用于指导行动去达到目标</a:t>
            </a:r>
          </a:p>
        </p:txBody>
      </p:sp>
      <p:sp>
        <p:nvSpPr>
          <p:cNvPr id="16282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95536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每个品类的公司分布</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778" y="1415311"/>
            <a:ext cx="9162542" cy="4330733"/>
          </a:xfrm>
          <a:prstGeom prst="rect">
            <a:avLst/>
          </a:prstGeom>
        </p:spPr>
      </p:pic>
    </p:spTree>
    <p:extLst>
      <p:ext uri="{BB962C8B-B14F-4D97-AF65-F5344CB8AC3E}">
        <p14:creationId xmlns:p14="http://schemas.microsoft.com/office/powerpoint/2010/main" val="228552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数学的贡献</a:t>
            </a:r>
            <a:r>
              <a:rPr lang="en-US" altLang="zh-CN" sz="4000" b="1" dirty="0">
                <a:solidFill>
                  <a:schemeClr val="tx1"/>
                </a:solidFill>
                <a:effectLst>
                  <a:outerShdw blurRad="38100" dist="38100" dir="2700000" algn="tl">
                    <a:srgbClr val="C0C0C0"/>
                  </a:outerShdw>
                </a:effectLst>
                <a:latin typeface="宋体" charset="-122"/>
                <a:ea typeface="宋体" charset="-122"/>
              </a:rPr>
              <a:t>(1)</a:t>
            </a:r>
          </a:p>
        </p:txBody>
      </p:sp>
      <p:sp>
        <p:nvSpPr>
          <p:cNvPr id="78851" name="Rectangle 3"/>
          <p:cNvSpPr>
            <a:spLocks noGrp="1" noChangeArrowheads="1"/>
          </p:cNvSpPr>
          <p:nvPr>
            <p:ph type="body" idx="1"/>
          </p:nvPr>
        </p:nvSpPr>
        <p:spPr>
          <a:xfrm>
            <a:off x="756708" y="1557338"/>
            <a:ext cx="8420100" cy="4551362"/>
          </a:xfrm>
        </p:spPr>
        <p:txBody>
          <a:bodyPr/>
          <a:lstStyle/>
          <a:p>
            <a:r>
              <a:rPr lang="zh-CN" altLang="en-US" sz="3200">
                <a:latin typeface="Times New Roman" charset="0"/>
                <a:ea typeface="黑体" pitchFamily="49" charset="-122"/>
              </a:rPr>
              <a:t>数学</a:t>
            </a:r>
            <a:r>
              <a:rPr lang="en-US" altLang="zh-CN" sz="3200">
                <a:latin typeface="Times New Roman" charset="0"/>
                <a:ea typeface="黑体" pitchFamily="49" charset="-122"/>
              </a:rPr>
              <a:t>(800~</a:t>
            </a:r>
            <a:r>
              <a:rPr lang="zh-CN" altLang="en-US" sz="3200">
                <a:latin typeface="Times New Roman" charset="0"/>
                <a:ea typeface="黑体" pitchFamily="49" charset="-122"/>
              </a:rPr>
              <a:t>现在</a:t>
            </a:r>
            <a:r>
              <a:rPr lang="en-US" altLang="zh-CN" sz="3200">
                <a:latin typeface="Times New Roman" charset="0"/>
                <a:ea typeface="黑体" pitchFamily="49" charset="-122"/>
              </a:rPr>
              <a:t>)</a:t>
            </a:r>
            <a:r>
              <a:rPr lang="zh-CN" altLang="en-US" sz="3200">
                <a:latin typeface="Times New Roman" charset="0"/>
                <a:ea typeface="黑体" pitchFamily="49" charset="-122"/>
              </a:rPr>
              <a:t>贡献的思想</a:t>
            </a:r>
            <a:r>
              <a:rPr lang="en-US" altLang="zh-CN" sz="3200">
                <a:latin typeface="Times New Roman" charset="0"/>
                <a:ea typeface="黑体" pitchFamily="49" charset="-122"/>
              </a:rPr>
              <a:t>:</a:t>
            </a:r>
          </a:p>
          <a:p>
            <a:pPr lvl="1"/>
            <a:r>
              <a:rPr lang="zh-CN" altLang="en-US" sz="2800">
                <a:latin typeface="黑体" pitchFamily="49" charset="-122"/>
                <a:ea typeface="黑体" pitchFamily="49" charset="-122"/>
              </a:rPr>
              <a:t>什么是抽取合理结论的形式化规则</a:t>
            </a:r>
            <a:r>
              <a:rPr lang="en-US" altLang="zh-CN" sz="2800">
                <a:latin typeface="黑体" pitchFamily="49" charset="-122"/>
                <a:ea typeface="黑体" pitchFamily="49" charset="-122"/>
              </a:rPr>
              <a:t>?</a:t>
            </a:r>
          </a:p>
          <a:p>
            <a:pPr lvl="1"/>
            <a:r>
              <a:rPr lang="zh-CN" altLang="en-US" sz="2800">
                <a:latin typeface="黑体" pitchFamily="49" charset="-122"/>
                <a:ea typeface="黑体" pitchFamily="49" charset="-122"/>
              </a:rPr>
              <a:t>什么可以被计算</a:t>
            </a:r>
            <a:r>
              <a:rPr lang="en-US" altLang="zh-CN" sz="2800">
                <a:latin typeface="黑体" pitchFamily="49" charset="-122"/>
                <a:ea typeface="黑体" pitchFamily="49" charset="-122"/>
              </a:rPr>
              <a:t>?</a:t>
            </a:r>
          </a:p>
          <a:p>
            <a:pPr lvl="1"/>
            <a:r>
              <a:rPr lang="zh-CN" altLang="en-US" sz="2800">
                <a:latin typeface="黑体" pitchFamily="49" charset="-122"/>
                <a:ea typeface="黑体" pitchFamily="49" charset="-122"/>
              </a:rPr>
              <a:t>如何用不确定的知识进行推理</a:t>
            </a:r>
            <a:r>
              <a:rPr lang="en-US" altLang="zh-CN" sz="2800">
                <a:latin typeface="黑体" pitchFamily="49" charset="-122"/>
                <a:ea typeface="黑体" pitchFamily="49" charset="-122"/>
              </a:rPr>
              <a:t>?</a:t>
            </a:r>
          </a:p>
          <a:p>
            <a:r>
              <a:rPr lang="en-US" altLang="zh-CN" sz="3200">
                <a:latin typeface="Times New Roman" charset="0"/>
                <a:ea typeface="黑体" pitchFamily="49" charset="-122"/>
              </a:rPr>
              <a:t>AI</a:t>
            </a:r>
            <a:r>
              <a:rPr lang="zh-CN" altLang="en-US" sz="3200">
                <a:latin typeface="Times New Roman" charset="0"/>
                <a:ea typeface="黑体" pitchFamily="49" charset="-122"/>
              </a:rPr>
              <a:t>成为一门规范科学要求在三个基础领域完成一定程度的数学形式化</a:t>
            </a:r>
            <a:r>
              <a:rPr lang="en-US" altLang="zh-CN" sz="3200">
                <a:latin typeface="Times New Roman" charset="0"/>
                <a:ea typeface="黑体" pitchFamily="49" charset="-122"/>
              </a:rPr>
              <a:t>: </a:t>
            </a:r>
          </a:p>
          <a:p>
            <a:r>
              <a:rPr lang="zh-CN" altLang="en-US" sz="3200">
                <a:latin typeface="Times New Roman" charset="0"/>
                <a:ea typeface="黑体" pitchFamily="49" charset="-122"/>
              </a:rPr>
              <a:t>逻辑、计算、概率</a:t>
            </a:r>
          </a:p>
        </p:txBody>
      </p:sp>
      <p:sp>
        <p:nvSpPr>
          <p:cNvPr id="7885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256701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804333" y="342801"/>
            <a:ext cx="8420100" cy="863600"/>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数学的贡献</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63843" name="Rectangle 3"/>
          <p:cNvSpPr>
            <a:spLocks noGrp="1" noChangeArrowheads="1"/>
          </p:cNvSpPr>
          <p:nvPr>
            <p:ph type="body" idx="1"/>
          </p:nvPr>
        </p:nvSpPr>
        <p:spPr>
          <a:xfrm>
            <a:off x="756708" y="1557338"/>
            <a:ext cx="8420100" cy="4551362"/>
          </a:xfrm>
        </p:spPr>
        <p:txBody>
          <a:bodyPr/>
          <a:lstStyle/>
          <a:p>
            <a:pPr>
              <a:lnSpc>
                <a:spcPct val="90000"/>
              </a:lnSpc>
            </a:pPr>
            <a:r>
              <a:rPr lang="zh-CN" altLang="en-US" sz="3200">
                <a:latin typeface="Times New Roman" charset="0"/>
                <a:ea typeface="黑体" pitchFamily="49" charset="-122"/>
              </a:rPr>
              <a:t>数学家及其贡献</a:t>
            </a:r>
          </a:p>
          <a:p>
            <a:pPr>
              <a:lnSpc>
                <a:spcPct val="90000"/>
              </a:lnSpc>
            </a:pPr>
            <a:r>
              <a:rPr lang="zh-CN" altLang="en-US" sz="3200">
                <a:latin typeface="Times New Roman" charset="0"/>
                <a:ea typeface="黑体" pitchFamily="49" charset="-122"/>
              </a:rPr>
              <a:t>问题</a:t>
            </a:r>
            <a:r>
              <a:rPr lang="en-US" altLang="zh-CN" sz="3200">
                <a:latin typeface="Times New Roman" charset="0"/>
                <a:ea typeface="黑体" pitchFamily="49" charset="-122"/>
              </a:rPr>
              <a:t>1</a:t>
            </a:r>
            <a:r>
              <a:rPr lang="zh-CN" altLang="en-US" sz="3200">
                <a:latin typeface="Times New Roman" charset="0"/>
                <a:ea typeface="黑体" pitchFamily="49" charset="-122"/>
              </a:rPr>
              <a:t>：如何抽取形式化规则？</a:t>
            </a:r>
            <a:endParaRPr lang="en-US" altLang="zh-CN" sz="3200">
              <a:latin typeface="Times New Roman" charset="0"/>
              <a:ea typeface="黑体" pitchFamily="49" charset="-122"/>
            </a:endParaRPr>
          </a:p>
          <a:p>
            <a:pPr lvl="1">
              <a:lnSpc>
                <a:spcPct val="90000"/>
              </a:lnSpc>
            </a:pPr>
            <a:r>
              <a:rPr lang="en-US" altLang="zh-CN" sz="2800">
                <a:latin typeface="Times New Roman" charset="0"/>
                <a:ea typeface="黑体" pitchFamily="49" charset="-122"/>
              </a:rPr>
              <a:t>George Boole(</a:t>
            </a:r>
            <a:r>
              <a:rPr lang="zh-CN" altLang="en-US" sz="2800">
                <a:latin typeface="Times New Roman" charset="0"/>
                <a:ea typeface="黑体" pitchFamily="49" charset="-122"/>
              </a:rPr>
              <a:t>布尔</a:t>
            </a:r>
            <a:r>
              <a:rPr lang="en-US" altLang="zh-CN" sz="2800">
                <a:latin typeface="Times New Roman" charset="0"/>
                <a:ea typeface="黑体" pitchFamily="49" charset="-122"/>
              </a:rPr>
              <a:t>, 1815~1864), 1847</a:t>
            </a:r>
            <a:r>
              <a:rPr lang="zh-CN" altLang="en-US" sz="2800">
                <a:latin typeface="Times New Roman" charset="0"/>
                <a:ea typeface="黑体" pitchFamily="49" charset="-122"/>
              </a:rPr>
              <a:t>年完成了形式逻辑的数学化 </a:t>
            </a:r>
            <a:r>
              <a:rPr lang="en-US" altLang="zh-CN" sz="2800">
                <a:latin typeface="Times New Roman" charset="0"/>
                <a:ea typeface="黑体" pitchFamily="49" charset="-122"/>
              </a:rPr>
              <a:t>/ </a:t>
            </a:r>
            <a:r>
              <a:rPr lang="zh-CN" altLang="en-US" sz="2800">
                <a:latin typeface="Times New Roman" charset="0"/>
                <a:ea typeface="黑体" pitchFamily="49" charset="-122"/>
              </a:rPr>
              <a:t>命题逻辑或称布尔逻辑</a:t>
            </a:r>
          </a:p>
          <a:p>
            <a:pPr lvl="1">
              <a:lnSpc>
                <a:spcPct val="90000"/>
              </a:lnSpc>
            </a:pPr>
            <a:r>
              <a:rPr lang="en-US" altLang="zh-CN" sz="2800">
                <a:latin typeface="Times New Roman" charset="0"/>
                <a:ea typeface="黑体" pitchFamily="49" charset="-122"/>
              </a:rPr>
              <a:t>Gottlob Frege(</a:t>
            </a:r>
            <a:r>
              <a:rPr lang="zh-CN" altLang="en-US" sz="2800">
                <a:latin typeface="Times New Roman" charset="0"/>
                <a:ea typeface="黑体" pitchFamily="49" charset="-122"/>
              </a:rPr>
              <a:t>弗雷格</a:t>
            </a:r>
            <a:r>
              <a:rPr lang="en-US" altLang="zh-CN" sz="2800">
                <a:latin typeface="Times New Roman" charset="0"/>
                <a:ea typeface="黑体" pitchFamily="49" charset="-122"/>
              </a:rPr>
              <a:t>, 1848~1925), 1879</a:t>
            </a:r>
            <a:r>
              <a:rPr lang="zh-CN" altLang="en-US" sz="2800">
                <a:latin typeface="Times New Roman" charset="0"/>
                <a:ea typeface="黑体" pitchFamily="49" charset="-122"/>
              </a:rPr>
              <a:t>年扩展了布尔逻辑</a:t>
            </a:r>
            <a:r>
              <a:rPr lang="en-US" altLang="zh-CN" sz="2800">
                <a:latin typeface="Times New Roman" charset="0"/>
                <a:ea typeface="黑体" pitchFamily="49" charset="-122"/>
              </a:rPr>
              <a:t>, </a:t>
            </a:r>
            <a:r>
              <a:rPr lang="zh-CN" altLang="en-US" sz="2800">
                <a:latin typeface="Times New Roman" charset="0"/>
                <a:ea typeface="黑体" pitchFamily="49" charset="-122"/>
              </a:rPr>
              <a:t>使其包含对象和关系</a:t>
            </a:r>
            <a:r>
              <a:rPr lang="en-US" altLang="zh-CN" sz="2800">
                <a:latin typeface="Times New Roman" charset="0"/>
                <a:ea typeface="黑体" pitchFamily="49" charset="-122"/>
              </a:rPr>
              <a:t>, </a:t>
            </a:r>
            <a:r>
              <a:rPr lang="zh-CN" altLang="en-US" sz="2800">
                <a:latin typeface="Times New Roman" charset="0"/>
                <a:ea typeface="黑体" pitchFamily="49" charset="-122"/>
              </a:rPr>
              <a:t>创建了一阶逻辑</a:t>
            </a:r>
          </a:p>
          <a:p>
            <a:pPr lvl="1">
              <a:lnSpc>
                <a:spcPct val="90000"/>
              </a:lnSpc>
            </a:pPr>
            <a:r>
              <a:rPr lang="en-US" altLang="zh-CN" sz="2800">
                <a:latin typeface="Times New Roman" charset="0"/>
                <a:ea typeface="黑体" pitchFamily="49" charset="-122"/>
              </a:rPr>
              <a:t>Alfred Tarski(</a:t>
            </a:r>
            <a:r>
              <a:rPr lang="zh-CN" altLang="en-US" sz="2800">
                <a:latin typeface="Times New Roman" charset="0"/>
                <a:ea typeface="黑体" pitchFamily="49" charset="-122"/>
              </a:rPr>
              <a:t>塔斯基</a:t>
            </a:r>
            <a:r>
              <a:rPr lang="en-US" altLang="zh-CN" sz="2800">
                <a:latin typeface="Times New Roman" charset="0"/>
                <a:ea typeface="黑体" pitchFamily="49" charset="-122"/>
              </a:rPr>
              <a:t>)</a:t>
            </a:r>
            <a:r>
              <a:rPr lang="zh-CN" altLang="en-US" sz="2800">
                <a:latin typeface="Times New Roman" charset="0"/>
                <a:ea typeface="黑体" pitchFamily="49" charset="-122"/>
              </a:rPr>
              <a:t>引入了一种参考理论</a:t>
            </a:r>
            <a:r>
              <a:rPr lang="en-US" altLang="zh-CN" sz="2800">
                <a:latin typeface="Times New Roman" charset="0"/>
                <a:ea typeface="黑体" pitchFamily="49" charset="-122"/>
              </a:rPr>
              <a:t>, </a:t>
            </a:r>
            <a:r>
              <a:rPr lang="zh-CN" altLang="en-US" sz="2800">
                <a:latin typeface="Times New Roman" charset="0"/>
                <a:ea typeface="黑体" pitchFamily="49" charset="-122"/>
              </a:rPr>
              <a:t>可以把逻辑对象与现实世界对象联系起来</a:t>
            </a:r>
            <a:endParaRPr lang="en-US" altLang="zh-CN" sz="2800">
              <a:latin typeface="Times New Roman" charset="0"/>
              <a:ea typeface="黑体" pitchFamily="49" charset="-122"/>
            </a:endParaRPr>
          </a:p>
        </p:txBody>
      </p:sp>
      <p:sp>
        <p:nvSpPr>
          <p:cNvPr id="16384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686343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832908" y="436166"/>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数学的贡献</a:t>
            </a:r>
            <a:r>
              <a:rPr lang="en-US" altLang="zh-CN" sz="4000" b="1" dirty="0">
                <a:solidFill>
                  <a:schemeClr val="tx1"/>
                </a:solidFill>
                <a:effectLst>
                  <a:outerShdw blurRad="38100" dist="38100" dir="2700000" algn="tl">
                    <a:srgbClr val="C0C0C0"/>
                  </a:outerShdw>
                </a:effectLst>
                <a:latin typeface="宋体" charset="-122"/>
                <a:ea typeface="宋体" charset="-122"/>
              </a:rPr>
              <a:t>(3)</a:t>
            </a:r>
          </a:p>
        </p:txBody>
      </p:sp>
      <p:sp>
        <p:nvSpPr>
          <p:cNvPr id="81923" name="Rectangle 3"/>
          <p:cNvSpPr>
            <a:spLocks noGrp="1" noChangeArrowheads="1"/>
          </p:cNvSpPr>
          <p:nvPr>
            <p:ph type="body" idx="1"/>
          </p:nvPr>
        </p:nvSpPr>
        <p:spPr>
          <a:xfrm>
            <a:off x="756708" y="1484313"/>
            <a:ext cx="8420100" cy="4624387"/>
          </a:xfrm>
        </p:spPr>
        <p:txBody>
          <a:bodyPr/>
          <a:lstStyle/>
          <a:p>
            <a:r>
              <a:rPr lang="zh-CN" altLang="en-US" sz="3200">
                <a:latin typeface="黑体" pitchFamily="49" charset="-122"/>
                <a:ea typeface="黑体" pitchFamily="49" charset="-122"/>
              </a:rPr>
              <a:t>问题</a:t>
            </a:r>
            <a:r>
              <a:rPr lang="en-US" altLang="zh-CN" sz="3200">
                <a:latin typeface="黑体" pitchFamily="49" charset="-122"/>
                <a:ea typeface="黑体" pitchFamily="49" charset="-122"/>
              </a:rPr>
              <a:t>1</a:t>
            </a:r>
            <a:r>
              <a:rPr lang="zh-CN" altLang="en-US" sz="3200">
                <a:latin typeface="黑体" pitchFamily="49" charset="-122"/>
                <a:ea typeface="黑体" pitchFamily="49" charset="-122"/>
              </a:rPr>
              <a:t>结论</a:t>
            </a:r>
            <a:r>
              <a:rPr lang="en-US" altLang="zh-CN" sz="3200">
                <a:latin typeface="黑体" pitchFamily="49" charset="-122"/>
                <a:ea typeface="黑体" pitchFamily="49" charset="-122"/>
              </a:rPr>
              <a:t>: </a:t>
            </a:r>
            <a:r>
              <a:rPr lang="zh-CN" altLang="en-US" sz="3200">
                <a:latin typeface="黑体" pitchFamily="49" charset="-122"/>
                <a:ea typeface="黑体" pitchFamily="49" charset="-122"/>
              </a:rPr>
              <a:t>形式化规则</a:t>
            </a:r>
            <a:r>
              <a:rPr lang="en-US" altLang="zh-CN" sz="3200">
                <a:latin typeface="黑体" pitchFamily="49" charset="-122"/>
                <a:ea typeface="黑体" pitchFamily="49" charset="-122"/>
              </a:rPr>
              <a:t>=</a:t>
            </a:r>
            <a:r>
              <a:rPr lang="zh-CN" altLang="en-US" sz="3200">
                <a:latin typeface="黑体" pitchFamily="49" charset="-122"/>
                <a:ea typeface="黑体" pitchFamily="49" charset="-122"/>
              </a:rPr>
              <a:t>命题逻辑和一阶谓词逻辑</a:t>
            </a:r>
          </a:p>
          <a:p>
            <a:r>
              <a:rPr lang="zh-CN" altLang="en-US" sz="3200">
                <a:latin typeface="黑体" pitchFamily="49" charset="-122"/>
                <a:ea typeface="黑体" pitchFamily="49" charset="-122"/>
              </a:rPr>
              <a:t>问题</a:t>
            </a:r>
            <a:r>
              <a:rPr lang="en-US" altLang="zh-CN" sz="3200">
                <a:latin typeface="黑体" pitchFamily="49" charset="-122"/>
                <a:ea typeface="黑体" pitchFamily="49" charset="-122"/>
              </a:rPr>
              <a:t>2</a:t>
            </a:r>
            <a:r>
              <a:rPr lang="zh-CN" altLang="en-US" sz="3200">
                <a:latin typeface="黑体" pitchFamily="49" charset="-122"/>
                <a:ea typeface="黑体" pitchFamily="49" charset="-122"/>
              </a:rPr>
              <a:t>：什么可以计算？</a:t>
            </a:r>
            <a:endParaRPr lang="en-US" altLang="zh-CN" sz="3200">
              <a:latin typeface="黑体" pitchFamily="49" charset="-122"/>
              <a:ea typeface="黑体" pitchFamily="49" charset="-122"/>
            </a:endParaRPr>
          </a:p>
          <a:p>
            <a:pPr lvl="1"/>
            <a:r>
              <a:rPr lang="zh-CN" altLang="en-US" sz="2800">
                <a:latin typeface="黑体" pitchFamily="49" charset="-122"/>
                <a:ea typeface="黑体" pitchFamily="49" charset="-122"/>
              </a:rPr>
              <a:t>可以被计算</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就是要找到一个算法</a:t>
            </a:r>
          </a:p>
          <a:p>
            <a:pPr lvl="1" latinLnBrk="0"/>
            <a:r>
              <a:rPr lang="zh-CN" altLang="en-US" sz="2800">
                <a:latin typeface="Times New Roman" charset="0"/>
                <a:ea typeface="黑体" pitchFamily="49" charset="-122"/>
              </a:rPr>
              <a:t>算法本身的研究可回溯至</a:t>
            </a:r>
            <a:r>
              <a:rPr lang="en-US" altLang="zh-CN" sz="2800">
                <a:latin typeface="Times New Roman" charset="0"/>
                <a:ea typeface="黑体" pitchFamily="49" charset="-122"/>
              </a:rPr>
              <a:t>9</a:t>
            </a:r>
            <a:r>
              <a:rPr lang="zh-CN" altLang="en-US" sz="2800">
                <a:latin typeface="Times New Roman" charset="0"/>
                <a:ea typeface="黑体" pitchFamily="49" charset="-122"/>
              </a:rPr>
              <a:t>世纪波斯数学家</a:t>
            </a:r>
            <a:r>
              <a:rPr lang="en-US" altLang="zh-CN" sz="2800">
                <a:latin typeface="Times New Roman" charset="0"/>
                <a:ea typeface="黑体" pitchFamily="49" charset="-122"/>
              </a:rPr>
              <a:t>al-Khowarazmi</a:t>
            </a:r>
          </a:p>
          <a:p>
            <a:pPr lvl="1" latinLnBrk="0"/>
            <a:r>
              <a:rPr lang="en-US" altLang="zh-CN" sz="2800">
                <a:latin typeface="黑体" pitchFamily="49" charset="-122"/>
                <a:ea typeface="黑体" pitchFamily="49" charset="-122"/>
              </a:rPr>
              <a:t>19</a:t>
            </a:r>
            <a:r>
              <a:rPr lang="zh-CN" altLang="en-US" sz="2800">
                <a:latin typeface="黑体" pitchFamily="49" charset="-122"/>
                <a:ea typeface="黑体" pitchFamily="49" charset="-122"/>
              </a:rPr>
              <a:t>世纪晚期</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把一般的数学推理形式化为逻辑演绎的努力已经展开</a:t>
            </a:r>
          </a:p>
        </p:txBody>
      </p:sp>
      <p:sp>
        <p:nvSpPr>
          <p:cNvPr id="8192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766098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818621" y="396578"/>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数学的贡献</a:t>
            </a:r>
            <a:r>
              <a:rPr lang="en-US" altLang="zh-CN" sz="4000" b="1" dirty="0">
                <a:solidFill>
                  <a:schemeClr val="tx1"/>
                </a:solidFill>
                <a:effectLst>
                  <a:outerShdw blurRad="38100" dist="38100" dir="2700000" algn="tl">
                    <a:srgbClr val="C0C0C0"/>
                  </a:outerShdw>
                </a:effectLst>
                <a:latin typeface="宋体" charset="-122"/>
                <a:ea typeface="宋体" charset="-122"/>
              </a:rPr>
              <a:t>(4)</a:t>
            </a:r>
          </a:p>
        </p:txBody>
      </p:sp>
      <p:sp>
        <p:nvSpPr>
          <p:cNvPr id="82947" name="Rectangle 3"/>
          <p:cNvSpPr>
            <a:spLocks noGrp="1" noChangeArrowheads="1"/>
          </p:cNvSpPr>
          <p:nvPr>
            <p:ph type="body" idx="1"/>
          </p:nvPr>
        </p:nvSpPr>
        <p:spPr>
          <a:xfrm>
            <a:off x="756708" y="1628775"/>
            <a:ext cx="8420100" cy="4479925"/>
          </a:xfrm>
        </p:spPr>
        <p:txBody>
          <a:bodyPr/>
          <a:lstStyle/>
          <a:p>
            <a:pPr lvl="1"/>
            <a:r>
              <a:rPr lang="en-US" altLang="zh-CN" sz="2800">
                <a:latin typeface="Times New Roman" charset="0"/>
                <a:ea typeface="黑体" pitchFamily="49" charset="-122"/>
              </a:rPr>
              <a:t>1900</a:t>
            </a:r>
            <a:r>
              <a:rPr lang="zh-CN" altLang="en-US" sz="2800">
                <a:latin typeface="Times New Roman" charset="0"/>
                <a:ea typeface="黑体" pitchFamily="49" charset="-122"/>
              </a:rPr>
              <a:t>年</a:t>
            </a:r>
            <a:r>
              <a:rPr lang="en-US" altLang="zh-CN" sz="2800">
                <a:latin typeface="Times New Roman" charset="0"/>
                <a:ea typeface="黑体" pitchFamily="49" charset="-122"/>
              </a:rPr>
              <a:t>, David Hilbert(</a:t>
            </a:r>
            <a:r>
              <a:rPr lang="zh-CN" altLang="en-US" sz="2800">
                <a:latin typeface="Times New Roman" charset="0"/>
                <a:ea typeface="黑体" pitchFamily="49" charset="-122"/>
              </a:rPr>
              <a:t>希尔伯特</a:t>
            </a:r>
            <a:r>
              <a:rPr lang="en-US" altLang="zh-CN" sz="2800">
                <a:latin typeface="Times New Roman" charset="0"/>
                <a:ea typeface="黑体" pitchFamily="49" charset="-122"/>
              </a:rPr>
              <a:t>, 1862~1943)</a:t>
            </a:r>
            <a:r>
              <a:rPr lang="zh-CN" altLang="en-US" sz="2800">
                <a:latin typeface="Times New Roman" charset="0"/>
                <a:ea typeface="黑体" pitchFamily="49" charset="-122"/>
              </a:rPr>
              <a:t>提出了包括</a:t>
            </a:r>
            <a:r>
              <a:rPr lang="en-US" altLang="zh-CN" sz="2800">
                <a:latin typeface="Times New Roman" charset="0"/>
                <a:ea typeface="黑体" pitchFamily="49" charset="-122"/>
              </a:rPr>
              <a:t>23</a:t>
            </a:r>
            <a:r>
              <a:rPr lang="zh-CN" altLang="en-US" sz="2800">
                <a:latin typeface="Times New Roman" charset="0"/>
                <a:ea typeface="黑体" pitchFamily="49" charset="-122"/>
              </a:rPr>
              <a:t>个问题的清单</a:t>
            </a:r>
            <a:r>
              <a:rPr lang="en-US" altLang="zh-CN" sz="2800">
                <a:latin typeface="Times New Roman" charset="0"/>
                <a:ea typeface="黑体" pitchFamily="49" charset="-122"/>
              </a:rPr>
              <a:t>, </a:t>
            </a:r>
            <a:r>
              <a:rPr lang="zh-CN" altLang="en-US" sz="2800">
                <a:latin typeface="Times New Roman" charset="0"/>
                <a:ea typeface="黑体" pitchFamily="49" charset="-122"/>
              </a:rPr>
              <a:t>其中最后一个问题是</a:t>
            </a:r>
            <a:r>
              <a:rPr lang="en-US" altLang="zh-CN" sz="2800">
                <a:latin typeface="Times New Roman" charset="0"/>
                <a:ea typeface="黑体" pitchFamily="49" charset="-122"/>
              </a:rPr>
              <a:t>: </a:t>
            </a:r>
            <a:r>
              <a:rPr lang="zh-CN" altLang="en-US" sz="2800">
                <a:latin typeface="Times New Roman" charset="0"/>
                <a:ea typeface="黑体" pitchFamily="49" charset="-122"/>
              </a:rPr>
              <a:t>是否存在一个算法可以判定涉及自然数的逻辑命题的真实性</a:t>
            </a:r>
            <a:r>
              <a:rPr lang="en-US" altLang="zh-CN" sz="2800">
                <a:latin typeface="Times New Roman" charset="0"/>
                <a:ea typeface="黑体" pitchFamily="49" charset="-122"/>
              </a:rPr>
              <a:t>, </a:t>
            </a:r>
            <a:r>
              <a:rPr lang="zh-CN" altLang="en-US" sz="2800">
                <a:latin typeface="Times New Roman" charset="0"/>
                <a:ea typeface="黑体" pitchFamily="49" charset="-122"/>
              </a:rPr>
              <a:t>即可判定性问题 </a:t>
            </a:r>
            <a:r>
              <a:rPr lang="en-US" altLang="zh-CN" sz="2800">
                <a:latin typeface="Times New Roman" charset="0"/>
                <a:ea typeface="黑体" pitchFamily="49" charset="-122"/>
              </a:rPr>
              <a:t>/ </a:t>
            </a:r>
            <a:r>
              <a:rPr lang="zh-CN" altLang="en-US" sz="2800">
                <a:latin typeface="Times New Roman" charset="0"/>
                <a:ea typeface="黑体" pitchFamily="49" charset="-122"/>
              </a:rPr>
              <a:t>他所要问的是</a:t>
            </a:r>
            <a:r>
              <a:rPr lang="en-US" altLang="zh-CN" sz="2800">
                <a:latin typeface="Times New Roman" charset="0"/>
                <a:ea typeface="黑体" pitchFamily="49" charset="-122"/>
              </a:rPr>
              <a:t>: </a:t>
            </a:r>
            <a:r>
              <a:rPr lang="zh-CN" altLang="en-US" sz="2800">
                <a:latin typeface="Times New Roman" charset="0"/>
                <a:ea typeface="黑体" pitchFamily="49" charset="-122"/>
              </a:rPr>
              <a:t>有效证明过程的能力是否有基础的局限性</a:t>
            </a:r>
          </a:p>
          <a:p>
            <a:pPr lvl="1"/>
            <a:r>
              <a:rPr lang="zh-CN" altLang="en-US" sz="2800">
                <a:latin typeface="Times New Roman" charset="0"/>
                <a:ea typeface="黑体" pitchFamily="49" charset="-122"/>
              </a:rPr>
              <a:t>这一问题被</a:t>
            </a:r>
            <a:r>
              <a:rPr lang="en-US" altLang="zh-CN" sz="2800">
                <a:latin typeface="Times New Roman" charset="0"/>
                <a:ea typeface="黑体" pitchFamily="49" charset="-122"/>
              </a:rPr>
              <a:t>Kurt Gödel(</a:t>
            </a:r>
            <a:r>
              <a:rPr lang="zh-CN" altLang="en-US" sz="2800">
                <a:latin typeface="Times New Roman" charset="0"/>
                <a:ea typeface="黑体" pitchFamily="49" charset="-122"/>
              </a:rPr>
              <a:t>哥德尔</a:t>
            </a:r>
            <a:r>
              <a:rPr lang="en-US" altLang="zh-CN" sz="2800">
                <a:latin typeface="Times New Roman" charset="0"/>
                <a:ea typeface="黑体" pitchFamily="49" charset="-122"/>
              </a:rPr>
              <a:t>, 1906~1978)</a:t>
            </a:r>
            <a:r>
              <a:rPr lang="zh-CN" altLang="en-US" sz="2800">
                <a:latin typeface="Times New Roman" charset="0"/>
                <a:ea typeface="黑体" pitchFamily="49" charset="-122"/>
              </a:rPr>
              <a:t>在</a:t>
            </a:r>
            <a:r>
              <a:rPr lang="en-US" altLang="zh-CN" sz="2800">
                <a:latin typeface="Times New Roman" charset="0"/>
                <a:ea typeface="黑体" pitchFamily="49" charset="-122"/>
              </a:rPr>
              <a:t>1931</a:t>
            </a:r>
            <a:r>
              <a:rPr lang="zh-CN" altLang="en-US" sz="2800">
                <a:latin typeface="Times New Roman" charset="0"/>
                <a:ea typeface="黑体" pitchFamily="49" charset="-122"/>
              </a:rPr>
              <a:t>年证实：确实存在真实的局限</a:t>
            </a:r>
            <a:endParaRPr lang="en-US" altLang="zh-CN" sz="2800">
              <a:latin typeface="Times New Roman" charset="0"/>
              <a:ea typeface="黑体" pitchFamily="49" charset="-122"/>
            </a:endParaRPr>
          </a:p>
        </p:txBody>
      </p:sp>
      <p:sp>
        <p:nvSpPr>
          <p:cNvPr id="8294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448784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818621" y="421879"/>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数学的贡献</a:t>
            </a:r>
            <a:r>
              <a:rPr lang="en-US" altLang="zh-CN" sz="4000" b="1" dirty="0">
                <a:solidFill>
                  <a:schemeClr val="tx1"/>
                </a:solidFill>
                <a:effectLst>
                  <a:outerShdw blurRad="38100" dist="38100" dir="2700000" algn="tl">
                    <a:srgbClr val="C0C0C0"/>
                  </a:outerShdw>
                </a:effectLst>
                <a:latin typeface="宋体" charset="-122"/>
                <a:ea typeface="宋体" charset="-122"/>
              </a:rPr>
              <a:t>(5)</a:t>
            </a:r>
          </a:p>
        </p:txBody>
      </p:sp>
      <p:sp>
        <p:nvSpPr>
          <p:cNvPr id="164867" name="Rectangle 3"/>
          <p:cNvSpPr>
            <a:spLocks noGrp="1" noChangeArrowheads="1"/>
          </p:cNvSpPr>
          <p:nvPr>
            <p:ph type="body" idx="1"/>
          </p:nvPr>
        </p:nvSpPr>
        <p:spPr>
          <a:xfrm>
            <a:off x="756708" y="1628775"/>
            <a:ext cx="8420100" cy="4479925"/>
          </a:xfrm>
        </p:spPr>
        <p:txBody>
          <a:bodyPr/>
          <a:lstStyle/>
          <a:p>
            <a:pPr lvl="1">
              <a:lnSpc>
                <a:spcPct val="90000"/>
              </a:lnSpc>
            </a:pPr>
            <a:r>
              <a:rPr lang="en-US" altLang="zh-CN" sz="2800">
                <a:latin typeface="Times New Roman" charset="0"/>
                <a:ea typeface="黑体" pitchFamily="49" charset="-122"/>
              </a:rPr>
              <a:t>1930</a:t>
            </a:r>
            <a:r>
              <a:rPr lang="zh-CN" altLang="en-US" sz="2800">
                <a:latin typeface="Times New Roman" charset="0"/>
                <a:ea typeface="黑体" pitchFamily="49" charset="-122"/>
              </a:rPr>
              <a:t>年</a:t>
            </a:r>
            <a:r>
              <a:rPr lang="en-US" altLang="zh-CN" sz="2800">
                <a:latin typeface="Times New Roman" charset="0"/>
                <a:ea typeface="黑体" pitchFamily="49" charset="-122"/>
              </a:rPr>
              <a:t>, </a:t>
            </a:r>
            <a:r>
              <a:rPr lang="zh-CN" altLang="en-US" sz="2800">
                <a:latin typeface="Times New Roman" charset="0"/>
                <a:ea typeface="黑体" pitchFamily="49" charset="-122"/>
              </a:rPr>
              <a:t>哥德尔提出</a:t>
            </a:r>
            <a:r>
              <a:rPr lang="en-US" altLang="zh-CN" sz="2800">
                <a:latin typeface="Times New Roman" charset="0"/>
                <a:ea typeface="黑体" pitchFamily="49" charset="-122"/>
              </a:rPr>
              <a:t>: </a:t>
            </a:r>
            <a:r>
              <a:rPr lang="zh-CN" altLang="en-US" sz="2800">
                <a:latin typeface="Times New Roman" charset="0"/>
                <a:ea typeface="黑体" pitchFamily="49" charset="-122"/>
              </a:rPr>
              <a:t>存在一个有效过程可以证明罗素和弗雷格的一阶逻辑中的任何真值语句</a:t>
            </a:r>
            <a:r>
              <a:rPr lang="en-US" altLang="zh-CN" sz="2800">
                <a:latin typeface="Times New Roman" charset="0"/>
                <a:ea typeface="黑体" pitchFamily="49" charset="-122"/>
              </a:rPr>
              <a:t>, </a:t>
            </a:r>
            <a:r>
              <a:rPr lang="zh-CN" altLang="en-US" sz="2800">
                <a:latin typeface="Times New Roman" charset="0"/>
                <a:ea typeface="黑体" pitchFamily="49" charset="-122"/>
              </a:rPr>
              <a:t>但是一阶逻辑不能捕捉到刻画自然数所需要的数学归纳法原则</a:t>
            </a:r>
          </a:p>
          <a:p>
            <a:pPr lvl="1">
              <a:lnSpc>
                <a:spcPct val="90000"/>
              </a:lnSpc>
            </a:pPr>
            <a:r>
              <a:rPr lang="en-US" altLang="zh-CN" sz="2800">
                <a:latin typeface="Times New Roman" charset="0"/>
                <a:ea typeface="黑体" pitchFamily="49" charset="-122"/>
              </a:rPr>
              <a:t>1931</a:t>
            </a:r>
            <a:r>
              <a:rPr lang="zh-CN" altLang="en-US" sz="2800">
                <a:latin typeface="Times New Roman" charset="0"/>
                <a:ea typeface="黑体" pitchFamily="49" charset="-122"/>
              </a:rPr>
              <a:t>年</a:t>
            </a:r>
            <a:r>
              <a:rPr lang="en-US" altLang="zh-CN" sz="2800">
                <a:latin typeface="Times New Roman" charset="0"/>
                <a:ea typeface="黑体" pitchFamily="49" charset="-122"/>
              </a:rPr>
              <a:t>, </a:t>
            </a:r>
            <a:r>
              <a:rPr lang="zh-CN" altLang="en-US" sz="2800">
                <a:latin typeface="Times New Roman" charset="0"/>
                <a:ea typeface="黑体" pitchFamily="49" charset="-122"/>
              </a:rPr>
              <a:t>哥德尔证明了他的不完备性定理</a:t>
            </a:r>
            <a:r>
              <a:rPr lang="en-US" altLang="zh-CN" sz="2800">
                <a:latin typeface="Times New Roman" charset="0"/>
                <a:ea typeface="黑体" pitchFamily="49" charset="-122"/>
              </a:rPr>
              <a:t>: </a:t>
            </a:r>
            <a:r>
              <a:rPr lang="zh-CN" altLang="en-US" sz="2800">
                <a:latin typeface="Times New Roman" charset="0"/>
                <a:ea typeface="黑体" pitchFamily="49" charset="-122"/>
              </a:rPr>
              <a:t>在任何表达能力足以描述自然数的语言</a:t>
            </a:r>
            <a:r>
              <a:rPr lang="en-US" altLang="zh-CN" sz="2800">
                <a:latin typeface="Times New Roman" charset="0"/>
                <a:ea typeface="黑体" pitchFamily="49" charset="-122"/>
              </a:rPr>
              <a:t>(</a:t>
            </a:r>
            <a:r>
              <a:rPr lang="zh-CN" altLang="en-US" sz="2800">
                <a:latin typeface="Times New Roman" charset="0"/>
                <a:ea typeface="黑体" pitchFamily="49" charset="-122"/>
              </a:rPr>
              <a:t>如某种逻辑</a:t>
            </a:r>
            <a:r>
              <a:rPr lang="en-US" altLang="zh-CN" sz="2800">
                <a:latin typeface="Times New Roman" charset="0"/>
                <a:ea typeface="黑体" pitchFamily="49" charset="-122"/>
              </a:rPr>
              <a:t>)</a:t>
            </a:r>
            <a:r>
              <a:rPr lang="zh-CN" altLang="en-US" sz="2800">
                <a:latin typeface="Times New Roman" charset="0"/>
                <a:ea typeface="黑体" pitchFamily="49" charset="-122"/>
              </a:rPr>
              <a:t>中</a:t>
            </a:r>
            <a:r>
              <a:rPr lang="en-US" altLang="zh-CN" sz="2800">
                <a:latin typeface="Times New Roman" charset="0"/>
                <a:ea typeface="黑体" pitchFamily="49" charset="-122"/>
              </a:rPr>
              <a:t>, </a:t>
            </a:r>
            <a:r>
              <a:rPr lang="zh-CN" altLang="en-US" sz="2800">
                <a:latin typeface="Times New Roman" charset="0"/>
                <a:ea typeface="黑体" pitchFamily="49" charset="-122"/>
              </a:rPr>
              <a:t>在不能通过任何算法建立它们的真值的意义上</a:t>
            </a:r>
            <a:r>
              <a:rPr lang="en-US" altLang="zh-CN" sz="2800">
                <a:latin typeface="Times New Roman" charset="0"/>
                <a:ea typeface="黑体" pitchFamily="49" charset="-122"/>
              </a:rPr>
              <a:t>, </a:t>
            </a:r>
            <a:r>
              <a:rPr lang="zh-CN" altLang="en-US" sz="2800">
                <a:latin typeface="Times New Roman" charset="0"/>
                <a:ea typeface="黑体" pitchFamily="49" charset="-122"/>
              </a:rPr>
              <a:t>存在不可判定的真值语句</a:t>
            </a:r>
            <a:r>
              <a:rPr lang="en-US" altLang="zh-CN" sz="2800">
                <a:latin typeface="Times New Roman" charset="0"/>
                <a:ea typeface="黑体" pitchFamily="49" charset="-122"/>
              </a:rPr>
              <a:t> </a:t>
            </a:r>
          </a:p>
          <a:p>
            <a:pPr lvl="1">
              <a:lnSpc>
                <a:spcPct val="90000"/>
              </a:lnSpc>
            </a:pPr>
            <a:r>
              <a:rPr lang="zh-CN" altLang="en-US" sz="2800">
                <a:latin typeface="Times New Roman" charset="0"/>
                <a:ea typeface="黑体" pitchFamily="49" charset="-122"/>
              </a:rPr>
              <a:t>不完备性定理还可以表述为</a:t>
            </a:r>
            <a:r>
              <a:rPr lang="en-US" altLang="zh-CN" sz="2800">
                <a:latin typeface="Times New Roman" charset="0"/>
                <a:ea typeface="黑体" pitchFamily="49" charset="-122"/>
              </a:rPr>
              <a:t>: </a:t>
            </a:r>
            <a:r>
              <a:rPr lang="zh-CN" altLang="en-US" sz="2800">
                <a:latin typeface="Times New Roman" charset="0"/>
                <a:ea typeface="黑体" pitchFamily="49" charset="-122"/>
              </a:rPr>
              <a:t>整数的某些函数无法用算法表示</a:t>
            </a:r>
            <a:r>
              <a:rPr lang="en-US" altLang="zh-CN" sz="2800">
                <a:latin typeface="Times New Roman" charset="0"/>
                <a:ea typeface="黑体" pitchFamily="49" charset="-122"/>
              </a:rPr>
              <a:t>, </a:t>
            </a:r>
            <a:r>
              <a:rPr lang="zh-CN" altLang="en-US" sz="2800">
                <a:latin typeface="Times New Roman" charset="0"/>
                <a:ea typeface="黑体" pitchFamily="49" charset="-122"/>
              </a:rPr>
              <a:t>即不可计算的</a:t>
            </a:r>
            <a:endParaRPr lang="en-US" altLang="zh-CN" sz="2800">
              <a:latin typeface="Times New Roman" charset="0"/>
              <a:ea typeface="黑体" pitchFamily="49" charset="-122"/>
            </a:endParaRPr>
          </a:p>
        </p:txBody>
      </p:sp>
      <p:sp>
        <p:nvSpPr>
          <p:cNvPr id="16486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847306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数学的贡献</a:t>
            </a:r>
            <a:r>
              <a:rPr lang="en-US" altLang="zh-CN" sz="4000" b="1" dirty="0">
                <a:solidFill>
                  <a:schemeClr val="tx1"/>
                </a:solidFill>
                <a:effectLst>
                  <a:outerShdw blurRad="38100" dist="38100" dir="2700000" algn="tl">
                    <a:srgbClr val="C0C0C0"/>
                  </a:outerShdw>
                </a:effectLst>
                <a:latin typeface="宋体" charset="-122"/>
                <a:ea typeface="宋体" charset="-122"/>
              </a:rPr>
              <a:t>(6)</a:t>
            </a:r>
          </a:p>
        </p:txBody>
      </p:sp>
      <p:sp>
        <p:nvSpPr>
          <p:cNvPr id="83971" name="Rectangle 3"/>
          <p:cNvSpPr>
            <a:spLocks noGrp="1" noChangeArrowheads="1"/>
          </p:cNvSpPr>
          <p:nvPr>
            <p:ph type="body" idx="1"/>
          </p:nvPr>
        </p:nvSpPr>
        <p:spPr>
          <a:xfrm>
            <a:off x="756708" y="1628775"/>
            <a:ext cx="8420100" cy="4479925"/>
          </a:xfrm>
        </p:spPr>
        <p:txBody>
          <a:bodyPr/>
          <a:lstStyle/>
          <a:p>
            <a:pPr lvl="1"/>
            <a:r>
              <a:rPr lang="zh-CN" altLang="en-US" sz="2800">
                <a:latin typeface="Times New Roman" charset="0"/>
                <a:ea typeface="黑体" pitchFamily="49" charset="-122"/>
              </a:rPr>
              <a:t>由此激发了</a:t>
            </a:r>
            <a:r>
              <a:rPr lang="en-US" altLang="zh-CN" sz="2800">
                <a:latin typeface="Times New Roman" charset="0"/>
                <a:ea typeface="黑体" pitchFamily="49" charset="-122"/>
              </a:rPr>
              <a:t>Allen Turing(</a:t>
            </a:r>
            <a:r>
              <a:rPr lang="zh-CN" altLang="en-US" sz="2800">
                <a:latin typeface="Times New Roman" charset="0"/>
                <a:ea typeface="黑体" pitchFamily="49" charset="-122"/>
              </a:rPr>
              <a:t>图灵</a:t>
            </a:r>
            <a:r>
              <a:rPr lang="en-US" altLang="zh-CN" sz="2800">
                <a:latin typeface="Times New Roman" charset="0"/>
                <a:ea typeface="黑体" pitchFamily="49" charset="-122"/>
              </a:rPr>
              <a:t>, 1912~1954)</a:t>
            </a:r>
            <a:r>
              <a:rPr lang="zh-CN" altLang="en-US" sz="2800">
                <a:latin typeface="Times New Roman" charset="0"/>
                <a:ea typeface="黑体" pitchFamily="49" charset="-122"/>
              </a:rPr>
              <a:t>的热情</a:t>
            </a:r>
            <a:r>
              <a:rPr lang="en-US" altLang="zh-CN" sz="2800">
                <a:latin typeface="Times New Roman" charset="0"/>
                <a:ea typeface="黑体" pitchFamily="49" charset="-122"/>
              </a:rPr>
              <a:t>, </a:t>
            </a:r>
            <a:r>
              <a:rPr lang="zh-CN" altLang="en-US" sz="2800">
                <a:latin typeface="Times New Roman" charset="0"/>
                <a:ea typeface="黑体" pitchFamily="49" charset="-122"/>
              </a:rPr>
              <a:t>他试图精确地刻画哪些函数是能够被计算的 </a:t>
            </a:r>
            <a:r>
              <a:rPr lang="en-US" altLang="zh-CN" sz="2800">
                <a:latin typeface="Times New Roman" charset="0"/>
                <a:ea typeface="黑体" pitchFamily="49" charset="-122"/>
              </a:rPr>
              <a:t>/ </a:t>
            </a:r>
            <a:r>
              <a:rPr lang="zh-CN" altLang="en-US" sz="2800">
                <a:latin typeface="Times New Roman" charset="0"/>
                <a:ea typeface="黑体" pitchFamily="49" charset="-122"/>
              </a:rPr>
              <a:t>实际上计算或者有效过程的概念是无法给出形式化定义的 </a:t>
            </a:r>
            <a:r>
              <a:rPr lang="en-US" altLang="zh-CN" sz="2800">
                <a:latin typeface="Times New Roman" charset="0"/>
                <a:ea typeface="黑体" pitchFamily="49" charset="-122"/>
              </a:rPr>
              <a:t>/ </a:t>
            </a:r>
            <a:r>
              <a:rPr lang="zh-CN" altLang="en-US" sz="2800">
                <a:latin typeface="Times New Roman" charset="0"/>
                <a:ea typeface="黑体" pitchFamily="49" charset="-122"/>
              </a:rPr>
              <a:t>但是</a:t>
            </a:r>
            <a:r>
              <a:rPr lang="en-US" altLang="zh-CN" sz="2800">
                <a:latin typeface="Times New Roman" charset="0"/>
                <a:ea typeface="黑体" pitchFamily="49" charset="-122"/>
              </a:rPr>
              <a:t>Church-Turing</a:t>
            </a:r>
            <a:r>
              <a:rPr lang="zh-CN" altLang="en-US" sz="2800">
                <a:latin typeface="Times New Roman" charset="0"/>
                <a:ea typeface="黑体" pitchFamily="49" charset="-122"/>
              </a:rPr>
              <a:t>论题指出</a:t>
            </a:r>
            <a:r>
              <a:rPr lang="en-US" altLang="zh-CN" sz="2800">
                <a:latin typeface="Times New Roman" charset="0"/>
                <a:ea typeface="黑体" pitchFamily="49" charset="-122"/>
              </a:rPr>
              <a:t>: </a:t>
            </a:r>
            <a:r>
              <a:rPr lang="zh-CN" altLang="en-US" sz="2800">
                <a:latin typeface="Times New Roman" charset="0"/>
                <a:ea typeface="黑体" pitchFamily="49" charset="-122"/>
              </a:rPr>
              <a:t>图灵机可以计算任何可计算的函数 </a:t>
            </a:r>
            <a:r>
              <a:rPr lang="en-US" altLang="zh-CN" sz="2800">
                <a:latin typeface="Times New Roman" charset="0"/>
                <a:ea typeface="黑体" pitchFamily="49" charset="-122"/>
              </a:rPr>
              <a:t>/ </a:t>
            </a:r>
            <a:r>
              <a:rPr lang="zh-CN" altLang="en-US" sz="2800">
                <a:latin typeface="Times New Roman" charset="0"/>
                <a:ea typeface="黑体" pitchFamily="49" charset="-122"/>
              </a:rPr>
              <a:t>该结论作为一个充分的定义而被接受</a:t>
            </a:r>
          </a:p>
          <a:p>
            <a:pPr lvl="1"/>
            <a:r>
              <a:rPr lang="zh-CN" altLang="en-US" sz="2800">
                <a:latin typeface="Times New Roman" charset="0"/>
                <a:ea typeface="黑体" pitchFamily="49" charset="-122"/>
              </a:rPr>
              <a:t>图灵说明了一些函数没有对应的图灵机 </a:t>
            </a:r>
            <a:r>
              <a:rPr lang="en-US" altLang="zh-CN" sz="2800">
                <a:latin typeface="Times New Roman" charset="0"/>
                <a:ea typeface="黑体" pitchFamily="49" charset="-122"/>
              </a:rPr>
              <a:t>/ </a:t>
            </a:r>
            <a:r>
              <a:rPr lang="zh-CN" altLang="en-US" sz="2800">
                <a:latin typeface="Times New Roman" charset="0"/>
                <a:ea typeface="黑体" pitchFamily="49" charset="-122"/>
              </a:rPr>
              <a:t>没有通用的图灵机可以判定一个给定的程序对于给定的输入能否返回答案或者永远运行下去</a:t>
            </a:r>
          </a:p>
        </p:txBody>
      </p:sp>
      <p:sp>
        <p:nvSpPr>
          <p:cNvPr id="8397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76003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818621" y="434972"/>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数学的贡献</a:t>
            </a:r>
            <a:r>
              <a:rPr lang="en-US" altLang="zh-CN" sz="4000" b="1">
                <a:solidFill>
                  <a:schemeClr val="tx1"/>
                </a:solidFill>
                <a:effectLst>
                  <a:outerShdw blurRad="38100" dist="38100" dir="2700000" algn="tl">
                    <a:srgbClr val="C0C0C0"/>
                  </a:outerShdw>
                </a:effectLst>
                <a:latin typeface="宋体" charset="-122"/>
                <a:ea typeface="宋体" charset="-122"/>
              </a:rPr>
              <a:t>(7)</a:t>
            </a:r>
          </a:p>
        </p:txBody>
      </p:sp>
      <p:sp>
        <p:nvSpPr>
          <p:cNvPr id="84995" name="Rectangle 3"/>
          <p:cNvSpPr>
            <a:spLocks noGrp="1" noChangeArrowheads="1"/>
          </p:cNvSpPr>
          <p:nvPr>
            <p:ph type="body" idx="1"/>
          </p:nvPr>
        </p:nvSpPr>
        <p:spPr>
          <a:xfrm>
            <a:off x="756708" y="1557338"/>
            <a:ext cx="8420100" cy="4551362"/>
          </a:xfrm>
        </p:spPr>
        <p:txBody>
          <a:bodyPr/>
          <a:lstStyle/>
          <a:p>
            <a:pPr lvl="1"/>
            <a:r>
              <a:rPr lang="zh-CN" altLang="en-US" sz="2800">
                <a:latin typeface="Times New Roman" charset="0"/>
                <a:ea typeface="黑体" pitchFamily="49" charset="-122"/>
              </a:rPr>
              <a:t>在不可计算性以外</a:t>
            </a:r>
            <a:r>
              <a:rPr lang="en-US" altLang="zh-CN" sz="2800">
                <a:latin typeface="Times New Roman" charset="0"/>
                <a:ea typeface="黑体" pitchFamily="49" charset="-122"/>
              </a:rPr>
              <a:t>, </a:t>
            </a:r>
            <a:r>
              <a:rPr lang="zh-CN" altLang="en-US" sz="2800" b="1">
                <a:latin typeface="Times New Roman" charset="0"/>
                <a:ea typeface="黑体" pitchFamily="49" charset="-122"/>
              </a:rPr>
              <a:t>不可操作性</a:t>
            </a:r>
            <a:r>
              <a:rPr lang="zh-CN" altLang="en-US" sz="2800">
                <a:latin typeface="Times New Roman" charset="0"/>
                <a:ea typeface="黑体" pitchFamily="49" charset="-122"/>
              </a:rPr>
              <a:t>具有更重要的影响 </a:t>
            </a:r>
            <a:r>
              <a:rPr lang="en-US" altLang="zh-CN" sz="2800">
                <a:latin typeface="Times New Roman" charset="0"/>
                <a:ea typeface="黑体" pitchFamily="49" charset="-122"/>
              </a:rPr>
              <a:t>/ </a:t>
            </a:r>
            <a:r>
              <a:rPr lang="zh-CN" altLang="en-US" sz="2800">
                <a:latin typeface="Times New Roman" charset="0"/>
                <a:ea typeface="黑体" pitchFamily="49" charset="-122"/>
              </a:rPr>
              <a:t>如果解决一个问题需要的计算时间随着实例规模成指数级增长</a:t>
            </a:r>
            <a:r>
              <a:rPr lang="en-US" altLang="zh-CN" sz="2800">
                <a:latin typeface="Times New Roman" charset="0"/>
                <a:ea typeface="黑体" pitchFamily="49" charset="-122"/>
              </a:rPr>
              <a:t>, </a:t>
            </a:r>
            <a:r>
              <a:rPr lang="zh-CN" altLang="en-US" sz="2800">
                <a:latin typeface="Times New Roman" charset="0"/>
                <a:ea typeface="黑体" pitchFamily="49" charset="-122"/>
              </a:rPr>
              <a:t>则该问题被称为不可操作的（计算复杂性问题）</a:t>
            </a:r>
          </a:p>
          <a:p>
            <a:pPr lvl="1"/>
            <a:r>
              <a:rPr lang="zh-CN" altLang="en-US" sz="2800">
                <a:latin typeface="Times New Roman" charset="0"/>
                <a:ea typeface="黑体" pitchFamily="49" charset="-122"/>
              </a:rPr>
              <a:t>多项式级和指数级增长的区别在</a:t>
            </a:r>
            <a:r>
              <a:rPr lang="en-US" altLang="zh-CN" sz="2800">
                <a:latin typeface="Times New Roman" charset="0"/>
                <a:ea typeface="黑体" pitchFamily="49" charset="-122"/>
              </a:rPr>
              <a:t>20</a:t>
            </a:r>
            <a:r>
              <a:rPr lang="zh-CN" altLang="en-US" sz="2800">
                <a:latin typeface="Times New Roman" charset="0"/>
                <a:ea typeface="黑体" pitchFamily="49" charset="-122"/>
              </a:rPr>
              <a:t>世纪</a:t>
            </a:r>
            <a:r>
              <a:rPr lang="en-US" altLang="zh-CN" sz="2800">
                <a:latin typeface="Times New Roman" charset="0"/>
                <a:ea typeface="黑体" pitchFamily="49" charset="-122"/>
              </a:rPr>
              <a:t>60</a:t>
            </a:r>
            <a:r>
              <a:rPr lang="zh-CN" altLang="en-US" sz="2800">
                <a:latin typeface="Times New Roman" charset="0"/>
                <a:ea typeface="黑体" pitchFamily="49" charset="-122"/>
              </a:rPr>
              <a:t>年代得到重视</a:t>
            </a:r>
          </a:p>
          <a:p>
            <a:pPr lvl="1" latinLnBrk="0"/>
            <a:r>
              <a:rPr lang="zh-CN" altLang="en-US" sz="2800">
                <a:latin typeface="Times New Roman" charset="0"/>
                <a:ea typeface="黑体" pitchFamily="49" charset="-122"/>
              </a:rPr>
              <a:t>如何认识不可操作问题</a:t>
            </a:r>
            <a:r>
              <a:rPr lang="en-US" altLang="zh-CN" sz="2800">
                <a:latin typeface="Times New Roman" charset="0"/>
                <a:ea typeface="黑体" pitchFamily="49" charset="-122"/>
              </a:rPr>
              <a:t>? </a:t>
            </a:r>
            <a:r>
              <a:rPr lang="zh-CN" altLang="en-US" sz="2800">
                <a:latin typeface="Times New Roman" charset="0"/>
                <a:ea typeface="黑体" pitchFamily="49" charset="-122"/>
              </a:rPr>
              <a:t>以</a:t>
            </a:r>
            <a:r>
              <a:rPr lang="en-US" altLang="zh-CN" sz="2800">
                <a:latin typeface="Times New Roman" charset="0"/>
                <a:ea typeface="黑体" pitchFamily="49" charset="-122"/>
              </a:rPr>
              <a:t>Steven Cook(1971)</a:t>
            </a:r>
            <a:r>
              <a:rPr lang="zh-CN" altLang="en-US" sz="2800">
                <a:latin typeface="Times New Roman" charset="0"/>
                <a:ea typeface="黑体" pitchFamily="49" charset="-122"/>
              </a:rPr>
              <a:t>和</a:t>
            </a:r>
            <a:r>
              <a:rPr lang="en-US" altLang="zh-CN" sz="2800">
                <a:latin typeface="Times New Roman" charset="0"/>
                <a:ea typeface="黑体" pitchFamily="49" charset="-122"/>
              </a:rPr>
              <a:t>Richard Carp</a:t>
            </a:r>
            <a:r>
              <a:rPr lang="zh-CN" altLang="en-US" sz="2800">
                <a:latin typeface="Times New Roman" charset="0"/>
                <a:ea typeface="黑体" pitchFamily="49" charset="-122"/>
              </a:rPr>
              <a:t>为代表的</a:t>
            </a:r>
            <a:r>
              <a:rPr lang="en-US" altLang="zh-CN" sz="2800">
                <a:latin typeface="Times New Roman" charset="0"/>
                <a:ea typeface="黑体" pitchFamily="49" charset="-122"/>
              </a:rPr>
              <a:t>NP-</a:t>
            </a:r>
            <a:r>
              <a:rPr lang="zh-CN" altLang="en-US" sz="2800">
                <a:latin typeface="Times New Roman" charset="0"/>
                <a:ea typeface="黑体" pitchFamily="49" charset="-122"/>
              </a:rPr>
              <a:t>完全理论的研究提供了一种方法</a:t>
            </a:r>
          </a:p>
        </p:txBody>
      </p:sp>
      <p:sp>
        <p:nvSpPr>
          <p:cNvPr id="8499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616592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数学的贡献</a:t>
            </a:r>
            <a:r>
              <a:rPr lang="en-US" altLang="zh-CN" sz="4000" b="1" dirty="0">
                <a:solidFill>
                  <a:schemeClr val="tx1"/>
                </a:solidFill>
                <a:effectLst>
                  <a:outerShdw blurRad="38100" dist="38100" dir="2700000" algn="tl">
                    <a:srgbClr val="C0C0C0"/>
                  </a:outerShdw>
                </a:effectLst>
                <a:latin typeface="宋体" charset="-122"/>
                <a:ea typeface="宋体" charset="-122"/>
              </a:rPr>
              <a:t>(8)</a:t>
            </a:r>
          </a:p>
        </p:txBody>
      </p:sp>
      <p:sp>
        <p:nvSpPr>
          <p:cNvPr id="86019" name="Rectangle 3"/>
          <p:cNvSpPr>
            <a:spLocks noGrp="1" noChangeArrowheads="1"/>
          </p:cNvSpPr>
          <p:nvPr>
            <p:ph type="body" idx="1"/>
          </p:nvPr>
        </p:nvSpPr>
        <p:spPr>
          <a:xfrm>
            <a:off x="756708" y="1628775"/>
            <a:ext cx="8420100" cy="4479925"/>
          </a:xfrm>
        </p:spPr>
        <p:txBody>
          <a:bodyPr/>
          <a:lstStyle/>
          <a:p>
            <a:pPr lvl="1"/>
            <a:r>
              <a:rPr lang="en-US" altLang="zh-CN" sz="2800">
                <a:latin typeface="Times New Roman" charset="0"/>
                <a:ea typeface="黑体" pitchFamily="49" charset="-122"/>
              </a:rPr>
              <a:t>Cook</a:t>
            </a:r>
            <a:r>
              <a:rPr lang="zh-CN" altLang="en-US" sz="2800">
                <a:latin typeface="Times New Roman" charset="0"/>
                <a:ea typeface="黑体" pitchFamily="49" charset="-122"/>
              </a:rPr>
              <a:t>和</a:t>
            </a:r>
            <a:r>
              <a:rPr lang="en-US" altLang="zh-CN" sz="2800">
                <a:latin typeface="Times New Roman" charset="0"/>
                <a:ea typeface="黑体" pitchFamily="49" charset="-122"/>
              </a:rPr>
              <a:t>Carp</a:t>
            </a:r>
            <a:r>
              <a:rPr lang="zh-CN" altLang="en-US" sz="2800">
                <a:latin typeface="Times New Roman" charset="0"/>
                <a:ea typeface="黑体" pitchFamily="49" charset="-122"/>
              </a:rPr>
              <a:t>证明有大量各种类别的规范的组合搜索和推理问题属于</a:t>
            </a:r>
            <a:r>
              <a:rPr lang="en-US" altLang="zh-CN" sz="2800">
                <a:latin typeface="Times New Roman" charset="0"/>
                <a:ea typeface="黑体" pitchFamily="49" charset="-122"/>
              </a:rPr>
              <a:t>NP-</a:t>
            </a:r>
            <a:r>
              <a:rPr lang="zh-CN" altLang="en-US" sz="2800">
                <a:latin typeface="Times New Roman" charset="0"/>
                <a:ea typeface="黑体" pitchFamily="49" charset="-122"/>
              </a:rPr>
              <a:t>完全问题</a:t>
            </a:r>
          </a:p>
          <a:p>
            <a:pPr lvl="1"/>
            <a:r>
              <a:rPr lang="zh-CN" altLang="en-US" sz="2800">
                <a:latin typeface="Times New Roman" charset="0"/>
                <a:ea typeface="黑体" pitchFamily="49" charset="-122"/>
              </a:rPr>
              <a:t>任何</a:t>
            </a:r>
            <a:r>
              <a:rPr lang="en-US" altLang="zh-CN" sz="2800" b="1">
                <a:latin typeface="Times New Roman" charset="0"/>
                <a:ea typeface="黑体" pitchFamily="49" charset="-122"/>
              </a:rPr>
              <a:t>NP-</a:t>
            </a:r>
            <a:r>
              <a:rPr lang="zh-CN" altLang="en-US" sz="2800" b="1">
                <a:latin typeface="Times New Roman" charset="0"/>
                <a:ea typeface="黑体" pitchFamily="49" charset="-122"/>
              </a:rPr>
              <a:t>完全问题类</a:t>
            </a:r>
            <a:r>
              <a:rPr lang="zh-CN" altLang="en-US" sz="2800">
                <a:latin typeface="Times New Roman" charset="0"/>
                <a:ea typeface="黑体" pitchFamily="49" charset="-122"/>
              </a:rPr>
              <a:t>可归约成的问题类很可能是不可操作的</a:t>
            </a:r>
            <a:r>
              <a:rPr lang="en-US" altLang="zh-CN" sz="2800">
                <a:latin typeface="Times New Roman" charset="0"/>
                <a:ea typeface="黑体" pitchFamily="49" charset="-122"/>
              </a:rPr>
              <a:t>(</a:t>
            </a:r>
            <a:r>
              <a:rPr lang="zh-CN" altLang="en-US" sz="2800">
                <a:latin typeface="Times New Roman" charset="0"/>
                <a:ea typeface="黑体" pitchFamily="49" charset="-122"/>
              </a:rPr>
              <a:t>目前尚未证明</a:t>
            </a:r>
            <a:r>
              <a:rPr lang="en-US" altLang="zh-CN" sz="2800">
                <a:latin typeface="Times New Roman" charset="0"/>
                <a:ea typeface="黑体" pitchFamily="49" charset="-122"/>
              </a:rPr>
              <a:t>, </a:t>
            </a:r>
            <a:r>
              <a:rPr lang="zh-CN" altLang="en-US" sz="2800">
                <a:latin typeface="Times New Roman" charset="0"/>
                <a:ea typeface="黑体" pitchFamily="49" charset="-122"/>
              </a:rPr>
              <a:t>但大家猜测是如此</a:t>
            </a:r>
            <a:r>
              <a:rPr lang="en-US" altLang="zh-CN" sz="2800">
                <a:latin typeface="Times New Roman" charset="0"/>
                <a:ea typeface="黑体" pitchFamily="49" charset="-122"/>
              </a:rPr>
              <a:t>)</a:t>
            </a:r>
          </a:p>
          <a:p>
            <a:pPr lvl="1"/>
            <a:r>
              <a:rPr lang="en-US" altLang="zh-CN" sz="2800">
                <a:latin typeface="Times New Roman" charset="0"/>
                <a:ea typeface="黑体" pitchFamily="49" charset="-122"/>
              </a:rPr>
              <a:t>AI</a:t>
            </a:r>
            <a:r>
              <a:rPr lang="zh-CN" altLang="en-US" sz="2800">
                <a:latin typeface="Times New Roman" charset="0"/>
                <a:ea typeface="黑体" pitchFamily="49" charset="-122"/>
              </a:rPr>
              <a:t>研究帮助解释了为什么</a:t>
            </a:r>
            <a:r>
              <a:rPr lang="en-US" altLang="zh-CN" sz="2800">
                <a:latin typeface="Times New Roman" charset="0"/>
                <a:ea typeface="黑体" pitchFamily="49" charset="-122"/>
              </a:rPr>
              <a:t>NP-</a:t>
            </a:r>
            <a:r>
              <a:rPr lang="zh-CN" altLang="en-US" sz="2800">
                <a:latin typeface="Times New Roman" charset="0"/>
                <a:ea typeface="黑体" pitchFamily="49" charset="-122"/>
              </a:rPr>
              <a:t>完全问题的一些实例很难</a:t>
            </a:r>
            <a:r>
              <a:rPr lang="en-US" altLang="zh-CN" sz="2800">
                <a:latin typeface="Times New Roman" charset="0"/>
                <a:ea typeface="黑体" pitchFamily="49" charset="-122"/>
              </a:rPr>
              <a:t>, </a:t>
            </a:r>
            <a:r>
              <a:rPr lang="zh-CN" altLang="en-US" sz="2800">
                <a:latin typeface="Times New Roman" charset="0"/>
                <a:ea typeface="黑体" pitchFamily="49" charset="-122"/>
              </a:rPr>
              <a:t>而另外一些较容易</a:t>
            </a:r>
          </a:p>
          <a:p>
            <a:r>
              <a:rPr lang="zh-CN" altLang="en-US" sz="3200">
                <a:latin typeface="黑体" pitchFamily="49" charset="-122"/>
                <a:ea typeface="黑体" pitchFamily="49" charset="-122"/>
              </a:rPr>
              <a:t>问题</a:t>
            </a:r>
            <a:r>
              <a:rPr lang="en-US" altLang="zh-CN" sz="3200">
                <a:latin typeface="黑体" pitchFamily="49" charset="-122"/>
                <a:ea typeface="黑体" pitchFamily="49" charset="-122"/>
              </a:rPr>
              <a:t>2</a:t>
            </a:r>
            <a:r>
              <a:rPr lang="zh-CN" altLang="en-US" sz="3200">
                <a:latin typeface="黑体" pitchFamily="49" charset="-122"/>
                <a:ea typeface="黑体" pitchFamily="49" charset="-122"/>
              </a:rPr>
              <a:t>结论</a:t>
            </a:r>
            <a:r>
              <a:rPr lang="en-US" altLang="zh-CN" sz="3200">
                <a:latin typeface="黑体" pitchFamily="49" charset="-122"/>
                <a:ea typeface="黑体" pitchFamily="49" charset="-122"/>
              </a:rPr>
              <a:t>: </a:t>
            </a:r>
            <a:r>
              <a:rPr lang="zh-CN" altLang="en-US" sz="3200">
                <a:latin typeface="黑体" pitchFamily="49" charset="-122"/>
                <a:ea typeface="黑体" pitchFamily="49" charset="-122"/>
              </a:rPr>
              <a:t>有了可计算性和算法复杂性理论的指导</a:t>
            </a:r>
          </a:p>
        </p:txBody>
      </p:sp>
      <p:sp>
        <p:nvSpPr>
          <p:cNvPr id="8602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26082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数学的贡献</a:t>
            </a:r>
            <a:r>
              <a:rPr lang="en-US" altLang="zh-CN" sz="4000" b="1" dirty="0">
                <a:solidFill>
                  <a:schemeClr val="tx1"/>
                </a:solidFill>
                <a:effectLst>
                  <a:outerShdw blurRad="38100" dist="38100" dir="2700000" algn="tl">
                    <a:srgbClr val="C0C0C0"/>
                  </a:outerShdw>
                </a:effectLst>
                <a:latin typeface="宋体" charset="-122"/>
                <a:ea typeface="宋体" charset="-122"/>
              </a:rPr>
              <a:t>(9)</a:t>
            </a:r>
          </a:p>
        </p:txBody>
      </p:sp>
      <p:sp>
        <p:nvSpPr>
          <p:cNvPr id="165891" name="Rectangle 3"/>
          <p:cNvSpPr>
            <a:spLocks noGrp="1" noChangeArrowheads="1"/>
          </p:cNvSpPr>
          <p:nvPr>
            <p:ph type="body" idx="1"/>
          </p:nvPr>
        </p:nvSpPr>
        <p:spPr>
          <a:xfrm>
            <a:off x="756708" y="1484313"/>
            <a:ext cx="8420100" cy="4824412"/>
          </a:xfrm>
        </p:spPr>
        <p:txBody>
          <a:bodyPr/>
          <a:lstStyle/>
          <a:p>
            <a:r>
              <a:rPr lang="zh-CN" altLang="en-US" sz="3200">
                <a:latin typeface="Times New Roman" charset="0"/>
                <a:ea typeface="黑体" pitchFamily="49" charset="-122"/>
              </a:rPr>
              <a:t>数学对</a:t>
            </a:r>
            <a:r>
              <a:rPr lang="en-US" altLang="zh-CN" sz="3200">
                <a:latin typeface="Times New Roman" charset="0"/>
                <a:ea typeface="黑体" pitchFamily="49" charset="-122"/>
              </a:rPr>
              <a:t>AI</a:t>
            </a:r>
            <a:r>
              <a:rPr lang="zh-CN" altLang="en-US" sz="3200">
                <a:latin typeface="Times New Roman" charset="0"/>
                <a:ea typeface="黑体" pitchFamily="49" charset="-122"/>
              </a:rPr>
              <a:t>的第三个贡献是概率理论</a:t>
            </a:r>
          </a:p>
          <a:p>
            <a:pPr lvl="1" latinLnBrk="0"/>
            <a:r>
              <a:rPr lang="en-US" altLang="zh-CN" sz="2800">
                <a:latin typeface="Times New Roman" charset="0"/>
                <a:ea typeface="黑体" pitchFamily="49" charset="-122"/>
              </a:rPr>
              <a:t>Pierre Fermat, Pascal, James Bernoulli, Pierre Laplace</a:t>
            </a:r>
            <a:r>
              <a:rPr lang="zh-CN" altLang="en-US" sz="2800">
                <a:latin typeface="Times New Roman" charset="0"/>
                <a:ea typeface="黑体" pitchFamily="49" charset="-122"/>
              </a:rPr>
              <a:t>等都推进了概率理论的发展及引入了新的统计方法论</a:t>
            </a:r>
          </a:p>
          <a:p>
            <a:pPr lvl="1"/>
            <a:r>
              <a:rPr lang="en-US" altLang="zh-CN" sz="2800">
                <a:latin typeface="Times New Roman" charset="0"/>
                <a:ea typeface="黑体" pitchFamily="49" charset="-122"/>
              </a:rPr>
              <a:t>Thomas Bayes(</a:t>
            </a:r>
            <a:r>
              <a:rPr lang="zh-CN" altLang="en-US" sz="2800">
                <a:latin typeface="Times New Roman" charset="0"/>
                <a:ea typeface="黑体" pitchFamily="49" charset="-122"/>
              </a:rPr>
              <a:t>贝叶斯</a:t>
            </a:r>
            <a:r>
              <a:rPr lang="en-US" altLang="zh-CN" sz="2800">
                <a:latin typeface="Times New Roman" charset="0"/>
                <a:ea typeface="黑体" pitchFamily="49" charset="-122"/>
              </a:rPr>
              <a:t>, 1749~1827)</a:t>
            </a:r>
            <a:r>
              <a:rPr lang="zh-CN" altLang="en-US" sz="2800">
                <a:latin typeface="Times New Roman" charset="0"/>
                <a:ea typeface="黑体" pitchFamily="49" charset="-122"/>
              </a:rPr>
              <a:t>提出了根据证据更新概率的法则</a:t>
            </a:r>
            <a:r>
              <a:rPr lang="en-US" altLang="zh-CN" sz="2800">
                <a:latin typeface="Times New Roman" charset="0"/>
                <a:ea typeface="黑体" pitchFamily="49" charset="-122"/>
              </a:rPr>
              <a:t>(</a:t>
            </a:r>
            <a:r>
              <a:rPr lang="zh-CN" altLang="en-US" sz="2800">
                <a:latin typeface="Times New Roman" charset="0"/>
                <a:ea typeface="黑体" pitchFamily="49" charset="-122"/>
              </a:rPr>
              <a:t>贝叶斯公式</a:t>
            </a:r>
            <a:r>
              <a:rPr lang="en-US" altLang="zh-CN" sz="2800">
                <a:latin typeface="Times New Roman" charset="0"/>
                <a:ea typeface="黑体" pitchFamily="49" charset="-122"/>
              </a:rPr>
              <a:t>/</a:t>
            </a:r>
            <a:r>
              <a:rPr lang="zh-CN" altLang="en-US" sz="2800">
                <a:latin typeface="Times New Roman" charset="0"/>
                <a:ea typeface="黑体" pitchFamily="49" charset="-122"/>
              </a:rPr>
              <a:t>条件概率公式</a:t>
            </a:r>
            <a:r>
              <a:rPr lang="en-US" altLang="zh-CN" sz="2800">
                <a:latin typeface="Times New Roman" charset="0"/>
                <a:ea typeface="黑体" pitchFamily="49" charset="-122"/>
              </a:rPr>
              <a:t>)</a:t>
            </a:r>
          </a:p>
          <a:p>
            <a:pPr lvl="1"/>
            <a:r>
              <a:rPr lang="zh-CN" altLang="en-US" sz="2800">
                <a:latin typeface="Times New Roman" charset="0"/>
                <a:ea typeface="黑体" pitchFamily="49" charset="-122"/>
              </a:rPr>
              <a:t>由此衍生出的贝叶斯分析形成了</a:t>
            </a:r>
            <a:r>
              <a:rPr lang="en-US" altLang="zh-CN" sz="2800">
                <a:latin typeface="Times New Roman" charset="0"/>
                <a:ea typeface="黑体" pitchFamily="49" charset="-122"/>
              </a:rPr>
              <a:t>AI</a:t>
            </a:r>
            <a:r>
              <a:rPr lang="zh-CN" altLang="en-US" sz="2800">
                <a:latin typeface="Times New Roman" charset="0"/>
                <a:ea typeface="黑体" pitchFamily="49" charset="-122"/>
              </a:rPr>
              <a:t>系统中不确定推理方法的基础</a:t>
            </a:r>
          </a:p>
          <a:p>
            <a:r>
              <a:rPr lang="zh-CN" altLang="en-US" sz="3200">
                <a:latin typeface="Times New Roman" charset="0"/>
                <a:ea typeface="黑体" pitchFamily="49" charset="-122"/>
              </a:rPr>
              <a:t>问题</a:t>
            </a:r>
            <a:r>
              <a:rPr lang="en-US" altLang="zh-CN" sz="3200">
                <a:latin typeface="Times New Roman" charset="0"/>
                <a:ea typeface="黑体" pitchFamily="49" charset="-122"/>
              </a:rPr>
              <a:t>3</a:t>
            </a:r>
            <a:r>
              <a:rPr lang="zh-CN" altLang="en-US" sz="3200">
                <a:latin typeface="Times New Roman" charset="0"/>
                <a:ea typeface="黑体" pitchFamily="49" charset="-122"/>
              </a:rPr>
              <a:t>结论</a:t>
            </a:r>
            <a:r>
              <a:rPr lang="en-US" altLang="zh-CN" sz="3200">
                <a:latin typeface="Times New Roman" charset="0"/>
                <a:ea typeface="黑体" pitchFamily="49" charset="-122"/>
              </a:rPr>
              <a:t>: </a:t>
            </a:r>
            <a:r>
              <a:rPr lang="zh-CN" altLang="en-US" sz="3200">
                <a:latin typeface="Times New Roman" charset="0"/>
                <a:ea typeface="黑体" pitchFamily="49" charset="-122"/>
              </a:rPr>
              <a:t>使用贝叶斯理论进行不确定推理</a:t>
            </a:r>
          </a:p>
        </p:txBody>
      </p:sp>
      <p:sp>
        <p:nvSpPr>
          <p:cNvPr id="16589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579980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经济学的贡献</a:t>
            </a:r>
            <a:r>
              <a:rPr lang="en-US" altLang="zh-CN" sz="4000" b="1">
                <a:solidFill>
                  <a:schemeClr val="tx1"/>
                </a:solidFill>
                <a:effectLst>
                  <a:outerShdw blurRad="38100" dist="38100" dir="2700000" algn="tl">
                    <a:srgbClr val="C0C0C0"/>
                  </a:outerShdw>
                </a:effectLst>
                <a:latin typeface="宋体" charset="-122"/>
                <a:ea typeface="宋体" charset="-122"/>
              </a:rPr>
              <a:t>(1)</a:t>
            </a:r>
          </a:p>
        </p:txBody>
      </p:sp>
      <p:sp>
        <p:nvSpPr>
          <p:cNvPr id="88067" name="Rectangle 3"/>
          <p:cNvSpPr>
            <a:spLocks noGrp="1" noChangeArrowheads="1"/>
          </p:cNvSpPr>
          <p:nvPr>
            <p:ph type="body" idx="1"/>
          </p:nvPr>
        </p:nvSpPr>
        <p:spPr>
          <a:xfrm>
            <a:off x="756708" y="1371594"/>
            <a:ext cx="8420100" cy="4551362"/>
          </a:xfrm>
        </p:spPr>
        <p:txBody>
          <a:bodyPr/>
          <a:lstStyle/>
          <a:p>
            <a:pPr>
              <a:lnSpc>
                <a:spcPct val="90000"/>
              </a:lnSpc>
            </a:pPr>
            <a:r>
              <a:rPr lang="zh-CN" altLang="en-US" sz="3200" dirty="0">
                <a:latin typeface="Times New Roman" charset="0"/>
                <a:ea typeface="黑体" pitchFamily="49" charset="-122"/>
              </a:rPr>
              <a:t>经济学</a:t>
            </a:r>
            <a:r>
              <a:rPr lang="en-US" altLang="zh-CN" sz="3200" dirty="0">
                <a:latin typeface="Times New Roman" charset="0"/>
                <a:ea typeface="黑体" pitchFamily="49" charset="-122"/>
              </a:rPr>
              <a:t>(1776~</a:t>
            </a:r>
            <a:r>
              <a:rPr lang="zh-CN" altLang="en-US" sz="3200" dirty="0">
                <a:latin typeface="Times New Roman" charset="0"/>
                <a:ea typeface="黑体" pitchFamily="49" charset="-122"/>
              </a:rPr>
              <a:t>现在</a:t>
            </a:r>
            <a:r>
              <a:rPr lang="en-US" altLang="zh-CN" sz="3200" dirty="0">
                <a:latin typeface="Times New Roman" charset="0"/>
                <a:ea typeface="黑体" pitchFamily="49" charset="-122"/>
              </a:rPr>
              <a:t>)</a:t>
            </a:r>
            <a:r>
              <a:rPr lang="zh-CN" altLang="en-US" sz="3200" dirty="0">
                <a:latin typeface="Times New Roman" charset="0"/>
                <a:ea typeface="黑体" pitchFamily="49" charset="-122"/>
              </a:rPr>
              <a:t>贡献的思想</a:t>
            </a:r>
            <a:r>
              <a:rPr lang="en-US" altLang="zh-CN" sz="3200" dirty="0">
                <a:latin typeface="Times New Roman" charset="0"/>
                <a:ea typeface="黑体" pitchFamily="49" charset="-122"/>
              </a:rPr>
              <a:t>:</a:t>
            </a:r>
          </a:p>
          <a:p>
            <a:pPr lvl="1">
              <a:lnSpc>
                <a:spcPct val="90000"/>
              </a:lnSpc>
            </a:pPr>
            <a:r>
              <a:rPr lang="zh-CN" altLang="en-US" sz="2800" dirty="0">
                <a:latin typeface="Times New Roman" charset="0"/>
                <a:ea typeface="黑体" pitchFamily="49" charset="-122"/>
              </a:rPr>
              <a:t>如何决策以获得最大收益</a:t>
            </a:r>
            <a:r>
              <a:rPr lang="en-US" altLang="zh-CN" sz="2800" dirty="0">
                <a:latin typeface="Times New Roman" charset="0"/>
                <a:ea typeface="黑体" pitchFamily="49" charset="-122"/>
              </a:rPr>
              <a:t>?</a:t>
            </a:r>
          </a:p>
          <a:p>
            <a:pPr lvl="1">
              <a:lnSpc>
                <a:spcPct val="90000"/>
              </a:lnSpc>
            </a:pPr>
            <a:r>
              <a:rPr lang="zh-CN" altLang="en-US" sz="2800" dirty="0">
                <a:latin typeface="Times New Roman" charset="0"/>
                <a:ea typeface="黑体" pitchFamily="49" charset="-122"/>
              </a:rPr>
              <a:t>在他人不合作的情况下如何做到这点</a:t>
            </a:r>
            <a:r>
              <a:rPr lang="en-US" altLang="zh-CN" sz="2800" dirty="0">
                <a:latin typeface="Times New Roman" charset="0"/>
                <a:ea typeface="黑体" pitchFamily="49" charset="-122"/>
              </a:rPr>
              <a:t>?</a:t>
            </a:r>
          </a:p>
          <a:p>
            <a:pPr lvl="1">
              <a:lnSpc>
                <a:spcPct val="90000"/>
              </a:lnSpc>
            </a:pPr>
            <a:r>
              <a:rPr lang="zh-CN" altLang="en-US" sz="2800" dirty="0">
                <a:latin typeface="Times New Roman" charset="0"/>
                <a:ea typeface="黑体" pitchFamily="49" charset="-122"/>
              </a:rPr>
              <a:t>在收益遥遥无期的情况下如何做到这点</a:t>
            </a:r>
            <a:r>
              <a:rPr lang="en-US" altLang="zh-CN" sz="2800" dirty="0">
                <a:latin typeface="Times New Roman" charset="0"/>
                <a:ea typeface="黑体" pitchFamily="49" charset="-122"/>
              </a:rPr>
              <a:t>?</a:t>
            </a:r>
          </a:p>
          <a:p>
            <a:pPr>
              <a:lnSpc>
                <a:spcPct val="90000"/>
              </a:lnSpc>
            </a:pPr>
            <a:r>
              <a:rPr lang="zh-CN" altLang="en-US" sz="3200" dirty="0">
                <a:latin typeface="Times New Roman" charset="0"/>
                <a:ea typeface="黑体" pitchFamily="49" charset="-122"/>
              </a:rPr>
              <a:t>问题</a:t>
            </a:r>
            <a:r>
              <a:rPr lang="en-US" altLang="zh-CN" sz="3200" dirty="0">
                <a:latin typeface="Times New Roman" charset="0"/>
                <a:ea typeface="黑体" pitchFamily="49" charset="-122"/>
              </a:rPr>
              <a:t>1: </a:t>
            </a:r>
            <a:r>
              <a:rPr lang="zh-CN" altLang="en-US" sz="3200" dirty="0">
                <a:latin typeface="Times New Roman" charset="0"/>
                <a:ea typeface="黑体" pitchFamily="49" charset="-122"/>
              </a:rPr>
              <a:t>效用理论</a:t>
            </a:r>
          </a:p>
          <a:p>
            <a:pPr>
              <a:lnSpc>
                <a:spcPct val="90000"/>
              </a:lnSpc>
            </a:pPr>
            <a:r>
              <a:rPr lang="zh-CN" altLang="en-US" sz="3200" dirty="0">
                <a:latin typeface="Times New Roman" charset="0"/>
                <a:ea typeface="黑体" pitchFamily="49" charset="-122"/>
              </a:rPr>
              <a:t>问题</a:t>
            </a:r>
            <a:r>
              <a:rPr lang="en-US" altLang="zh-CN" sz="3200" dirty="0">
                <a:latin typeface="Times New Roman" charset="0"/>
                <a:ea typeface="黑体" pitchFamily="49" charset="-122"/>
              </a:rPr>
              <a:t>2: </a:t>
            </a:r>
            <a:r>
              <a:rPr lang="zh-CN" altLang="en-US" sz="3200" dirty="0">
                <a:latin typeface="Times New Roman" charset="0"/>
                <a:ea typeface="黑体" pitchFamily="49" charset="-122"/>
              </a:rPr>
              <a:t>决策理论</a:t>
            </a:r>
          </a:p>
          <a:p>
            <a:pPr>
              <a:lnSpc>
                <a:spcPct val="90000"/>
              </a:lnSpc>
            </a:pPr>
            <a:r>
              <a:rPr lang="zh-CN" altLang="en-US" sz="3200" dirty="0">
                <a:latin typeface="Times New Roman" charset="0"/>
                <a:ea typeface="黑体" pitchFamily="49" charset="-122"/>
              </a:rPr>
              <a:t>问题</a:t>
            </a:r>
            <a:r>
              <a:rPr lang="en-US" altLang="zh-CN" sz="3200" dirty="0">
                <a:latin typeface="Times New Roman" charset="0"/>
                <a:ea typeface="黑体" pitchFamily="49" charset="-122"/>
              </a:rPr>
              <a:t>3: </a:t>
            </a:r>
            <a:r>
              <a:rPr lang="zh-CN" altLang="en-US" sz="3200" dirty="0">
                <a:latin typeface="Times New Roman" charset="0"/>
                <a:ea typeface="黑体" pitchFamily="49" charset="-122"/>
              </a:rPr>
              <a:t>运筹学</a:t>
            </a:r>
          </a:p>
          <a:p>
            <a:pPr lvl="1">
              <a:lnSpc>
                <a:spcPct val="90000"/>
              </a:lnSpc>
            </a:pPr>
            <a:r>
              <a:rPr lang="zh-CN" altLang="en-US" sz="2900" dirty="0">
                <a:latin typeface="Times New Roman" charset="0"/>
                <a:ea typeface="黑体" pitchFamily="49" charset="-122"/>
              </a:rPr>
              <a:t>上述研究工作对于建造理性智能体很有贡献</a:t>
            </a:r>
            <a:r>
              <a:rPr lang="en-US" altLang="zh-CN" sz="2900" dirty="0">
                <a:latin typeface="Times New Roman" charset="0"/>
                <a:ea typeface="黑体" pitchFamily="49" charset="-122"/>
              </a:rPr>
              <a:t>, </a:t>
            </a:r>
            <a:r>
              <a:rPr lang="zh-CN" altLang="en-US" sz="2900" dirty="0">
                <a:latin typeface="Times New Roman" charset="0"/>
                <a:ea typeface="黑体" pitchFamily="49" charset="-122"/>
              </a:rPr>
              <a:t>其原因之一是制定理性决策的复杂性</a:t>
            </a:r>
          </a:p>
        </p:txBody>
      </p:sp>
      <p:sp>
        <p:nvSpPr>
          <p:cNvPr id="8806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607592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每个品类的融资分布</a:t>
            </a:r>
          </a:p>
        </p:txBody>
      </p:sp>
      <p:pic>
        <p:nvPicPr>
          <p:cNvPr id="3" name="图片 2"/>
          <p:cNvPicPr>
            <a:picLocks noChangeAspect="1"/>
          </p:cNvPicPr>
          <p:nvPr/>
        </p:nvPicPr>
        <p:blipFill>
          <a:blip r:embed="rId2"/>
          <a:stretch>
            <a:fillRect/>
          </a:stretch>
        </p:blipFill>
        <p:spPr>
          <a:xfrm>
            <a:off x="667069" y="1411111"/>
            <a:ext cx="9238930" cy="4349846"/>
          </a:xfrm>
          <a:prstGeom prst="rect">
            <a:avLst/>
          </a:prstGeom>
        </p:spPr>
      </p:pic>
    </p:spTree>
    <p:extLst>
      <p:ext uri="{BB962C8B-B14F-4D97-AF65-F5344CB8AC3E}">
        <p14:creationId xmlns:p14="http://schemas.microsoft.com/office/powerpoint/2010/main" val="756078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经济学的贡献</a:t>
            </a:r>
            <a:r>
              <a:rPr lang="en-US" altLang="zh-CN" sz="4000" b="1">
                <a:solidFill>
                  <a:schemeClr val="tx1"/>
                </a:solidFill>
                <a:effectLst>
                  <a:outerShdw blurRad="38100" dist="38100" dir="2700000" algn="tl">
                    <a:srgbClr val="C0C0C0"/>
                  </a:outerShdw>
                </a:effectLst>
                <a:latin typeface="宋体" charset="-122"/>
                <a:ea typeface="宋体" charset="-122"/>
              </a:rPr>
              <a:t>(2)</a:t>
            </a:r>
          </a:p>
        </p:txBody>
      </p:sp>
      <p:sp>
        <p:nvSpPr>
          <p:cNvPr id="89091" name="Rectangle 3"/>
          <p:cNvSpPr>
            <a:spLocks noGrp="1" noChangeArrowheads="1"/>
          </p:cNvSpPr>
          <p:nvPr>
            <p:ph type="body" idx="1"/>
          </p:nvPr>
        </p:nvSpPr>
        <p:spPr>
          <a:xfrm>
            <a:off x="756708" y="1628775"/>
            <a:ext cx="8420100" cy="4479925"/>
          </a:xfrm>
        </p:spPr>
        <p:txBody>
          <a:bodyPr/>
          <a:lstStyle/>
          <a:p>
            <a:pPr lvl="1"/>
            <a:r>
              <a:rPr lang="en-US" altLang="zh-CN" sz="2900">
                <a:latin typeface="Times New Roman" charset="0"/>
                <a:ea typeface="黑体" pitchFamily="49" charset="-122"/>
              </a:rPr>
              <a:t>Herbert Simon(</a:t>
            </a:r>
            <a:r>
              <a:rPr lang="zh-CN" altLang="en-US" sz="2900">
                <a:latin typeface="Times New Roman" charset="0"/>
                <a:ea typeface="黑体" pitchFamily="49" charset="-122"/>
              </a:rPr>
              <a:t>西蒙</a:t>
            </a:r>
            <a:r>
              <a:rPr lang="en-US" altLang="zh-CN" sz="2900">
                <a:latin typeface="Times New Roman" charset="0"/>
                <a:ea typeface="黑体" pitchFamily="49" charset="-122"/>
              </a:rPr>
              <a:t>, 1916~2001)</a:t>
            </a:r>
            <a:r>
              <a:rPr lang="zh-CN" altLang="en-US" sz="2900">
                <a:latin typeface="Times New Roman" charset="0"/>
                <a:ea typeface="黑体" pitchFamily="49" charset="-122"/>
              </a:rPr>
              <a:t>是</a:t>
            </a:r>
            <a:r>
              <a:rPr lang="en-US" altLang="zh-CN" sz="2900">
                <a:latin typeface="Times New Roman" charset="0"/>
                <a:ea typeface="黑体" pitchFamily="49" charset="-122"/>
              </a:rPr>
              <a:t>AI</a:t>
            </a:r>
            <a:r>
              <a:rPr lang="zh-CN" altLang="en-US" sz="2900">
                <a:latin typeface="Times New Roman" charset="0"/>
                <a:ea typeface="黑体" pitchFamily="49" charset="-122"/>
              </a:rPr>
              <a:t>研究的先驱者 </a:t>
            </a:r>
            <a:r>
              <a:rPr lang="en-US" altLang="zh-CN" sz="2900">
                <a:latin typeface="Times New Roman" charset="0"/>
                <a:ea typeface="黑体" pitchFamily="49" charset="-122"/>
              </a:rPr>
              <a:t>/ </a:t>
            </a:r>
            <a:r>
              <a:rPr lang="zh-CN" altLang="en-US" sz="2900">
                <a:latin typeface="Times New Roman" charset="0"/>
                <a:ea typeface="黑体" pitchFamily="49" charset="-122"/>
              </a:rPr>
              <a:t>他于</a:t>
            </a:r>
            <a:r>
              <a:rPr lang="en-US" altLang="zh-CN" sz="2900">
                <a:latin typeface="Times New Roman" charset="0"/>
                <a:ea typeface="黑体" pitchFamily="49" charset="-122"/>
              </a:rPr>
              <a:t>1978</a:t>
            </a:r>
            <a:r>
              <a:rPr lang="zh-CN" altLang="en-US" sz="2900">
                <a:latin typeface="Times New Roman" charset="0"/>
                <a:ea typeface="黑体" pitchFamily="49" charset="-122"/>
              </a:rPr>
              <a:t>年获得诺贝尔经济学奖</a:t>
            </a:r>
            <a:r>
              <a:rPr lang="en-US" altLang="zh-CN" sz="2900">
                <a:latin typeface="Times New Roman" charset="0"/>
                <a:ea typeface="黑体" pitchFamily="49" charset="-122"/>
              </a:rPr>
              <a:t>, </a:t>
            </a:r>
            <a:r>
              <a:rPr lang="zh-CN" altLang="en-US" sz="2900">
                <a:latin typeface="Times New Roman" charset="0"/>
                <a:ea typeface="黑体" pitchFamily="49" charset="-122"/>
              </a:rPr>
              <a:t>是因为他早年的工作</a:t>
            </a:r>
            <a:r>
              <a:rPr lang="en-US" altLang="zh-CN" sz="2900">
                <a:latin typeface="Times New Roman" charset="0"/>
                <a:ea typeface="黑体" pitchFamily="49" charset="-122"/>
              </a:rPr>
              <a:t>: </a:t>
            </a:r>
            <a:r>
              <a:rPr lang="zh-CN" altLang="en-US" sz="2900">
                <a:latin typeface="Times New Roman" charset="0"/>
                <a:ea typeface="黑体" pitchFamily="49" charset="-122"/>
              </a:rPr>
              <a:t>基于满意度的模型</a:t>
            </a:r>
            <a:r>
              <a:rPr lang="en-US" altLang="zh-CN" sz="2900">
                <a:latin typeface="Times New Roman" charset="0"/>
                <a:ea typeface="黑体" pitchFamily="49" charset="-122"/>
              </a:rPr>
              <a:t>—</a:t>
            </a:r>
            <a:r>
              <a:rPr lang="zh-CN" altLang="en-US" sz="2900">
                <a:latin typeface="Times New Roman" charset="0"/>
                <a:ea typeface="黑体" pitchFamily="49" charset="-122"/>
              </a:rPr>
              <a:t>制定“足够好”的决策</a:t>
            </a:r>
            <a:r>
              <a:rPr lang="en-US" altLang="zh-CN" sz="2900">
                <a:latin typeface="Times New Roman" charset="0"/>
                <a:ea typeface="黑体" pitchFamily="49" charset="-122"/>
              </a:rPr>
              <a:t>, </a:t>
            </a:r>
            <a:r>
              <a:rPr lang="zh-CN" altLang="en-US" sz="2900">
                <a:latin typeface="Times New Roman" charset="0"/>
                <a:ea typeface="黑体" pitchFamily="49" charset="-122"/>
              </a:rPr>
              <a:t>而不是艰苦计算获得最优化决策</a:t>
            </a:r>
            <a:r>
              <a:rPr lang="en-US" altLang="zh-CN" sz="2900">
                <a:latin typeface="Times New Roman" charset="0"/>
                <a:ea typeface="黑体" pitchFamily="49" charset="-122"/>
              </a:rPr>
              <a:t>—</a:t>
            </a:r>
            <a:r>
              <a:rPr lang="zh-CN" altLang="en-US" sz="2900">
                <a:latin typeface="Times New Roman" charset="0"/>
                <a:ea typeface="黑体" pitchFamily="49" charset="-122"/>
              </a:rPr>
              <a:t>能更好地描述真实人类行为</a:t>
            </a:r>
          </a:p>
          <a:p>
            <a:r>
              <a:rPr lang="zh-CN" altLang="en-US" sz="3200">
                <a:latin typeface="Times New Roman" charset="0"/>
                <a:ea typeface="黑体" pitchFamily="49" charset="-122"/>
              </a:rPr>
              <a:t>关于在智能体系统中使用决策理论技术的研究兴趣正在复苏</a:t>
            </a:r>
          </a:p>
        </p:txBody>
      </p:sp>
      <p:sp>
        <p:nvSpPr>
          <p:cNvPr id="8909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989576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神经科学的贡献</a:t>
            </a:r>
            <a:r>
              <a:rPr lang="en-US" altLang="zh-CN" sz="4000" b="1" dirty="0">
                <a:solidFill>
                  <a:schemeClr val="tx1"/>
                </a:solidFill>
                <a:effectLst>
                  <a:outerShdw blurRad="38100" dist="38100" dir="2700000" algn="tl">
                    <a:srgbClr val="C0C0C0"/>
                  </a:outerShdw>
                </a:effectLst>
                <a:latin typeface="宋体" charset="-122"/>
                <a:ea typeface="宋体" charset="-122"/>
              </a:rPr>
              <a:t>(1)</a:t>
            </a:r>
          </a:p>
        </p:txBody>
      </p:sp>
      <p:sp>
        <p:nvSpPr>
          <p:cNvPr id="90115" name="Rectangle 3"/>
          <p:cNvSpPr>
            <a:spLocks noGrp="1" noChangeArrowheads="1"/>
          </p:cNvSpPr>
          <p:nvPr>
            <p:ph type="body" idx="1"/>
          </p:nvPr>
        </p:nvSpPr>
        <p:spPr>
          <a:xfrm>
            <a:off x="756708" y="1557338"/>
            <a:ext cx="8420100" cy="4551362"/>
          </a:xfrm>
        </p:spPr>
        <p:txBody>
          <a:bodyPr/>
          <a:lstStyle/>
          <a:p>
            <a:r>
              <a:rPr lang="zh-CN" altLang="en-US" sz="3200">
                <a:latin typeface="Times New Roman" charset="0"/>
                <a:ea typeface="黑体" pitchFamily="49" charset="-122"/>
              </a:rPr>
              <a:t>神经科学</a:t>
            </a:r>
            <a:r>
              <a:rPr lang="en-US" altLang="zh-CN" sz="3200">
                <a:latin typeface="Times New Roman" charset="0"/>
                <a:ea typeface="黑体" pitchFamily="49" charset="-122"/>
              </a:rPr>
              <a:t>(1861~</a:t>
            </a:r>
            <a:r>
              <a:rPr lang="zh-CN" altLang="en-US" sz="3200">
                <a:latin typeface="Times New Roman" charset="0"/>
                <a:ea typeface="黑体" pitchFamily="49" charset="-122"/>
              </a:rPr>
              <a:t>现在</a:t>
            </a:r>
            <a:r>
              <a:rPr lang="en-US" altLang="zh-CN" sz="3200">
                <a:latin typeface="Times New Roman" charset="0"/>
                <a:ea typeface="黑体" pitchFamily="49" charset="-122"/>
              </a:rPr>
              <a:t>)</a:t>
            </a:r>
            <a:r>
              <a:rPr lang="zh-CN" altLang="en-US" sz="3200">
                <a:latin typeface="Times New Roman" charset="0"/>
                <a:ea typeface="黑体" pitchFamily="49" charset="-122"/>
              </a:rPr>
              <a:t>的贡献</a:t>
            </a:r>
            <a:r>
              <a:rPr lang="en-US" altLang="zh-CN" sz="3200">
                <a:latin typeface="Times New Roman" charset="0"/>
                <a:ea typeface="黑体" pitchFamily="49" charset="-122"/>
              </a:rPr>
              <a:t>:</a:t>
            </a:r>
          </a:p>
          <a:p>
            <a:pPr lvl="1"/>
            <a:r>
              <a:rPr lang="zh-CN" altLang="en-US" sz="2800">
                <a:latin typeface="Times New Roman" charset="0"/>
                <a:ea typeface="黑体" pitchFamily="49" charset="-122"/>
              </a:rPr>
              <a:t>大脑是如何处理信息的</a:t>
            </a:r>
            <a:r>
              <a:rPr lang="en-US" altLang="zh-CN" sz="2800">
                <a:latin typeface="Times New Roman" charset="0"/>
                <a:ea typeface="黑体" pitchFamily="49" charset="-122"/>
              </a:rPr>
              <a:t>?</a:t>
            </a:r>
          </a:p>
          <a:p>
            <a:r>
              <a:rPr lang="zh-CN" altLang="en-US" sz="3200">
                <a:latin typeface="Times New Roman" charset="0"/>
                <a:ea typeface="黑体" pitchFamily="49" charset="-122"/>
              </a:rPr>
              <a:t>神经科学是研究神经系统特别是大脑的科学</a:t>
            </a:r>
          </a:p>
          <a:p>
            <a:pPr lvl="1"/>
            <a:r>
              <a:rPr lang="zh-CN" altLang="en-US" sz="2800">
                <a:latin typeface="Times New Roman" charset="0"/>
                <a:ea typeface="黑体" pitchFamily="49" charset="-122"/>
              </a:rPr>
              <a:t>虽然几千年来人类一直赞同大脑以某种方式与思维相联系</a:t>
            </a:r>
            <a:r>
              <a:rPr lang="en-US" altLang="zh-CN" sz="2800">
                <a:latin typeface="Times New Roman" charset="0"/>
                <a:ea typeface="黑体" pitchFamily="49" charset="-122"/>
              </a:rPr>
              <a:t>(</a:t>
            </a:r>
            <a:r>
              <a:rPr lang="zh-CN" altLang="en-US" sz="2800">
                <a:latin typeface="Times New Roman" charset="0"/>
                <a:ea typeface="黑体" pitchFamily="49" charset="-122"/>
              </a:rPr>
              <a:t>因为证据表明头部受重击会导致精神缺陷</a:t>
            </a:r>
            <a:r>
              <a:rPr lang="en-US" altLang="zh-CN" sz="2800">
                <a:latin typeface="Times New Roman" charset="0"/>
                <a:ea typeface="黑体" pitchFamily="49" charset="-122"/>
              </a:rPr>
              <a:t>), </a:t>
            </a:r>
            <a:r>
              <a:rPr lang="zh-CN" altLang="en-US" sz="2800">
                <a:latin typeface="Times New Roman" charset="0"/>
                <a:ea typeface="黑体" pitchFamily="49" charset="-122"/>
              </a:rPr>
              <a:t>但是直到</a:t>
            </a:r>
            <a:r>
              <a:rPr lang="en-US" altLang="zh-CN" sz="2800">
                <a:latin typeface="Times New Roman" charset="0"/>
                <a:ea typeface="黑体" pitchFamily="49" charset="-122"/>
              </a:rPr>
              <a:t>18</a:t>
            </a:r>
            <a:r>
              <a:rPr lang="zh-CN" altLang="en-US" sz="2800">
                <a:latin typeface="Times New Roman" charset="0"/>
                <a:ea typeface="黑体" pitchFamily="49" charset="-122"/>
              </a:rPr>
              <a:t>世纪中期人类才广泛地承认大脑是意识的居所</a:t>
            </a:r>
          </a:p>
        </p:txBody>
      </p:sp>
      <p:sp>
        <p:nvSpPr>
          <p:cNvPr id="9011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4189133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818621" y="334955"/>
            <a:ext cx="8420100" cy="863600"/>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神经科学的贡献</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66915" name="Rectangle 3"/>
          <p:cNvSpPr>
            <a:spLocks noGrp="1" noChangeArrowheads="1"/>
          </p:cNvSpPr>
          <p:nvPr>
            <p:ph type="body" idx="1"/>
          </p:nvPr>
        </p:nvSpPr>
        <p:spPr>
          <a:xfrm>
            <a:off x="756708" y="1557338"/>
            <a:ext cx="8420100" cy="4551362"/>
          </a:xfrm>
        </p:spPr>
        <p:txBody>
          <a:bodyPr/>
          <a:lstStyle/>
          <a:p>
            <a:pPr lvl="1"/>
            <a:r>
              <a:rPr lang="en-US" altLang="zh-CN" sz="2800">
                <a:latin typeface="Times New Roman" charset="0"/>
                <a:ea typeface="黑体" pitchFamily="49" charset="-122"/>
              </a:rPr>
              <a:t>Paul Proca(</a:t>
            </a:r>
            <a:r>
              <a:rPr lang="zh-CN" altLang="en-US" sz="2800">
                <a:latin typeface="Times New Roman" charset="0"/>
                <a:ea typeface="黑体" pitchFamily="49" charset="-122"/>
              </a:rPr>
              <a:t>布鲁卡</a:t>
            </a:r>
            <a:r>
              <a:rPr lang="en-US" altLang="zh-CN" sz="2800">
                <a:latin typeface="Times New Roman" charset="0"/>
                <a:ea typeface="黑体" pitchFamily="49" charset="-122"/>
              </a:rPr>
              <a:t>)</a:t>
            </a:r>
            <a:r>
              <a:rPr lang="zh-CN" altLang="en-US" sz="2800">
                <a:latin typeface="Times New Roman" charset="0"/>
                <a:ea typeface="黑体" pitchFamily="49" charset="-122"/>
              </a:rPr>
              <a:t>通过研究大脑损伤病人的失语症</a:t>
            </a:r>
            <a:r>
              <a:rPr lang="en-US" altLang="zh-CN" sz="2800">
                <a:latin typeface="Times New Roman" charset="0"/>
                <a:ea typeface="黑体" pitchFamily="49" charset="-122"/>
              </a:rPr>
              <a:t>, </a:t>
            </a:r>
            <a:r>
              <a:rPr lang="zh-CN" altLang="en-US" sz="2800">
                <a:latin typeface="Times New Roman" charset="0"/>
                <a:ea typeface="黑体" pitchFamily="49" charset="-122"/>
              </a:rPr>
              <a:t>阐明了语言产生定位于大脑左半球的一部分</a:t>
            </a:r>
            <a:r>
              <a:rPr lang="en-US" altLang="zh-CN" sz="2800">
                <a:latin typeface="Times New Roman" charset="0"/>
                <a:ea typeface="黑体" pitchFamily="49" charset="-122"/>
              </a:rPr>
              <a:t>, </a:t>
            </a:r>
            <a:r>
              <a:rPr lang="zh-CN" altLang="en-US" sz="2800">
                <a:latin typeface="Times New Roman" charset="0"/>
                <a:ea typeface="黑体" pitchFamily="49" charset="-122"/>
              </a:rPr>
              <a:t>现在称为布鲁卡区</a:t>
            </a:r>
          </a:p>
          <a:p>
            <a:pPr lvl="1"/>
            <a:r>
              <a:rPr lang="en-US" altLang="zh-CN" sz="2800">
                <a:latin typeface="Times New Roman" charset="0"/>
                <a:ea typeface="黑体" pitchFamily="49" charset="-122"/>
              </a:rPr>
              <a:t>1873</a:t>
            </a:r>
            <a:r>
              <a:rPr lang="zh-CN" altLang="en-US" sz="2800">
                <a:latin typeface="Times New Roman" charset="0"/>
                <a:ea typeface="黑体" pitchFamily="49" charset="-122"/>
              </a:rPr>
              <a:t>年</a:t>
            </a:r>
            <a:r>
              <a:rPr lang="en-US" altLang="zh-CN" sz="2800">
                <a:latin typeface="Times New Roman" charset="0"/>
                <a:ea typeface="黑体" pitchFamily="49" charset="-122"/>
              </a:rPr>
              <a:t>Camillo Golgi</a:t>
            </a:r>
            <a:r>
              <a:rPr lang="zh-CN" altLang="en-US" sz="2800">
                <a:latin typeface="Times New Roman" charset="0"/>
                <a:ea typeface="黑体" pitchFamily="49" charset="-122"/>
              </a:rPr>
              <a:t>开发出一项染色体技术</a:t>
            </a:r>
            <a:r>
              <a:rPr lang="en-US" altLang="zh-CN" sz="2800">
                <a:latin typeface="Times New Roman" charset="0"/>
                <a:ea typeface="黑体" pitchFamily="49" charset="-122"/>
              </a:rPr>
              <a:t>, </a:t>
            </a:r>
            <a:r>
              <a:rPr lang="zh-CN" altLang="en-US" sz="2800">
                <a:latin typeface="Times New Roman" charset="0"/>
                <a:ea typeface="黑体" pitchFamily="49" charset="-122"/>
              </a:rPr>
              <a:t>允许人们观察大脑的各个神经元</a:t>
            </a:r>
          </a:p>
          <a:p>
            <a:pPr lvl="1"/>
            <a:r>
              <a:rPr lang="en-US" altLang="zh-CN" sz="2800">
                <a:latin typeface="Times New Roman" charset="0"/>
                <a:ea typeface="黑体" pitchFamily="49" charset="-122"/>
              </a:rPr>
              <a:t>1929</a:t>
            </a:r>
            <a:r>
              <a:rPr lang="zh-CN" altLang="en-US" sz="2800">
                <a:latin typeface="Times New Roman" charset="0"/>
                <a:ea typeface="黑体" pitchFamily="49" charset="-122"/>
              </a:rPr>
              <a:t>年</a:t>
            </a:r>
            <a:r>
              <a:rPr lang="en-US" altLang="zh-CN" sz="2800">
                <a:latin typeface="Times New Roman" charset="0"/>
                <a:ea typeface="黑体" pitchFamily="49" charset="-122"/>
              </a:rPr>
              <a:t>Hans Berger</a:t>
            </a:r>
            <a:r>
              <a:rPr lang="zh-CN" altLang="en-US" sz="2800">
                <a:latin typeface="Times New Roman" charset="0"/>
                <a:ea typeface="黑体" pitchFamily="49" charset="-122"/>
              </a:rPr>
              <a:t>发明脑电图记录仪</a:t>
            </a:r>
          </a:p>
          <a:p>
            <a:pPr lvl="1"/>
            <a:r>
              <a:rPr lang="en-US" altLang="zh-CN" sz="2800">
                <a:latin typeface="Times New Roman" charset="0"/>
                <a:ea typeface="黑体" pitchFamily="49" charset="-122"/>
              </a:rPr>
              <a:t>1990</a:t>
            </a:r>
            <a:r>
              <a:rPr lang="zh-CN" altLang="en-US" sz="2800">
                <a:latin typeface="Times New Roman" charset="0"/>
                <a:ea typeface="黑体" pitchFamily="49" charset="-122"/>
              </a:rPr>
              <a:t>年核磁共振成像为神经科学家提供了关于大脑活动的细致图像</a:t>
            </a:r>
            <a:r>
              <a:rPr lang="en-US" altLang="zh-CN" sz="2800">
                <a:latin typeface="Times New Roman" charset="0"/>
                <a:ea typeface="黑体" pitchFamily="49" charset="-122"/>
              </a:rPr>
              <a:t>, </a:t>
            </a:r>
            <a:r>
              <a:rPr lang="zh-CN" altLang="en-US" sz="2800">
                <a:latin typeface="Times New Roman" charset="0"/>
                <a:ea typeface="黑体" pitchFamily="49" charset="-122"/>
              </a:rPr>
              <a:t>使得以某种方式与正在进行的认知过程相符合的测量成为可能</a:t>
            </a:r>
          </a:p>
        </p:txBody>
      </p:sp>
      <p:sp>
        <p:nvSpPr>
          <p:cNvPr id="16691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052860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神经科学的贡献</a:t>
            </a:r>
            <a:r>
              <a:rPr lang="en-US" altLang="zh-CN" sz="4000" b="1">
                <a:solidFill>
                  <a:schemeClr val="tx1"/>
                </a:solidFill>
                <a:effectLst>
                  <a:outerShdw blurRad="38100" dist="38100" dir="2700000" algn="tl">
                    <a:srgbClr val="C0C0C0"/>
                  </a:outerShdw>
                </a:effectLst>
                <a:latin typeface="宋体" charset="-122"/>
                <a:ea typeface="宋体" charset="-122"/>
              </a:rPr>
              <a:t>(3)</a:t>
            </a:r>
          </a:p>
        </p:txBody>
      </p:sp>
      <p:sp>
        <p:nvSpPr>
          <p:cNvPr id="95235" name="Rectangle 3"/>
          <p:cNvSpPr>
            <a:spLocks noGrp="1" noChangeArrowheads="1"/>
          </p:cNvSpPr>
          <p:nvPr>
            <p:ph type="body" idx="1"/>
          </p:nvPr>
        </p:nvSpPr>
        <p:spPr>
          <a:xfrm>
            <a:off x="756708" y="1628775"/>
            <a:ext cx="8420100" cy="4479925"/>
          </a:xfrm>
        </p:spPr>
        <p:txBody>
          <a:bodyPr/>
          <a:lstStyle/>
          <a:p>
            <a:r>
              <a:rPr lang="zh-CN" altLang="en-US" sz="3200">
                <a:latin typeface="Times New Roman" charset="0"/>
                <a:ea typeface="黑体" pitchFamily="49" charset="-122"/>
              </a:rPr>
              <a:t>真正令人震惊的结论是</a:t>
            </a:r>
            <a:r>
              <a:rPr lang="en-US" altLang="zh-CN" sz="3200">
                <a:latin typeface="Times New Roman" charset="0"/>
                <a:ea typeface="黑体" pitchFamily="49" charset="-122"/>
              </a:rPr>
              <a:t>: </a:t>
            </a:r>
            <a:r>
              <a:rPr lang="zh-CN" altLang="en-US" sz="3200">
                <a:latin typeface="Times New Roman" charset="0"/>
                <a:ea typeface="黑体" pitchFamily="49" charset="-122"/>
              </a:rPr>
              <a:t>简单细胞的集合能够导致思维、行动和意识，换句话说，大脑产生意识</a:t>
            </a:r>
            <a:r>
              <a:rPr lang="en-US" altLang="zh-CN" sz="3200">
                <a:latin typeface="Times New Roman" charset="0"/>
                <a:ea typeface="黑体" pitchFamily="49" charset="-122"/>
              </a:rPr>
              <a:t>(</a:t>
            </a:r>
            <a:r>
              <a:rPr lang="zh-CN" altLang="en-US" sz="3200">
                <a:latin typeface="Times New Roman" charset="0"/>
                <a:ea typeface="黑体" pitchFamily="49" charset="-122"/>
              </a:rPr>
              <a:t>西尔勒</a:t>
            </a:r>
            <a:r>
              <a:rPr lang="en-US" altLang="zh-CN" sz="3200">
                <a:latin typeface="Times New Roman" charset="0"/>
                <a:ea typeface="黑体" pitchFamily="49" charset="-122"/>
              </a:rPr>
              <a:t>, 1992)</a:t>
            </a:r>
          </a:p>
          <a:p>
            <a:r>
              <a:rPr lang="zh-CN" altLang="en-US" sz="3200">
                <a:latin typeface="Times New Roman" charset="0"/>
                <a:ea typeface="黑体" pitchFamily="49" charset="-122"/>
              </a:rPr>
              <a:t>计算机和大脑如何相比</a:t>
            </a:r>
            <a:r>
              <a:rPr lang="en-US" altLang="zh-CN" sz="3200">
                <a:latin typeface="Times New Roman" charset="0"/>
                <a:ea typeface="黑体" pitchFamily="49" charset="-122"/>
              </a:rPr>
              <a:t>? </a:t>
            </a:r>
          </a:p>
          <a:p>
            <a:r>
              <a:rPr lang="zh-CN" altLang="en-US" sz="3200">
                <a:latin typeface="Times New Roman" charset="0"/>
                <a:ea typeface="黑体" pitchFamily="49" charset="-122"/>
              </a:rPr>
              <a:t>大脑活动过程对计算机工作过程有所启发</a:t>
            </a:r>
          </a:p>
        </p:txBody>
      </p:sp>
      <p:sp>
        <p:nvSpPr>
          <p:cNvPr id="9523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133411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741231" y="406396"/>
            <a:ext cx="8420100" cy="803275"/>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计算机与大脑的比较</a:t>
            </a:r>
          </a:p>
        </p:txBody>
      </p:sp>
      <p:sp>
        <p:nvSpPr>
          <p:cNvPr id="96259" name="Rectangle 3"/>
          <p:cNvSpPr>
            <a:spLocks noGrp="1" noChangeArrowheads="1"/>
          </p:cNvSpPr>
          <p:nvPr>
            <p:ph type="body" sz="half" idx="1"/>
          </p:nvPr>
        </p:nvSpPr>
        <p:spPr>
          <a:xfrm>
            <a:off x="756708" y="4868864"/>
            <a:ext cx="8564563" cy="1239837"/>
          </a:xfrm>
        </p:spPr>
        <p:txBody>
          <a:bodyPr/>
          <a:lstStyle/>
          <a:p>
            <a:r>
              <a:rPr lang="zh-CN" altLang="en-US" sz="2800">
                <a:latin typeface="黑体" pitchFamily="49" charset="-122"/>
                <a:ea typeface="黑体" pitchFamily="49" charset="-122"/>
              </a:rPr>
              <a:t>尽管计算机在原始的转换速度上快</a:t>
            </a:r>
            <a:r>
              <a:rPr lang="en-US" altLang="zh-CN" sz="2800">
                <a:latin typeface="黑体" pitchFamily="49" charset="-122"/>
                <a:ea typeface="黑体" pitchFamily="49" charset="-122"/>
              </a:rPr>
              <a:t>100</a:t>
            </a:r>
            <a:r>
              <a:rPr lang="zh-CN" altLang="en-US" sz="2800">
                <a:latin typeface="黑体" pitchFamily="49" charset="-122"/>
                <a:ea typeface="黑体" pitchFamily="49" charset="-122"/>
              </a:rPr>
              <a:t>万倍</a:t>
            </a:r>
            <a:r>
              <a:rPr lang="en-US" altLang="zh-CN" sz="2800">
                <a:latin typeface="黑体" pitchFamily="49" charset="-122"/>
                <a:ea typeface="黑体" pitchFamily="49" charset="-122"/>
              </a:rPr>
              <a:t>, </a:t>
            </a:r>
            <a:r>
              <a:rPr lang="zh-CN" altLang="en-US" sz="2800">
                <a:latin typeface="黑体" pitchFamily="49" charset="-122"/>
                <a:ea typeface="黑体" pitchFamily="49" charset="-122"/>
              </a:rPr>
              <a:t>大脑最终在做事上比计算机快</a:t>
            </a:r>
            <a:r>
              <a:rPr lang="en-US" altLang="zh-CN" sz="2800">
                <a:latin typeface="黑体" pitchFamily="49" charset="-122"/>
                <a:ea typeface="黑体" pitchFamily="49" charset="-122"/>
              </a:rPr>
              <a:t>10</a:t>
            </a:r>
            <a:r>
              <a:rPr lang="zh-CN" altLang="en-US" sz="2800">
                <a:latin typeface="黑体" pitchFamily="49" charset="-122"/>
                <a:ea typeface="黑体" pitchFamily="49" charset="-122"/>
              </a:rPr>
              <a:t>万倍</a:t>
            </a:r>
          </a:p>
        </p:txBody>
      </p:sp>
      <p:sp>
        <p:nvSpPr>
          <p:cNvPr id="9626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graphicFrame>
        <p:nvGraphicFramePr>
          <p:cNvPr id="96286" name="Group 30"/>
          <p:cNvGraphicFramePr>
            <a:graphicFrameLocks noGrp="1"/>
          </p:cNvGraphicFramePr>
          <p:nvPr>
            <p:ph sz="half" idx="2"/>
          </p:nvPr>
        </p:nvGraphicFramePr>
        <p:xfrm>
          <a:off x="1129903" y="1557339"/>
          <a:ext cx="8046904" cy="3070225"/>
        </p:xfrm>
        <a:graphic>
          <a:graphicData uri="http://schemas.openxmlformats.org/drawingml/2006/table">
            <a:tbl>
              <a:tblPr/>
              <a:tblGrid>
                <a:gridCol w="2808419">
                  <a:extLst>
                    <a:ext uri="{9D8B030D-6E8A-4147-A177-3AD203B41FA5}">
                      <a16:colId xmlns:a16="http://schemas.microsoft.com/office/drawing/2014/main" val="20000"/>
                    </a:ext>
                  </a:extLst>
                </a:gridCol>
                <a:gridCol w="2653639">
                  <a:extLst>
                    <a:ext uri="{9D8B030D-6E8A-4147-A177-3AD203B41FA5}">
                      <a16:colId xmlns:a16="http://schemas.microsoft.com/office/drawing/2014/main" val="20001"/>
                    </a:ext>
                  </a:extLst>
                </a:gridCol>
                <a:gridCol w="2584846">
                  <a:extLst>
                    <a:ext uri="{9D8B030D-6E8A-4147-A177-3AD203B41FA5}">
                      <a16:colId xmlns:a16="http://schemas.microsoft.com/office/drawing/2014/main" val="20002"/>
                    </a:ext>
                  </a:extLst>
                </a:gridCol>
              </a:tblGrid>
              <a:tr h="61595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000" b="0" i="0" u="none" strike="noStrike" cap="none" normalizeH="0" baseline="0">
                        <a:ln>
                          <a:noFill/>
                        </a:ln>
                        <a:solidFill>
                          <a:schemeClr val="tx1"/>
                        </a:solidFill>
                        <a:effectLst/>
                        <a:latin typeface="-윤체M" pitchFamily="18" charset="-127"/>
                        <a:ea typeface="-윤체M" pitchFamily="18" charset="-127"/>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charset="0"/>
                          <a:ea typeface="黑体" pitchFamily="49" charset="-122"/>
                        </a:rPr>
                        <a:t>计算机</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charset="0"/>
                          <a:ea typeface="黑体" pitchFamily="49" charset="-122"/>
                        </a:rPr>
                        <a:t>人脑</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5427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计算单元数</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存储单元数</a:t>
                      </a:r>
                    </a:p>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000" b="0" i="0" u="none" strike="noStrike" cap="none" normalizeH="0" baseline="0">
                        <a:ln>
                          <a:noFill/>
                        </a:ln>
                        <a:solidFill>
                          <a:schemeClr val="tx1"/>
                        </a:solidFill>
                        <a:effectLst/>
                        <a:latin typeface="黑体" pitchFamily="49" charset="-122"/>
                        <a:ea typeface="黑体" pitchFamily="49" charset="-122"/>
                      </a:endParaRPr>
                    </a:p>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运算周期时间</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带宽</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黑体" pitchFamily="49" charset="-122"/>
                          <a:ea typeface="黑体" pitchFamily="49" charset="-122"/>
                        </a:rPr>
                        <a:t>记忆更新次数</a:t>
                      </a:r>
                      <a:r>
                        <a:rPr kumimoji="1" lang="en-US" altLang="zh-CN" sz="2000" b="0" i="0" u="none" strike="noStrike" cap="none" normalizeH="0" baseline="0">
                          <a:ln>
                            <a:noFill/>
                          </a:ln>
                          <a:solidFill>
                            <a:schemeClr val="tx1"/>
                          </a:solidFill>
                          <a:effectLst/>
                          <a:latin typeface="黑体" pitchFamily="49" charset="-122"/>
                          <a:ea typeface="黑体" pitchFamily="49" charset="-122"/>
                        </a:rPr>
                        <a:t>/</a:t>
                      </a:r>
                      <a:r>
                        <a:rPr kumimoji="1" lang="zh-CN" altLang="en-US" sz="2000" b="0" i="0" u="none" strike="noStrike" cap="none" normalizeH="0" baseline="0">
                          <a:ln>
                            <a:noFill/>
                          </a:ln>
                          <a:solidFill>
                            <a:schemeClr val="tx1"/>
                          </a:solidFill>
                          <a:effectLst/>
                          <a:latin typeface="黑体" pitchFamily="49" charset="-122"/>
                          <a:ea typeface="黑体" pitchFamily="49" charset="-122"/>
                        </a:rPr>
                        <a:t>秒</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a:t>
                      </a:r>
                      <a:r>
                        <a:rPr kumimoji="1" lang="zh-CN" altLang="en-US" sz="2000" b="0" i="0" u="none" strike="noStrike" cap="none" normalizeH="0" baseline="0">
                          <a:ln>
                            <a:noFill/>
                          </a:ln>
                          <a:solidFill>
                            <a:schemeClr val="tx1"/>
                          </a:solidFill>
                          <a:effectLst/>
                          <a:latin typeface="Times New Roman" charset="0"/>
                          <a:ea typeface="黑体" pitchFamily="49" charset="-122"/>
                        </a:rPr>
                        <a:t>个</a:t>
                      </a:r>
                      <a:r>
                        <a:rPr kumimoji="1" lang="en-US" altLang="zh-CN" sz="2000" b="0" i="0" u="none" strike="noStrike" cap="none" normalizeH="0" baseline="0">
                          <a:ln>
                            <a:noFill/>
                          </a:ln>
                          <a:solidFill>
                            <a:schemeClr val="tx1"/>
                          </a:solidFill>
                          <a:effectLst/>
                          <a:latin typeface="Times New Roman" charset="0"/>
                          <a:ea typeface="黑体" pitchFamily="49" charset="-122"/>
                        </a:rPr>
                        <a:t>CPU/10</a:t>
                      </a:r>
                      <a:r>
                        <a:rPr kumimoji="1" lang="en-US" altLang="zh-CN" sz="2000" b="0" i="0" u="none" strike="noStrike" cap="none" normalizeH="0" baseline="30000">
                          <a:ln>
                            <a:noFill/>
                          </a:ln>
                          <a:solidFill>
                            <a:schemeClr val="tx1"/>
                          </a:solidFill>
                          <a:effectLst/>
                          <a:latin typeface="Times New Roman" charset="0"/>
                          <a:ea typeface="黑体" pitchFamily="49" charset="-122"/>
                        </a:rPr>
                        <a:t>8</a:t>
                      </a:r>
                      <a:r>
                        <a:rPr kumimoji="1" lang="zh-CN" altLang="en-US" sz="2000" b="0" i="0" u="none" strike="noStrike" cap="none" normalizeH="0" baseline="0">
                          <a:ln>
                            <a:noFill/>
                          </a:ln>
                          <a:solidFill>
                            <a:schemeClr val="tx1"/>
                          </a:solidFill>
                          <a:effectLst/>
                          <a:latin typeface="Times New Roman" charset="0"/>
                          <a:ea typeface="黑体" pitchFamily="49" charset="-122"/>
                        </a:rPr>
                        <a:t>逻辑门</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10</a:t>
                      </a:r>
                      <a:r>
                        <a:rPr kumimoji="1" lang="en-US" altLang="zh-CN" sz="2000" b="0" i="0" u="none" strike="noStrike" cap="none" normalizeH="0" baseline="30000">
                          <a:ln>
                            <a:noFill/>
                          </a:ln>
                          <a:solidFill>
                            <a:schemeClr val="tx1"/>
                          </a:solidFill>
                          <a:effectLst/>
                          <a:latin typeface="Times New Roman" charset="0"/>
                          <a:ea typeface="黑体" pitchFamily="49" charset="-122"/>
                        </a:rPr>
                        <a:t>10</a:t>
                      </a:r>
                      <a:r>
                        <a:rPr kumimoji="1" lang="zh-CN" altLang="en-US" sz="2000" b="0" i="0" u="none" strike="noStrike" cap="none" normalizeH="0" baseline="0">
                          <a:ln>
                            <a:noFill/>
                          </a:ln>
                          <a:solidFill>
                            <a:schemeClr val="tx1"/>
                          </a:solidFill>
                          <a:effectLst/>
                          <a:latin typeface="Times New Roman" charset="0"/>
                          <a:ea typeface="黑体" pitchFamily="49" charset="-122"/>
                        </a:rPr>
                        <a:t>比特</a:t>
                      </a:r>
                      <a:r>
                        <a:rPr kumimoji="1" lang="en-US" altLang="zh-CN" sz="2000" b="0" i="0" u="none" strike="noStrike" cap="none" normalizeH="0" baseline="0">
                          <a:ln>
                            <a:noFill/>
                          </a:ln>
                          <a:solidFill>
                            <a:schemeClr val="tx1"/>
                          </a:solidFill>
                          <a:effectLst/>
                          <a:latin typeface="Times New Roman" charset="0"/>
                          <a:ea typeface="黑体" pitchFamily="49" charset="-122"/>
                        </a:rPr>
                        <a:t>RAM</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10</a:t>
                      </a:r>
                      <a:r>
                        <a:rPr kumimoji="1" lang="en-US" altLang="zh-CN" sz="2000" b="0" i="0" u="none" strike="noStrike" cap="none" normalizeH="0" baseline="30000">
                          <a:ln>
                            <a:noFill/>
                          </a:ln>
                          <a:solidFill>
                            <a:schemeClr val="tx1"/>
                          </a:solidFill>
                          <a:effectLst/>
                          <a:latin typeface="Times New Roman" charset="0"/>
                          <a:ea typeface="黑体" pitchFamily="49" charset="-122"/>
                        </a:rPr>
                        <a:t>11</a:t>
                      </a:r>
                      <a:r>
                        <a:rPr kumimoji="1" lang="zh-CN" altLang="en-US" sz="2000" b="0" i="0" u="none" strike="noStrike" cap="none" normalizeH="0" baseline="0">
                          <a:ln>
                            <a:noFill/>
                          </a:ln>
                          <a:solidFill>
                            <a:schemeClr val="tx1"/>
                          </a:solidFill>
                          <a:effectLst/>
                          <a:latin typeface="Times New Roman" charset="0"/>
                          <a:ea typeface="黑体" pitchFamily="49" charset="-122"/>
                        </a:rPr>
                        <a:t>比特磁盘</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10</a:t>
                      </a:r>
                      <a:r>
                        <a:rPr kumimoji="1" lang="en-US" altLang="zh-CN" sz="2000" b="0" i="0" u="none" strike="noStrike" cap="none" normalizeH="0" baseline="30000">
                          <a:ln>
                            <a:noFill/>
                          </a:ln>
                          <a:solidFill>
                            <a:schemeClr val="tx1"/>
                          </a:solidFill>
                          <a:effectLst/>
                          <a:latin typeface="Times New Roman" charset="0"/>
                          <a:ea typeface="黑体" pitchFamily="49" charset="-122"/>
                        </a:rPr>
                        <a:t>-9</a:t>
                      </a:r>
                      <a:r>
                        <a:rPr kumimoji="1" lang="zh-CN" altLang="en-US" sz="2000" b="0" i="0" u="none" strike="noStrike" cap="none" normalizeH="0" baseline="0">
                          <a:ln>
                            <a:noFill/>
                          </a:ln>
                          <a:solidFill>
                            <a:schemeClr val="tx1"/>
                          </a:solidFill>
                          <a:effectLst/>
                          <a:latin typeface="Times New Roman" charset="0"/>
                          <a:ea typeface="黑体" pitchFamily="49" charset="-122"/>
                        </a:rPr>
                        <a:t>秒</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10</a:t>
                      </a:r>
                      <a:r>
                        <a:rPr kumimoji="1" lang="en-US" altLang="zh-CN" sz="2000" b="0" i="0" u="none" strike="noStrike" cap="none" normalizeH="0" baseline="30000">
                          <a:ln>
                            <a:noFill/>
                          </a:ln>
                          <a:solidFill>
                            <a:schemeClr val="tx1"/>
                          </a:solidFill>
                          <a:effectLst/>
                          <a:latin typeface="Times New Roman" charset="0"/>
                          <a:ea typeface="黑体" pitchFamily="49" charset="-122"/>
                        </a:rPr>
                        <a:t>10</a:t>
                      </a:r>
                      <a:r>
                        <a:rPr kumimoji="1" lang="zh-CN" altLang="en-US" sz="2000" b="0" i="0" u="none" strike="noStrike" cap="none" normalizeH="0" baseline="0">
                          <a:ln>
                            <a:noFill/>
                          </a:ln>
                          <a:solidFill>
                            <a:schemeClr val="tx1"/>
                          </a:solidFill>
                          <a:effectLst/>
                          <a:latin typeface="Times New Roman" charset="0"/>
                          <a:ea typeface="黑体" pitchFamily="49" charset="-122"/>
                        </a:rPr>
                        <a:t>比特</a:t>
                      </a:r>
                      <a:r>
                        <a:rPr kumimoji="1" lang="en-US" altLang="zh-CN" sz="2000" b="0" i="0" u="none" strike="noStrike" cap="none" normalizeH="0" baseline="0">
                          <a:ln>
                            <a:noFill/>
                          </a:ln>
                          <a:solidFill>
                            <a:schemeClr val="tx1"/>
                          </a:solidFill>
                          <a:effectLst/>
                          <a:latin typeface="Times New Roman" charset="0"/>
                          <a:ea typeface="黑体" pitchFamily="49" charset="-122"/>
                        </a:rPr>
                        <a:t>/</a:t>
                      </a:r>
                      <a:r>
                        <a:rPr kumimoji="1" lang="zh-CN" altLang="en-US" sz="2000" b="0" i="0" u="none" strike="noStrike" cap="none" normalizeH="0" baseline="0">
                          <a:ln>
                            <a:noFill/>
                          </a:ln>
                          <a:solidFill>
                            <a:schemeClr val="tx1"/>
                          </a:solidFill>
                          <a:effectLst/>
                          <a:latin typeface="Times New Roman" charset="0"/>
                          <a:ea typeface="黑体" pitchFamily="49" charset="-122"/>
                        </a:rPr>
                        <a:t>秒</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10</a:t>
                      </a:r>
                      <a:r>
                        <a:rPr kumimoji="1" lang="en-US" altLang="zh-CN" sz="2000" b="0" i="0" u="none" strike="noStrike" cap="none" normalizeH="0" baseline="30000">
                          <a:ln>
                            <a:noFill/>
                          </a:ln>
                          <a:solidFill>
                            <a:schemeClr val="tx1"/>
                          </a:solidFill>
                          <a:effectLst/>
                          <a:latin typeface="Times New Roman" charset="0"/>
                          <a:ea typeface="黑体" pitchFamily="49" charset="-122"/>
                        </a:rPr>
                        <a:t>9</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10</a:t>
                      </a:r>
                      <a:r>
                        <a:rPr kumimoji="1" lang="en-US" altLang="zh-CN" sz="2000" b="0" i="0" u="none" strike="noStrike" cap="none" normalizeH="0" baseline="30000">
                          <a:ln>
                            <a:noFill/>
                          </a:ln>
                          <a:solidFill>
                            <a:schemeClr val="tx1"/>
                          </a:solidFill>
                          <a:effectLst/>
                          <a:latin typeface="Times New Roman" charset="0"/>
                          <a:ea typeface="黑体" pitchFamily="49" charset="-122"/>
                        </a:rPr>
                        <a:t>11</a:t>
                      </a:r>
                      <a:r>
                        <a:rPr kumimoji="1" lang="zh-CN" altLang="en-US" sz="2000" b="0" i="0" u="none" strike="noStrike" cap="none" normalizeH="0" baseline="0">
                          <a:ln>
                            <a:noFill/>
                          </a:ln>
                          <a:solidFill>
                            <a:schemeClr val="tx1"/>
                          </a:solidFill>
                          <a:effectLst/>
                          <a:latin typeface="Times New Roman" charset="0"/>
                          <a:ea typeface="黑体" pitchFamily="49" charset="-122"/>
                        </a:rPr>
                        <a:t>个神经元</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10</a:t>
                      </a:r>
                      <a:r>
                        <a:rPr kumimoji="1" lang="en-US" altLang="zh-CN" sz="2000" b="0" i="0" u="none" strike="noStrike" cap="none" normalizeH="0" baseline="30000">
                          <a:ln>
                            <a:noFill/>
                          </a:ln>
                          <a:solidFill>
                            <a:schemeClr val="tx1"/>
                          </a:solidFill>
                          <a:effectLst/>
                          <a:latin typeface="Times New Roman" charset="0"/>
                          <a:ea typeface="黑体" pitchFamily="49" charset="-122"/>
                        </a:rPr>
                        <a:t>11</a:t>
                      </a:r>
                      <a:r>
                        <a:rPr kumimoji="1" lang="zh-CN" altLang="en-US" sz="2000" b="0" i="0" u="none" strike="noStrike" cap="none" normalizeH="0" baseline="0">
                          <a:ln>
                            <a:noFill/>
                          </a:ln>
                          <a:solidFill>
                            <a:schemeClr val="tx1"/>
                          </a:solidFill>
                          <a:effectLst/>
                          <a:latin typeface="Times New Roman" charset="0"/>
                          <a:ea typeface="黑体" pitchFamily="49" charset="-122"/>
                        </a:rPr>
                        <a:t>个神经元</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10</a:t>
                      </a:r>
                      <a:r>
                        <a:rPr kumimoji="1" lang="en-US" altLang="zh-CN" sz="2000" b="0" i="0" u="none" strike="noStrike" cap="none" normalizeH="0" baseline="30000">
                          <a:ln>
                            <a:noFill/>
                          </a:ln>
                          <a:solidFill>
                            <a:schemeClr val="tx1"/>
                          </a:solidFill>
                          <a:effectLst/>
                          <a:latin typeface="Times New Roman" charset="0"/>
                          <a:ea typeface="黑体" pitchFamily="49" charset="-122"/>
                        </a:rPr>
                        <a:t>14</a:t>
                      </a:r>
                      <a:r>
                        <a:rPr kumimoji="1" lang="zh-CN" altLang="en-US" sz="2000" b="0" i="0" u="none" strike="noStrike" cap="none" normalizeH="0" baseline="0">
                          <a:ln>
                            <a:noFill/>
                          </a:ln>
                          <a:solidFill>
                            <a:schemeClr val="tx1"/>
                          </a:solidFill>
                          <a:effectLst/>
                          <a:latin typeface="Times New Roman" charset="0"/>
                          <a:ea typeface="黑体" pitchFamily="49" charset="-122"/>
                        </a:rPr>
                        <a:t>个突触</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10</a:t>
                      </a:r>
                      <a:r>
                        <a:rPr kumimoji="1" lang="en-US" altLang="zh-CN" sz="2000" b="0" i="0" u="none" strike="noStrike" cap="none" normalizeH="0" baseline="30000">
                          <a:ln>
                            <a:noFill/>
                          </a:ln>
                          <a:solidFill>
                            <a:schemeClr val="tx1"/>
                          </a:solidFill>
                          <a:effectLst/>
                          <a:latin typeface="Times New Roman" charset="0"/>
                          <a:ea typeface="黑体" pitchFamily="49" charset="-122"/>
                        </a:rPr>
                        <a:t>-3</a:t>
                      </a:r>
                      <a:r>
                        <a:rPr kumimoji="1" lang="zh-CN" altLang="en-US" sz="2000" b="0" i="0" u="none" strike="noStrike" cap="none" normalizeH="0" baseline="0">
                          <a:ln>
                            <a:noFill/>
                          </a:ln>
                          <a:solidFill>
                            <a:schemeClr val="tx1"/>
                          </a:solidFill>
                          <a:effectLst/>
                          <a:latin typeface="Times New Roman" charset="0"/>
                          <a:ea typeface="黑体" pitchFamily="49" charset="-122"/>
                        </a:rPr>
                        <a:t>秒</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10</a:t>
                      </a:r>
                      <a:r>
                        <a:rPr kumimoji="1" lang="en-US" altLang="zh-CN" sz="2000" b="0" i="0" u="none" strike="noStrike" cap="none" normalizeH="0" baseline="30000">
                          <a:ln>
                            <a:noFill/>
                          </a:ln>
                          <a:solidFill>
                            <a:schemeClr val="tx1"/>
                          </a:solidFill>
                          <a:effectLst/>
                          <a:latin typeface="Times New Roman" charset="0"/>
                          <a:ea typeface="黑体" pitchFamily="49" charset="-122"/>
                        </a:rPr>
                        <a:t>14</a:t>
                      </a:r>
                      <a:r>
                        <a:rPr kumimoji="1" lang="zh-CN" altLang="en-US" sz="2000" b="0" i="0" u="none" strike="noStrike" cap="none" normalizeH="0" baseline="0">
                          <a:ln>
                            <a:noFill/>
                          </a:ln>
                          <a:solidFill>
                            <a:schemeClr val="tx1"/>
                          </a:solidFill>
                          <a:effectLst/>
                          <a:latin typeface="Times New Roman" charset="0"/>
                          <a:ea typeface="黑体" pitchFamily="49" charset="-122"/>
                        </a:rPr>
                        <a:t>比特</a:t>
                      </a:r>
                      <a:r>
                        <a:rPr kumimoji="1" lang="en-US" altLang="zh-CN" sz="2000" b="0" i="0" u="none" strike="noStrike" cap="none" normalizeH="0" baseline="0">
                          <a:ln>
                            <a:noFill/>
                          </a:ln>
                          <a:solidFill>
                            <a:schemeClr val="tx1"/>
                          </a:solidFill>
                          <a:effectLst/>
                          <a:latin typeface="Times New Roman" charset="0"/>
                          <a:ea typeface="黑体" pitchFamily="49" charset="-122"/>
                        </a:rPr>
                        <a:t>/</a:t>
                      </a:r>
                      <a:r>
                        <a:rPr kumimoji="1" lang="zh-CN" altLang="en-US" sz="2000" b="0" i="0" u="none" strike="noStrike" cap="none" normalizeH="0" baseline="0">
                          <a:ln>
                            <a:noFill/>
                          </a:ln>
                          <a:solidFill>
                            <a:schemeClr val="tx1"/>
                          </a:solidFill>
                          <a:effectLst/>
                          <a:latin typeface="Times New Roman" charset="0"/>
                          <a:ea typeface="黑体" pitchFamily="49" charset="-122"/>
                        </a:rPr>
                        <a:t>秒</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黑体" pitchFamily="49" charset="-122"/>
                        </a:rPr>
                        <a:t>10</a:t>
                      </a:r>
                      <a:r>
                        <a:rPr kumimoji="1" lang="en-US" altLang="zh-CN" sz="2000" b="0" i="0" u="none" strike="noStrike" cap="none" normalizeH="0" baseline="30000">
                          <a:ln>
                            <a:noFill/>
                          </a:ln>
                          <a:solidFill>
                            <a:schemeClr val="tx1"/>
                          </a:solidFill>
                          <a:effectLst/>
                          <a:latin typeface="Times New Roman" charset="0"/>
                          <a:ea typeface="黑体" pitchFamily="49" charset="-122"/>
                        </a:rPr>
                        <a:t>14</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43865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Times New Roman" charset="0"/>
                <a:ea typeface="宋体" charset="-122"/>
              </a:rPr>
              <a:t>心理学</a:t>
            </a:r>
            <a:r>
              <a:rPr lang="zh-CN" altLang="en-US" sz="4000" b="1">
                <a:solidFill>
                  <a:schemeClr val="tx1"/>
                </a:solidFill>
                <a:effectLst>
                  <a:outerShdw blurRad="38100" dist="38100" dir="2700000" algn="tl">
                    <a:srgbClr val="C0C0C0"/>
                  </a:outerShdw>
                </a:effectLst>
                <a:latin typeface="宋体" charset="-122"/>
                <a:ea typeface="宋体" charset="-122"/>
              </a:rPr>
              <a:t>的贡献</a:t>
            </a:r>
            <a:r>
              <a:rPr lang="en-US" altLang="zh-CN" sz="4000" b="1">
                <a:solidFill>
                  <a:schemeClr val="tx1"/>
                </a:solidFill>
                <a:effectLst>
                  <a:outerShdw blurRad="38100" dist="38100" dir="2700000" algn="tl">
                    <a:srgbClr val="C0C0C0"/>
                  </a:outerShdw>
                </a:effectLst>
                <a:latin typeface="宋体" charset="-122"/>
                <a:ea typeface="宋体" charset="-122"/>
              </a:rPr>
              <a:t>(1)</a:t>
            </a:r>
          </a:p>
        </p:txBody>
      </p:sp>
      <p:sp>
        <p:nvSpPr>
          <p:cNvPr id="91139" name="Rectangle 3"/>
          <p:cNvSpPr>
            <a:spLocks noGrp="1" noChangeArrowheads="1"/>
          </p:cNvSpPr>
          <p:nvPr>
            <p:ph type="body" idx="1"/>
          </p:nvPr>
        </p:nvSpPr>
        <p:spPr>
          <a:xfrm>
            <a:off x="756708" y="1628775"/>
            <a:ext cx="8420100" cy="4479925"/>
          </a:xfrm>
        </p:spPr>
        <p:txBody>
          <a:bodyPr/>
          <a:lstStyle/>
          <a:p>
            <a:r>
              <a:rPr lang="zh-CN" altLang="en-US" sz="3200">
                <a:latin typeface="Times New Roman" charset="0"/>
                <a:ea typeface="黑体" pitchFamily="49" charset="-122"/>
              </a:rPr>
              <a:t>心理学</a:t>
            </a:r>
            <a:r>
              <a:rPr lang="en-US" altLang="zh-CN" sz="3200">
                <a:latin typeface="Times New Roman" charset="0"/>
                <a:ea typeface="黑体" pitchFamily="49" charset="-122"/>
              </a:rPr>
              <a:t>(1879~</a:t>
            </a:r>
            <a:r>
              <a:rPr lang="zh-CN" altLang="en-US" sz="3200">
                <a:latin typeface="Times New Roman" charset="0"/>
                <a:ea typeface="黑体" pitchFamily="49" charset="-122"/>
              </a:rPr>
              <a:t>现在</a:t>
            </a:r>
            <a:r>
              <a:rPr lang="en-US" altLang="zh-CN" sz="3200">
                <a:latin typeface="Times New Roman" charset="0"/>
                <a:ea typeface="黑体" pitchFamily="49" charset="-122"/>
              </a:rPr>
              <a:t>)</a:t>
            </a:r>
            <a:r>
              <a:rPr lang="zh-CN" altLang="en-US" sz="3200">
                <a:latin typeface="Times New Roman" charset="0"/>
                <a:ea typeface="黑体" pitchFamily="49" charset="-122"/>
              </a:rPr>
              <a:t>的贡献</a:t>
            </a:r>
            <a:r>
              <a:rPr lang="en-US" altLang="zh-CN" sz="3200">
                <a:latin typeface="Times New Roman" charset="0"/>
                <a:ea typeface="黑体" pitchFamily="49" charset="-122"/>
              </a:rPr>
              <a:t>:</a:t>
            </a:r>
          </a:p>
          <a:p>
            <a:pPr lvl="1"/>
            <a:r>
              <a:rPr lang="zh-CN" altLang="en-US" sz="2800">
                <a:latin typeface="Times New Roman" charset="0"/>
                <a:ea typeface="黑体" pitchFamily="49" charset="-122"/>
              </a:rPr>
              <a:t>人类和动物如何思考和行动</a:t>
            </a:r>
            <a:r>
              <a:rPr lang="en-US" altLang="zh-CN" sz="2800">
                <a:latin typeface="Times New Roman" charset="0"/>
                <a:ea typeface="黑体" pitchFamily="49" charset="-122"/>
              </a:rPr>
              <a:t>?</a:t>
            </a:r>
          </a:p>
          <a:p>
            <a:r>
              <a:rPr lang="zh-CN" altLang="en-US" sz="3200">
                <a:latin typeface="Times New Roman" charset="0"/>
                <a:ea typeface="黑体" pitchFamily="49" charset="-122"/>
              </a:rPr>
              <a:t>心理学家的工作</a:t>
            </a:r>
          </a:p>
          <a:p>
            <a:pPr lvl="1" latinLnBrk="0"/>
            <a:r>
              <a:rPr lang="zh-CN" altLang="en-US" sz="2800">
                <a:latin typeface="Times New Roman" charset="0"/>
                <a:ea typeface="黑体" pitchFamily="49" charset="-122"/>
              </a:rPr>
              <a:t>科学的心理学源自德国物理学家</a:t>
            </a:r>
            <a:r>
              <a:rPr lang="en-US" altLang="zh-CN" sz="2800">
                <a:latin typeface="Times New Roman" charset="0"/>
                <a:ea typeface="黑体" pitchFamily="49" charset="-122"/>
              </a:rPr>
              <a:t>Herman von Helmholtz(</a:t>
            </a:r>
            <a:r>
              <a:rPr lang="zh-CN" altLang="en-US" sz="2800">
                <a:latin typeface="Times New Roman" charset="0"/>
                <a:ea typeface="黑体" pitchFamily="49" charset="-122"/>
              </a:rPr>
              <a:t>霍尔姆霍兹</a:t>
            </a:r>
            <a:r>
              <a:rPr lang="en-US" altLang="zh-CN" sz="2800">
                <a:latin typeface="Times New Roman" charset="0"/>
                <a:ea typeface="黑体" pitchFamily="49" charset="-122"/>
              </a:rPr>
              <a:t>, 1821~1894)</a:t>
            </a:r>
            <a:r>
              <a:rPr lang="zh-CN" altLang="en-US" sz="2800">
                <a:latin typeface="Times New Roman" charset="0"/>
                <a:ea typeface="黑体" pitchFamily="49" charset="-122"/>
              </a:rPr>
              <a:t>和其学生</a:t>
            </a:r>
            <a:r>
              <a:rPr lang="en-US" altLang="zh-CN" sz="2800">
                <a:latin typeface="Times New Roman" charset="0"/>
                <a:ea typeface="黑体" pitchFamily="49" charset="-122"/>
              </a:rPr>
              <a:t>Wilhelm Wundt</a:t>
            </a:r>
            <a:r>
              <a:rPr lang="zh-CN" altLang="en-US" sz="2800">
                <a:latin typeface="Times New Roman" charset="0"/>
                <a:ea typeface="黑体" pitchFamily="49" charset="-122"/>
              </a:rPr>
              <a:t>的研究工作</a:t>
            </a:r>
            <a:r>
              <a:rPr lang="en-US" altLang="zh-CN" sz="2800">
                <a:latin typeface="Times New Roman" charset="0"/>
                <a:ea typeface="黑体" pitchFamily="49" charset="-122"/>
              </a:rPr>
              <a:t>, 1879</a:t>
            </a:r>
            <a:r>
              <a:rPr lang="zh-CN" altLang="en-US" sz="2800">
                <a:latin typeface="Times New Roman" charset="0"/>
                <a:ea typeface="黑体" pitchFamily="49" charset="-122"/>
              </a:rPr>
              <a:t>年莱比锡大学开设了第一个实验心理学的实验室</a:t>
            </a:r>
            <a:r>
              <a:rPr lang="en-US" altLang="zh-CN" sz="2800">
                <a:latin typeface="Times New Roman" charset="0"/>
                <a:ea typeface="黑体" pitchFamily="49" charset="-122"/>
              </a:rPr>
              <a:t>, </a:t>
            </a:r>
            <a:r>
              <a:rPr lang="zh-CN" altLang="en-US" sz="2800">
                <a:latin typeface="Times New Roman" charset="0"/>
                <a:ea typeface="黑体" pitchFamily="49" charset="-122"/>
              </a:rPr>
              <a:t>进行仔细控制的实验</a:t>
            </a:r>
          </a:p>
        </p:txBody>
      </p:sp>
      <p:sp>
        <p:nvSpPr>
          <p:cNvPr id="9114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666352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818621" y="363531"/>
            <a:ext cx="8420100" cy="863600"/>
          </a:xfrm>
        </p:spPr>
        <p:txBody>
          <a:bodyPr/>
          <a:lstStyle/>
          <a:p>
            <a:pPr algn="ctr"/>
            <a:r>
              <a:rPr lang="zh-CN" altLang="en-US" sz="4000" b="1">
                <a:solidFill>
                  <a:schemeClr val="tx1"/>
                </a:solidFill>
                <a:effectLst>
                  <a:outerShdw blurRad="38100" dist="38100" dir="2700000" algn="tl">
                    <a:srgbClr val="C0C0C0"/>
                  </a:outerShdw>
                </a:effectLst>
                <a:latin typeface="Times New Roman" charset="0"/>
                <a:ea typeface="宋体" charset="-122"/>
              </a:rPr>
              <a:t>心理学</a:t>
            </a:r>
            <a:r>
              <a:rPr lang="zh-CN" altLang="en-US" sz="4000" b="1">
                <a:solidFill>
                  <a:schemeClr val="tx1"/>
                </a:solidFill>
                <a:effectLst>
                  <a:outerShdw blurRad="38100" dist="38100" dir="2700000" algn="tl">
                    <a:srgbClr val="C0C0C0"/>
                  </a:outerShdw>
                </a:effectLst>
                <a:latin typeface="宋体" charset="-122"/>
                <a:ea typeface="宋体" charset="-122"/>
              </a:rPr>
              <a:t>的贡献</a:t>
            </a:r>
            <a:r>
              <a:rPr lang="en-US" altLang="zh-CN" sz="4000" b="1">
                <a:solidFill>
                  <a:schemeClr val="tx1"/>
                </a:solidFill>
                <a:effectLst>
                  <a:outerShdw blurRad="38100" dist="38100" dir="2700000" algn="tl">
                    <a:srgbClr val="C0C0C0"/>
                  </a:outerShdw>
                </a:effectLst>
                <a:latin typeface="宋体" charset="-122"/>
                <a:ea typeface="宋体" charset="-122"/>
              </a:rPr>
              <a:t>(2)</a:t>
            </a:r>
          </a:p>
        </p:txBody>
      </p:sp>
      <p:sp>
        <p:nvSpPr>
          <p:cNvPr id="167939" name="Rectangle 3"/>
          <p:cNvSpPr>
            <a:spLocks noGrp="1" noChangeArrowheads="1"/>
          </p:cNvSpPr>
          <p:nvPr>
            <p:ph type="body" idx="1"/>
          </p:nvPr>
        </p:nvSpPr>
        <p:spPr>
          <a:xfrm>
            <a:off x="756708" y="1484313"/>
            <a:ext cx="8420100" cy="4624387"/>
          </a:xfrm>
        </p:spPr>
        <p:txBody>
          <a:bodyPr/>
          <a:lstStyle/>
          <a:p>
            <a:pPr lvl="1" latinLnBrk="0"/>
            <a:r>
              <a:rPr lang="en-US" altLang="zh-CN" sz="2800">
                <a:latin typeface="Times New Roman" charset="0"/>
                <a:ea typeface="黑体" pitchFamily="49" charset="-122"/>
              </a:rPr>
              <a:t>John Watson</a:t>
            </a:r>
            <a:r>
              <a:rPr lang="zh-CN" altLang="en-US" sz="2800">
                <a:latin typeface="Times New Roman" charset="0"/>
                <a:ea typeface="黑体" pitchFamily="49" charset="-122"/>
              </a:rPr>
              <a:t>领导的行为主义运动认为</a:t>
            </a:r>
            <a:r>
              <a:rPr lang="en-US" altLang="zh-CN" sz="2800">
                <a:latin typeface="Times New Roman" charset="0"/>
                <a:ea typeface="黑体" pitchFamily="49" charset="-122"/>
              </a:rPr>
              <a:t>: </a:t>
            </a:r>
            <a:r>
              <a:rPr lang="zh-CN" altLang="en-US" sz="2800">
                <a:latin typeface="Times New Roman" charset="0"/>
                <a:ea typeface="黑体" pitchFamily="49" charset="-122"/>
              </a:rPr>
              <a:t>内省不能提供可靠的证据</a:t>
            </a:r>
            <a:r>
              <a:rPr lang="en-US" altLang="zh-CN" sz="2800">
                <a:latin typeface="Times New Roman" charset="0"/>
                <a:ea typeface="黑体" pitchFamily="49" charset="-122"/>
              </a:rPr>
              <a:t>, </a:t>
            </a:r>
            <a:r>
              <a:rPr lang="zh-CN" altLang="en-US" sz="2800">
                <a:latin typeface="Times New Roman" charset="0"/>
                <a:ea typeface="黑体" pitchFamily="49" charset="-122"/>
              </a:rPr>
              <a:t>拒绝任何涉及精神过程的理论</a:t>
            </a:r>
            <a:r>
              <a:rPr lang="en-US" altLang="zh-CN" sz="2800">
                <a:latin typeface="Times New Roman" charset="0"/>
                <a:ea typeface="黑体" pitchFamily="49" charset="-122"/>
              </a:rPr>
              <a:t>, </a:t>
            </a:r>
            <a:r>
              <a:rPr lang="zh-CN" altLang="en-US" sz="2800">
                <a:latin typeface="Times New Roman" charset="0"/>
                <a:ea typeface="黑体" pitchFamily="49" charset="-122"/>
              </a:rPr>
              <a:t>只研究动物的感知及其反应</a:t>
            </a:r>
          </a:p>
          <a:p>
            <a:pPr lvl="1"/>
            <a:r>
              <a:rPr lang="zh-CN" altLang="en-US" sz="2800">
                <a:latin typeface="Times New Roman" charset="0"/>
                <a:ea typeface="黑体" pitchFamily="49" charset="-122"/>
              </a:rPr>
              <a:t>行为主义在</a:t>
            </a:r>
            <a:r>
              <a:rPr lang="en-US" altLang="zh-CN" sz="2800">
                <a:latin typeface="Times New Roman" charset="0"/>
                <a:ea typeface="黑体" pitchFamily="49" charset="-122"/>
              </a:rPr>
              <a:t>1920~1960</a:t>
            </a:r>
            <a:r>
              <a:rPr lang="zh-CN" altLang="en-US" sz="2800">
                <a:latin typeface="Times New Roman" charset="0"/>
                <a:ea typeface="黑体" pitchFamily="49" charset="-122"/>
              </a:rPr>
              <a:t>年期间一直控制着心理学</a:t>
            </a:r>
          </a:p>
          <a:p>
            <a:pPr lvl="1"/>
            <a:r>
              <a:rPr lang="zh-CN" altLang="en-US" sz="2800" b="1">
                <a:latin typeface="Times New Roman" charset="0"/>
                <a:ea typeface="黑体" pitchFamily="49" charset="-122"/>
              </a:rPr>
              <a:t>认知心理学</a:t>
            </a:r>
            <a:r>
              <a:rPr lang="zh-CN" altLang="en-US" sz="2800">
                <a:latin typeface="Times New Roman" charset="0"/>
                <a:ea typeface="黑体" pitchFamily="49" charset="-122"/>
              </a:rPr>
              <a:t>的主要特征是</a:t>
            </a:r>
            <a:r>
              <a:rPr lang="en-US" altLang="zh-CN" sz="2800">
                <a:latin typeface="Times New Roman" charset="0"/>
                <a:ea typeface="黑体" pitchFamily="49" charset="-122"/>
              </a:rPr>
              <a:t>: </a:t>
            </a:r>
            <a:r>
              <a:rPr lang="zh-CN" altLang="en-US" sz="2800">
                <a:latin typeface="Times New Roman" charset="0"/>
                <a:ea typeface="黑体" pitchFamily="49" charset="-122"/>
              </a:rPr>
              <a:t>把大脑当作信息处理装置</a:t>
            </a:r>
            <a:r>
              <a:rPr lang="en-US" altLang="zh-CN" sz="2800">
                <a:latin typeface="Times New Roman" charset="0"/>
                <a:ea typeface="黑体" pitchFamily="49" charset="-122"/>
              </a:rPr>
              <a:t>, </a:t>
            </a:r>
            <a:r>
              <a:rPr lang="zh-CN" altLang="en-US" sz="2800">
                <a:latin typeface="Times New Roman" charset="0"/>
                <a:ea typeface="黑体" pitchFamily="49" charset="-122"/>
              </a:rPr>
              <a:t>可以回溯至</a:t>
            </a:r>
            <a:r>
              <a:rPr lang="en-US" altLang="zh-CN" sz="2800">
                <a:latin typeface="Times New Roman" charset="0"/>
                <a:ea typeface="黑体" pitchFamily="49" charset="-122"/>
              </a:rPr>
              <a:t>William James</a:t>
            </a:r>
            <a:r>
              <a:rPr lang="zh-CN" altLang="en-US" sz="2800">
                <a:latin typeface="Times New Roman" charset="0"/>
                <a:ea typeface="黑体" pitchFamily="49" charset="-122"/>
              </a:rPr>
              <a:t>的研究工作</a:t>
            </a:r>
          </a:p>
          <a:p>
            <a:pPr lvl="1"/>
            <a:r>
              <a:rPr lang="en-US" altLang="zh-CN" sz="2800">
                <a:latin typeface="Times New Roman" charset="0"/>
                <a:ea typeface="黑体" pitchFamily="49" charset="-122"/>
              </a:rPr>
              <a:t>Frederic Bartlett</a:t>
            </a:r>
            <a:r>
              <a:rPr lang="zh-CN" altLang="en-US" sz="2800">
                <a:latin typeface="Times New Roman" charset="0"/>
                <a:ea typeface="黑体" pitchFamily="49" charset="-122"/>
              </a:rPr>
              <a:t>领导的剑桥大学应用心理学小组使得认知模型得以繁荣</a:t>
            </a:r>
          </a:p>
        </p:txBody>
      </p:sp>
      <p:sp>
        <p:nvSpPr>
          <p:cNvPr id="16794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339040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818621" y="349243"/>
            <a:ext cx="8420100" cy="863600"/>
          </a:xfrm>
        </p:spPr>
        <p:txBody>
          <a:bodyPr/>
          <a:lstStyle/>
          <a:p>
            <a:pPr algn="ctr"/>
            <a:r>
              <a:rPr lang="zh-CN" altLang="en-US" sz="4000" b="1" dirty="0">
                <a:solidFill>
                  <a:schemeClr val="tx1"/>
                </a:solidFill>
                <a:effectLst>
                  <a:outerShdw blurRad="38100" dist="38100" dir="2700000" algn="tl">
                    <a:srgbClr val="C0C0C0"/>
                  </a:outerShdw>
                </a:effectLst>
                <a:latin typeface="Times New Roman" charset="0"/>
                <a:ea typeface="宋体" charset="-122"/>
              </a:rPr>
              <a:t>心理学</a:t>
            </a:r>
            <a:r>
              <a:rPr lang="zh-CN" altLang="en-US" sz="4000" b="1" dirty="0">
                <a:solidFill>
                  <a:schemeClr val="tx1"/>
                </a:solidFill>
                <a:effectLst>
                  <a:outerShdw blurRad="38100" dist="38100" dir="2700000" algn="tl">
                    <a:srgbClr val="C0C0C0"/>
                  </a:outerShdw>
                </a:effectLst>
                <a:latin typeface="宋体" charset="-122"/>
                <a:ea typeface="宋体" charset="-122"/>
              </a:rPr>
              <a:t>的贡献</a:t>
            </a:r>
            <a:r>
              <a:rPr lang="en-US" altLang="zh-CN" sz="4000" b="1" dirty="0">
                <a:solidFill>
                  <a:schemeClr val="tx1"/>
                </a:solidFill>
                <a:effectLst>
                  <a:outerShdw blurRad="38100" dist="38100" dir="2700000" algn="tl">
                    <a:srgbClr val="C0C0C0"/>
                  </a:outerShdw>
                </a:effectLst>
                <a:latin typeface="宋体" charset="-122"/>
                <a:ea typeface="宋体" charset="-122"/>
              </a:rPr>
              <a:t>(3)</a:t>
            </a:r>
          </a:p>
        </p:txBody>
      </p:sp>
      <p:sp>
        <p:nvSpPr>
          <p:cNvPr id="99331" name="Rectangle 3"/>
          <p:cNvSpPr>
            <a:spLocks noGrp="1" noChangeArrowheads="1"/>
          </p:cNvSpPr>
          <p:nvPr>
            <p:ph type="body" idx="1"/>
          </p:nvPr>
        </p:nvSpPr>
        <p:spPr>
          <a:xfrm>
            <a:off x="756708" y="1628775"/>
            <a:ext cx="8420100" cy="4479925"/>
          </a:xfrm>
        </p:spPr>
        <p:txBody>
          <a:bodyPr/>
          <a:lstStyle/>
          <a:p>
            <a:pPr lvl="1"/>
            <a:r>
              <a:rPr lang="zh-CN" altLang="en-US" sz="2800">
                <a:latin typeface="Times New Roman" charset="0"/>
                <a:ea typeface="黑体" pitchFamily="49" charset="-122"/>
              </a:rPr>
              <a:t>在美国</a:t>
            </a:r>
            <a:r>
              <a:rPr lang="en-US" altLang="zh-CN" sz="2800">
                <a:latin typeface="Times New Roman" charset="0"/>
                <a:ea typeface="黑体" pitchFamily="49" charset="-122"/>
              </a:rPr>
              <a:t>, </a:t>
            </a:r>
            <a:r>
              <a:rPr lang="zh-CN" altLang="en-US" sz="2800">
                <a:latin typeface="Times New Roman" charset="0"/>
                <a:ea typeface="黑体" pitchFamily="49" charset="-122"/>
              </a:rPr>
              <a:t>计算机科学的发展导致了认知科学的创建</a:t>
            </a:r>
            <a:r>
              <a:rPr lang="en-US" altLang="zh-CN" sz="2800">
                <a:latin typeface="Times New Roman" charset="0"/>
                <a:ea typeface="黑体" pitchFamily="49" charset="-122"/>
              </a:rPr>
              <a:t>, </a:t>
            </a:r>
            <a:r>
              <a:rPr lang="zh-CN" altLang="en-US" sz="2800">
                <a:latin typeface="Times New Roman" charset="0"/>
                <a:ea typeface="黑体" pitchFamily="49" charset="-122"/>
              </a:rPr>
              <a:t>始于</a:t>
            </a:r>
            <a:r>
              <a:rPr lang="en-US" altLang="zh-CN" sz="2800">
                <a:latin typeface="Times New Roman" charset="0"/>
                <a:ea typeface="黑体" pitchFamily="49" charset="-122"/>
              </a:rPr>
              <a:t>1956</a:t>
            </a:r>
            <a:r>
              <a:rPr lang="zh-CN" altLang="en-US" sz="2800">
                <a:latin typeface="Times New Roman" charset="0"/>
                <a:ea typeface="黑体" pitchFamily="49" charset="-122"/>
              </a:rPr>
              <a:t>年</a:t>
            </a:r>
            <a:r>
              <a:rPr lang="en-US" altLang="zh-CN" sz="2800">
                <a:latin typeface="Times New Roman" charset="0"/>
                <a:ea typeface="黑体" pitchFamily="49" charset="-122"/>
              </a:rPr>
              <a:t>9</a:t>
            </a:r>
            <a:r>
              <a:rPr lang="zh-CN" altLang="en-US" sz="2800">
                <a:latin typeface="Times New Roman" charset="0"/>
                <a:ea typeface="黑体" pitchFamily="49" charset="-122"/>
              </a:rPr>
              <a:t>月</a:t>
            </a:r>
            <a:r>
              <a:rPr lang="en-US" altLang="zh-CN" sz="2800">
                <a:latin typeface="Times New Roman" charset="0"/>
                <a:ea typeface="黑体" pitchFamily="49" charset="-122"/>
              </a:rPr>
              <a:t>MIT</a:t>
            </a:r>
            <a:r>
              <a:rPr lang="zh-CN" altLang="en-US" sz="2800">
                <a:latin typeface="Times New Roman" charset="0"/>
                <a:ea typeface="黑体" pitchFamily="49" charset="-122"/>
              </a:rPr>
              <a:t>的一个研讨会</a:t>
            </a:r>
            <a:r>
              <a:rPr lang="en-US" altLang="zh-CN" sz="2800">
                <a:latin typeface="Times New Roman" charset="0"/>
                <a:ea typeface="黑体" pitchFamily="49" charset="-122"/>
              </a:rPr>
              <a:t>(</a:t>
            </a:r>
            <a:r>
              <a:rPr lang="zh-CN" altLang="en-US" sz="2800">
                <a:latin typeface="Times New Roman" charset="0"/>
                <a:ea typeface="黑体" pitchFamily="49" charset="-122"/>
              </a:rPr>
              <a:t>就在</a:t>
            </a:r>
            <a:r>
              <a:rPr lang="en-US" altLang="zh-CN" sz="2800">
                <a:latin typeface="Times New Roman" charset="0"/>
                <a:ea typeface="黑体" pitchFamily="49" charset="-122"/>
              </a:rPr>
              <a:t>AI</a:t>
            </a:r>
            <a:r>
              <a:rPr lang="zh-CN" altLang="en-US" sz="2800">
                <a:latin typeface="Times New Roman" charset="0"/>
                <a:ea typeface="黑体" pitchFamily="49" charset="-122"/>
              </a:rPr>
              <a:t>创始的那次学术会议</a:t>
            </a:r>
            <a:r>
              <a:rPr lang="en-US" altLang="zh-CN" sz="2800">
                <a:latin typeface="Times New Roman" charset="0"/>
                <a:ea typeface="黑体" pitchFamily="49" charset="-122"/>
              </a:rPr>
              <a:t>2</a:t>
            </a:r>
            <a:r>
              <a:rPr lang="zh-CN" altLang="en-US" sz="2800">
                <a:latin typeface="Times New Roman" charset="0"/>
                <a:ea typeface="黑体" pitchFamily="49" charset="-122"/>
              </a:rPr>
              <a:t>个月之后</a:t>
            </a:r>
            <a:r>
              <a:rPr lang="en-US" altLang="zh-CN" sz="2800">
                <a:latin typeface="Times New Roman" charset="0"/>
                <a:ea typeface="黑体" pitchFamily="49" charset="-122"/>
              </a:rPr>
              <a:t>), </a:t>
            </a:r>
            <a:r>
              <a:rPr lang="zh-CN" altLang="en-US" sz="2800">
                <a:latin typeface="Times New Roman" charset="0"/>
                <a:ea typeface="黑体" pitchFamily="49" charset="-122"/>
              </a:rPr>
              <a:t>会上有三篇著名论文</a:t>
            </a:r>
          </a:p>
          <a:p>
            <a:pPr lvl="1" latinLnBrk="0"/>
            <a:r>
              <a:rPr lang="en-US" altLang="zh-CN" sz="2800">
                <a:latin typeface="Times New Roman" charset="0"/>
                <a:ea typeface="黑体" pitchFamily="49" charset="-122"/>
              </a:rPr>
              <a:t>George Miller</a:t>
            </a:r>
            <a:r>
              <a:rPr lang="zh-CN" altLang="en-US" sz="2800">
                <a:latin typeface="Times New Roman" charset="0"/>
                <a:ea typeface="黑体" pitchFamily="49" charset="-122"/>
              </a:rPr>
              <a:t>介绍了魔法数字</a:t>
            </a:r>
            <a:r>
              <a:rPr lang="en-US" altLang="zh-CN" sz="2800">
                <a:latin typeface="Times New Roman" charset="0"/>
                <a:ea typeface="黑体" pitchFamily="49" charset="-122"/>
              </a:rPr>
              <a:t>7(The Magic Number Seven) / Noam Chomsky(</a:t>
            </a:r>
            <a:r>
              <a:rPr lang="zh-CN" altLang="en-US" sz="2800">
                <a:latin typeface="Times New Roman" charset="0"/>
                <a:ea typeface="黑体" pitchFamily="49" charset="-122"/>
              </a:rPr>
              <a:t>乔姆斯基</a:t>
            </a:r>
            <a:r>
              <a:rPr lang="en-US" altLang="zh-CN" sz="2800">
                <a:latin typeface="Times New Roman" charset="0"/>
                <a:ea typeface="黑体" pitchFamily="49" charset="-122"/>
              </a:rPr>
              <a:t>)</a:t>
            </a:r>
            <a:r>
              <a:rPr lang="zh-CN" altLang="en-US" sz="2800">
                <a:latin typeface="Times New Roman" charset="0"/>
                <a:ea typeface="黑体" pitchFamily="49" charset="-122"/>
              </a:rPr>
              <a:t>介绍了语言的三种模型</a:t>
            </a:r>
            <a:r>
              <a:rPr lang="en-US" altLang="zh-CN" sz="2800">
                <a:latin typeface="Times New Roman" charset="0"/>
                <a:ea typeface="黑体" pitchFamily="49" charset="-122"/>
              </a:rPr>
              <a:t>(Three Models of Language) / Allen Newell(</a:t>
            </a:r>
            <a:r>
              <a:rPr lang="zh-CN" altLang="en-US" sz="2800">
                <a:latin typeface="Times New Roman" charset="0"/>
                <a:ea typeface="黑体" pitchFamily="49" charset="-122"/>
              </a:rPr>
              <a:t>纽厄尔</a:t>
            </a:r>
            <a:r>
              <a:rPr lang="en-US" altLang="zh-CN" sz="2800">
                <a:latin typeface="Times New Roman" charset="0"/>
                <a:ea typeface="黑体" pitchFamily="49" charset="-122"/>
              </a:rPr>
              <a:t>)</a:t>
            </a:r>
            <a:r>
              <a:rPr lang="zh-CN" altLang="en-US" sz="2800">
                <a:latin typeface="Times New Roman" charset="0"/>
                <a:ea typeface="黑体" pitchFamily="49" charset="-122"/>
              </a:rPr>
              <a:t>和</a:t>
            </a:r>
            <a:r>
              <a:rPr lang="en-US" altLang="zh-CN" sz="2800">
                <a:latin typeface="Times New Roman" charset="0"/>
                <a:ea typeface="黑体" pitchFamily="49" charset="-122"/>
              </a:rPr>
              <a:t>Herbert Simon</a:t>
            </a:r>
            <a:r>
              <a:rPr lang="zh-CN" altLang="en-US" sz="2800">
                <a:latin typeface="Times New Roman" charset="0"/>
                <a:ea typeface="黑体" pitchFamily="49" charset="-122"/>
              </a:rPr>
              <a:t>介绍了逻辑理论机</a:t>
            </a:r>
            <a:r>
              <a:rPr lang="en-US" altLang="zh-CN" sz="2800">
                <a:latin typeface="Times New Roman" charset="0"/>
                <a:ea typeface="黑体" pitchFamily="49" charset="-122"/>
              </a:rPr>
              <a:t>(The Logic Theory Machine)</a:t>
            </a:r>
          </a:p>
        </p:txBody>
      </p:sp>
      <p:sp>
        <p:nvSpPr>
          <p:cNvPr id="9933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037791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Times New Roman" charset="0"/>
                <a:ea typeface="宋体" charset="-122"/>
              </a:rPr>
              <a:t>心理学</a:t>
            </a:r>
            <a:r>
              <a:rPr lang="zh-CN" altLang="en-US" sz="4000" b="1" dirty="0">
                <a:solidFill>
                  <a:schemeClr val="tx1"/>
                </a:solidFill>
                <a:effectLst>
                  <a:outerShdw blurRad="38100" dist="38100" dir="2700000" algn="tl">
                    <a:srgbClr val="C0C0C0"/>
                  </a:outerShdw>
                </a:effectLst>
                <a:latin typeface="宋体" charset="-122"/>
                <a:ea typeface="宋体" charset="-122"/>
              </a:rPr>
              <a:t>的贡献</a:t>
            </a:r>
            <a:r>
              <a:rPr lang="en-US" altLang="zh-CN" sz="4000" b="1" dirty="0">
                <a:solidFill>
                  <a:schemeClr val="tx1"/>
                </a:solidFill>
                <a:effectLst>
                  <a:outerShdw blurRad="38100" dist="38100" dir="2700000" algn="tl">
                    <a:srgbClr val="C0C0C0"/>
                  </a:outerShdw>
                </a:effectLst>
                <a:latin typeface="宋体" charset="-122"/>
                <a:ea typeface="宋体" charset="-122"/>
              </a:rPr>
              <a:t>(4)</a:t>
            </a:r>
          </a:p>
        </p:txBody>
      </p:sp>
      <p:sp>
        <p:nvSpPr>
          <p:cNvPr id="100355" name="Rectangle 3"/>
          <p:cNvSpPr>
            <a:spLocks noGrp="1" noChangeArrowheads="1"/>
          </p:cNvSpPr>
          <p:nvPr>
            <p:ph type="body" idx="1"/>
          </p:nvPr>
        </p:nvSpPr>
        <p:spPr>
          <a:xfrm>
            <a:off x="756708" y="1628775"/>
            <a:ext cx="8420100" cy="4479925"/>
          </a:xfrm>
        </p:spPr>
        <p:txBody>
          <a:bodyPr/>
          <a:lstStyle/>
          <a:p>
            <a:pPr latinLnBrk="0"/>
            <a:r>
              <a:rPr lang="zh-CN" altLang="en-US" sz="3100">
                <a:latin typeface="Times New Roman" charset="0"/>
                <a:ea typeface="黑体" pitchFamily="49" charset="-122"/>
              </a:rPr>
              <a:t>这三篇论文分别显示了计算机模型可以用来表达记忆、语言和逻辑思维的心理状态</a:t>
            </a:r>
            <a:endParaRPr lang="en-US" altLang="zh-CN" sz="3100">
              <a:latin typeface="Times New Roman" charset="0"/>
              <a:ea typeface="黑体" pitchFamily="49" charset="-122"/>
            </a:endParaRPr>
          </a:p>
          <a:p>
            <a:pPr latinLnBrk="0"/>
            <a:r>
              <a:rPr lang="zh-CN" altLang="en-US" sz="3200">
                <a:latin typeface="Times New Roman" charset="0"/>
                <a:ea typeface="黑体" pitchFamily="49" charset="-122"/>
              </a:rPr>
              <a:t>心理学家普遍认为：“认知理论就应该像计算机程序”</a:t>
            </a:r>
            <a:r>
              <a:rPr lang="en-US" altLang="zh-CN" sz="3200">
                <a:latin typeface="Times New Roman" charset="0"/>
                <a:ea typeface="黑体" pitchFamily="49" charset="-122"/>
              </a:rPr>
              <a:t>(Anderson, 1980), </a:t>
            </a:r>
            <a:r>
              <a:rPr lang="zh-CN" altLang="en-US" sz="3200">
                <a:latin typeface="Times New Roman" charset="0"/>
                <a:ea typeface="黑体" pitchFamily="49" charset="-122"/>
              </a:rPr>
              <a:t>即认知理论应该描述详细的信息处理机制</a:t>
            </a:r>
            <a:r>
              <a:rPr lang="en-US" altLang="zh-CN" sz="3200">
                <a:latin typeface="Times New Roman" charset="0"/>
                <a:ea typeface="黑体" pitchFamily="49" charset="-122"/>
              </a:rPr>
              <a:t>, </a:t>
            </a:r>
            <a:r>
              <a:rPr lang="zh-CN" altLang="en-US" sz="3200">
                <a:latin typeface="Times New Roman" charset="0"/>
                <a:ea typeface="黑体" pitchFamily="49" charset="-122"/>
              </a:rPr>
              <a:t>由此可能实现某种认知功能</a:t>
            </a:r>
          </a:p>
          <a:p>
            <a:pPr latinLnBrk="0"/>
            <a:r>
              <a:rPr lang="zh-CN" altLang="en-US" sz="3200">
                <a:latin typeface="Times New Roman" charset="0"/>
                <a:ea typeface="黑体" pitchFamily="49" charset="-122"/>
              </a:rPr>
              <a:t>结论</a:t>
            </a:r>
            <a:r>
              <a:rPr lang="en-US" altLang="zh-CN" sz="3200">
                <a:latin typeface="Times New Roman" charset="0"/>
                <a:ea typeface="黑体" pitchFamily="49" charset="-122"/>
              </a:rPr>
              <a:t>: </a:t>
            </a:r>
            <a:r>
              <a:rPr lang="zh-CN" altLang="en-US" sz="3200">
                <a:latin typeface="Times New Roman" charset="0"/>
                <a:ea typeface="黑体" pitchFamily="49" charset="-122"/>
              </a:rPr>
              <a:t>人类思考和活动应该是一个信息处理过程</a:t>
            </a:r>
          </a:p>
        </p:txBody>
      </p:sp>
      <p:sp>
        <p:nvSpPr>
          <p:cNvPr id="10035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632297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18621" y="349243"/>
            <a:ext cx="8420100" cy="863600"/>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计算机工程的贡献</a:t>
            </a:r>
            <a:r>
              <a:rPr lang="en-US" altLang="zh-CN" sz="4000" b="1">
                <a:solidFill>
                  <a:schemeClr val="tx1"/>
                </a:solidFill>
                <a:effectLst>
                  <a:outerShdw blurRad="38100" dist="38100" dir="2700000" algn="tl">
                    <a:srgbClr val="C0C0C0"/>
                  </a:outerShdw>
                </a:effectLst>
                <a:latin typeface="宋体" charset="-122"/>
                <a:ea typeface="宋体" charset="-122"/>
              </a:rPr>
              <a:t>(1)</a:t>
            </a:r>
          </a:p>
        </p:txBody>
      </p:sp>
      <p:sp>
        <p:nvSpPr>
          <p:cNvPr id="92163" name="Rectangle 3"/>
          <p:cNvSpPr>
            <a:spLocks noGrp="1" noChangeArrowheads="1"/>
          </p:cNvSpPr>
          <p:nvPr>
            <p:ph type="body" idx="1"/>
          </p:nvPr>
        </p:nvSpPr>
        <p:spPr>
          <a:xfrm>
            <a:off x="756708" y="1628775"/>
            <a:ext cx="8420100" cy="4479925"/>
          </a:xfrm>
        </p:spPr>
        <p:txBody>
          <a:bodyPr/>
          <a:lstStyle/>
          <a:p>
            <a:r>
              <a:rPr lang="zh-CN" altLang="en-US" sz="3200">
                <a:latin typeface="Times New Roman" charset="0"/>
                <a:ea typeface="黑体" pitchFamily="49" charset="-122"/>
              </a:rPr>
              <a:t>计算机工程</a:t>
            </a:r>
            <a:r>
              <a:rPr lang="en-US" altLang="zh-CN" sz="3200">
                <a:latin typeface="Times New Roman" charset="0"/>
                <a:ea typeface="黑体" pitchFamily="49" charset="-122"/>
              </a:rPr>
              <a:t>(1940~</a:t>
            </a:r>
            <a:r>
              <a:rPr lang="zh-CN" altLang="en-US" sz="3200">
                <a:latin typeface="Times New Roman" charset="0"/>
                <a:ea typeface="黑体" pitchFamily="49" charset="-122"/>
              </a:rPr>
              <a:t>现在</a:t>
            </a:r>
            <a:r>
              <a:rPr lang="en-US" altLang="zh-CN" sz="3200">
                <a:latin typeface="Times New Roman" charset="0"/>
                <a:ea typeface="黑体" pitchFamily="49" charset="-122"/>
              </a:rPr>
              <a:t>)</a:t>
            </a:r>
            <a:r>
              <a:rPr lang="zh-CN" altLang="en-US" sz="3200">
                <a:latin typeface="Times New Roman" charset="0"/>
                <a:ea typeface="黑体" pitchFamily="49" charset="-122"/>
              </a:rPr>
              <a:t>的贡献</a:t>
            </a:r>
            <a:r>
              <a:rPr lang="en-US" altLang="zh-CN" sz="3200">
                <a:latin typeface="Times New Roman" charset="0"/>
                <a:ea typeface="黑体" pitchFamily="49" charset="-122"/>
              </a:rPr>
              <a:t>:</a:t>
            </a:r>
          </a:p>
          <a:p>
            <a:pPr lvl="1"/>
            <a:r>
              <a:rPr lang="zh-CN" altLang="en-US" sz="2800">
                <a:latin typeface="Times New Roman" charset="0"/>
                <a:ea typeface="黑体" pitchFamily="49" charset="-122"/>
              </a:rPr>
              <a:t>如何才能制造出能干的计算机</a:t>
            </a:r>
            <a:r>
              <a:rPr lang="en-US" altLang="zh-CN" sz="2800">
                <a:latin typeface="Times New Roman" charset="0"/>
                <a:ea typeface="黑体" pitchFamily="49" charset="-122"/>
              </a:rPr>
              <a:t>?</a:t>
            </a:r>
          </a:p>
          <a:p>
            <a:r>
              <a:rPr lang="zh-CN" altLang="en-US" sz="3200">
                <a:latin typeface="Times New Roman" charset="0"/>
                <a:ea typeface="黑体" pitchFamily="49" charset="-122"/>
              </a:rPr>
              <a:t>计算机被视为智能和人工制品的结合</a:t>
            </a:r>
          </a:p>
          <a:p>
            <a:pPr lvl="1"/>
            <a:r>
              <a:rPr lang="zh-CN" altLang="en-US" sz="2800">
                <a:latin typeface="Times New Roman" charset="0"/>
                <a:ea typeface="黑体" pitchFamily="49" charset="-122"/>
              </a:rPr>
              <a:t>最早的可计算的装置应该从</a:t>
            </a:r>
            <a:r>
              <a:rPr lang="en-US" altLang="zh-CN" sz="2800">
                <a:latin typeface="Times New Roman" charset="0"/>
                <a:ea typeface="黑体" pitchFamily="49" charset="-122"/>
              </a:rPr>
              <a:t>17</a:t>
            </a:r>
            <a:r>
              <a:rPr lang="zh-CN" altLang="en-US" sz="2800">
                <a:latin typeface="Times New Roman" charset="0"/>
                <a:ea typeface="黑体" pitchFamily="49" charset="-122"/>
              </a:rPr>
              <a:t>世纪算起</a:t>
            </a:r>
          </a:p>
          <a:p>
            <a:pPr lvl="1"/>
            <a:r>
              <a:rPr lang="en-US" altLang="zh-CN" sz="2800">
                <a:latin typeface="Times New Roman" charset="0"/>
                <a:ea typeface="黑体" pitchFamily="49" charset="-122"/>
              </a:rPr>
              <a:t>19</a:t>
            </a:r>
            <a:r>
              <a:rPr lang="zh-CN" altLang="en-US" sz="2800">
                <a:latin typeface="Times New Roman" charset="0"/>
                <a:ea typeface="黑体" pitchFamily="49" charset="-122"/>
              </a:rPr>
              <a:t>世纪中叶</a:t>
            </a:r>
            <a:r>
              <a:rPr lang="en-US" altLang="zh-CN" sz="2800">
                <a:latin typeface="Times New Roman" charset="0"/>
                <a:ea typeface="黑体" pitchFamily="49" charset="-122"/>
              </a:rPr>
              <a:t>, Charles Babbage(</a:t>
            </a:r>
            <a:r>
              <a:rPr lang="zh-CN" altLang="en-US" sz="2800">
                <a:latin typeface="Times New Roman" charset="0"/>
                <a:ea typeface="黑体" pitchFamily="49" charset="-122"/>
              </a:rPr>
              <a:t>巴贝奇</a:t>
            </a:r>
            <a:r>
              <a:rPr lang="en-US" altLang="zh-CN" sz="2800">
                <a:latin typeface="Times New Roman" charset="0"/>
                <a:ea typeface="黑体" pitchFamily="49" charset="-122"/>
              </a:rPr>
              <a:t>, 1792~1871)</a:t>
            </a:r>
            <a:r>
              <a:rPr lang="zh-CN" altLang="en-US" sz="2800">
                <a:latin typeface="Times New Roman" charset="0"/>
                <a:ea typeface="黑体" pitchFamily="49" charset="-122"/>
              </a:rPr>
              <a:t>设计了两台机器</a:t>
            </a:r>
            <a:r>
              <a:rPr lang="en-US" altLang="zh-CN" sz="2800">
                <a:latin typeface="Times New Roman" charset="0"/>
                <a:ea typeface="黑体" pitchFamily="49" charset="-122"/>
              </a:rPr>
              <a:t>, </a:t>
            </a:r>
            <a:r>
              <a:rPr lang="zh-CN" altLang="en-US" sz="2800">
                <a:latin typeface="Times New Roman" charset="0"/>
                <a:ea typeface="黑体" pitchFamily="49" charset="-122"/>
              </a:rPr>
              <a:t>名为“差分机”和“分析机”</a:t>
            </a:r>
            <a:r>
              <a:rPr lang="en-US" altLang="zh-CN" sz="2800">
                <a:latin typeface="Times New Roman" charset="0"/>
                <a:ea typeface="黑体" pitchFamily="49" charset="-122"/>
              </a:rPr>
              <a:t>, </a:t>
            </a:r>
            <a:r>
              <a:rPr lang="zh-CN" altLang="en-US" sz="2800">
                <a:latin typeface="Times New Roman" charset="0"/>
                <a:ea typeface="黑体" pitchFamily="49" charset="-122"/>
              </a:rPr>
              <a:t>前者最终于</a:t>
            </a:r>
            <a:r>
              <a:rPr lang="en-US" altLang="zh-CN" sz="2800">
                <a:latin typeface="Times New Roman" charset="0"/>
                <a:ea typeface="黑体" pitchFamily="49" charset="-122"/>
              </a:rPr>
              <a:t>1991</a:t>
            </a:r>
            <a:r>
              <a:rPr lang="zh-CN" altLang="en-US" sz="2800">
                <a:latin typeface="Times New Roman" charset="0"/>
                <a:ea typeface="黑体" pitchFamily="49" charset="-122"/>
              </a:rPr>
              <a:t>年建造出来并在伦敦展出</a:t>
            </a:r>
          </a:p>
        </p:txBody>
      </p:sp>
      <p:sp>
        <p:nvSpPr>
          <p:cNvPr id="9216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663149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风险资本最喜欢哪个一个品类？</a:t>
            </a:r>
          </a:p>
        </p:txBody>
      </p:sp>
      <p:pic>
        <p:nvPicPr>
          <p:cNvPr id="3" name="图片 2"/>
          <p:cNvPicPr>
            <a:picLocks noChangeAspect="1"/>
          </p:cNvPicPr>
          <p:nvPr/>
        </p:nvPicPr>
        <p:blipFill>
          <a:blip r:embed="rId2"/>
          <a:stretch>
            <a:fillRect/>
          </a:stretch>
        </p:blipFill>
        <p:spPr>
          <a:xfrm>
            <a:off x="940401" y="1404408"/>
            <a:ext cx="8669723" cy="4262614"/>
          </a:xfrm>
          <a:prstGeom prst="rect">
            <a:avLst/>
          </a:prstGeom>
        </p:spPr>
      </p:pic>
    </p:spTree>
    <p:extLst>
      <p:ext uri="{BB962C8B-B14F-4D97-AF65-F5344CB8AC3E}">
        <p14:creationId xmlns:p14="http://schemas.microsoft.com/office/powerpoint/2010/main" val="626764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818621" y="349243"/>
            <a:ext cx="8420100" cy="863600"/>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计算机工程的贡献</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01379" name="Rectangle 3"/>
          <p:cNvSpPr>
            <a:spLocks noGrp="1" noChangeArrowheads="1"/>
          </p:cNvSpPr>
          <p:nvPr>
            <p:ph type="body" idx="1"/>
          </p:nvPr>
        </p:nvSpPr>
        <p:spPr>
          <a:xfrm>
            <a:off x="756708" y="1628775"/>
            <a:ext cx="8420100" cy="4479925"/>
          </a:xfrm>
        </p:spPr>
        <p:txBody>
          <a:bodyPr/>
          <a:lstStyle/>
          <a:p>
            <a:pPr lvl="1"/>
            <a:r>
              <a:rPr lang="zh-CN" altLang="en-US" sz="2800">
                <a:latin typeface="Times New Roman" charset="0"/>
                <a:ea typeface="黑体" pitchFamily="49" charset="-122"/>
              </a:rPr>
              <a:t>最早的现代计算机几乎同时在二战期间分别在英国、德国和美国发明出来</a:t>
            </a:r>
          </a:p>
          <a:p>
            <a:pPr lvl="1" latinLnBrk="0"/>
            <a:r>
              <a:rPr lang="en-US" altLang="zh-CN" sz="2800">
                <a:latin typeface="Times New Roman" charset="0"/>
                <a:ea typeface="黑体" pitchFamily="49" charset="-122"/>
              </a:rPr>
              <a:t>1945</a:t>
            </a:r>
            <a:r>
              <a:rPr lang="zh-CN" altLang="en-US" sz="2800">
                <a:latin typeface="Times New Roman" charset="0"/>
                <a:ea typeface="黑体" pitchFamily="49" charset="-122"/>
              </a:rPr>
              <a:t>年在宾夕法尼亚大学</a:t>
            </a:r>
            <a:r>
              <a:rPr lang="en-US" altLang="zh-CN" sz="2800">
                <a:latin typeface="Times New Roman" charset="0"/>
                <a:ea typeface="黑体" pitchFamily="49" charset="-122"/>
              </a:rPr>
              <a:t>(UPenn)</a:t>
            </a:r>
            <a:r>
              <a:rPr lang="zh-CN" altLang="en-US" sz="2800">
                <a:latin typeface="Times New Roman" charset="0"/>
                <a:ea typeface="黑体" pitchFamily="49" charset="-122"/>
              </a:rPr>
              <a:t>开发出来的</a:t>
            </a:r>
            <a:r>
              <a:rPr lang="en-US" altLang="zh-CN" sz="2800">
                <a:latin typeface="Times New Roman" charset="0"/>
                <a:ea typeface="黑体" pitchFamily="49" charset="-122"/>
              </a:rPr>
              <a:t>ENIAC</a:t>
            </a:r>
            <a:r>
              <a:rPr lang="zh-CN" altLang="en-US" sz="2800">
                <a:latin typeface="Times New Roman" charset="0"/>
                <a:ea typeface="黑体" pitchFamily="49" charset="-122"/>
              </a:rPr>
              <a:t>被公认为现代计算机最有影响的先驱</a:t>
            </a:r>
            <a:r>
              <a:rPr lang="en-US" altLang="zh-CN" sz="2800">
                <a:latin typeface="Times New Roman" charset="0"/>
                <a:ea typeface="黑体" pitchFamily="49" charset="-122"/>
              </a:rPr>
              <a:t>, </a:t>
            </a:r>
            <a:r>
              <a:rPr lang="zh-CN" altLang="en-US" sz="2800">
                <a:latin typeface="Times New Roman" charset="0"/>
                <a:ea typeface="黑体" pitchFamily="49" charset="-122"/>
              </a:rPr>
              <a:t>研制者包括</a:t>
            </a:r>
            <a:r>
              <a:rPr lang="en-US" altLang="zh-CN" sz="2800">
                <a:latin typeface="Times New Roman" charset="0"/>
                <a:ea typeface="黑体" pitchFamily="49" charset="-122"/>
              </a:rPr>
              <a:t>John Mauchly</a:t>
            </a:r>
            <a:r>
              <a:rPr lang="zh-CN" altLang="en-US" sz="2800">
                <a:latin typeface="Times New Roman" charset="0"/>
                <a:ea typeface="黑体" pitchFamily="49" charset="-122"/>
              </a:rPr>
              <a:t>和</a:t>
            </a:r>
            <a:r>
              <a:rPr lang="en-US" altLang="zh-CN" sz="2800">
                <a:latin typeface="Times New Roman" charset="0"/>
                <a:ea typeface="黑体" pitchFamily="49" charset="-122"/>
              </a:rPr>
              <a:t>John Eckert</a:t>
            </a:r>
          </a:p>
          <a:p>
            <a:pPr lvl="1" latinLnBrk="0"/>
            <a:r>
              <a:rPr lang="zh-CN" altLang="en-US" sz="2800">
                <a:latin typeface="Times New Roman" charset="0"/>
                <a:ea typeface="黑体" pitchFamily="49" charset="-122"/>
              </a:rPr>
              <a:t>计算机硬件按照摩尔定律每</a:t>
            </a:r>
            <a:r>
              <a:rPr lang="en-US" altLang="zh-CN" sz="2800">
                <a:latin typeface="Times New Roman" charset="0"/>
                <a:ea typeface="黑体" pitchFamily="49" charset="-122"/>
              </a:rPr>
              <a:t>18</a:t>
            </a:r>
            <a:r>
              <a:rPr lang="zh-CN" altLang="en-US" sz="2800">
                <a:latin typeface="Times New Roman" charset="0"/>
                <a:ea typeface="黑体" pitchFamily="49" charset="-122"/>
              </a:rPr>
              <a:t>个月性能翻一番</a:t>
            </a:r>
            <a:r>
              <a:rPr lang="en-US" altLang="zh-CN" sz="2800">
                <a:latin typeface="Times New Roman" charset="0"/>
                <a:ea typeface="黑体" pitchFamily="49" charset="-122"/>
              </a:rPr>
              <a:t>, </a:t>
            </a:r>
            <a:r>
              <a:rPr lang="zh-CN" altLang="en-US" sz="2800">
                <a:latin typeface="Times New Roman" charset="0"/>
                <a:ea typeface="黑体" pitchFamily="49" charset="-122"/>
              </a:rPr>
              <a:t>这样的增长速度还可以持续稳定</a:t>
            </a:r>
            <a:r>
              <a:rPr lang="en-US" altLang="zh-CN" sz="2800">
                <a:latin typeface="Times New Roman" charset="0"/>
                <a:ea typeface="黑体" pitchFamily="49" charset="-122"/>
              </a:rPr>
              <a:t>10</a:t>
            </a:r>
            <a:r>
              <a:rPr lang="zh-CN" altLang="en-US" sz="2800">
                <a:latin typeface="Times New Roman" charset="0"/>
                <a:ea typeface="黑体" pitchFamily="49" charset="-122"/>
              </a:rPr>
              <a:t>年至</a:t>
            </a:r>
            <a:r>
              <a:rPr lang="en-US" altLang="zh-CN" sz="2800">
                <a:latin typeface="Times New Roman" charset="0"/>
                <a:ea typeface="黑体" pitchFamily="49" charset="-122"/>
              </a:rPr>
              <a:t>20</a:t>
            </a:r>
            <a:r>
              <a:rPr lang="zh-CN" altLang="en-US" sz="2800">
                <a:latin typeface="Times New Roman" charset="0"/>
                <a:ea typeface="黑体" pitchFamily="49" charset="-122"/>
              </a:rPr>
              <a:t>年</a:t>
            </a:r>
            <a:r>
              <a:rPr lang="en-US" altLang="zh-CN" sz="2800">
                <a:latin typeface="Times New Roman" charset="0"/>
                <a:ea typeface="黑体" pitchFamily="49" charset="-122"/>
              </a:rPr>
              <a:t>, </a:t>
            </a:r>
            <a:r>
              <a:rPr lang="zh-CN" altLang="en-US" sz="2800">
                <a:latin typeface="Times New Roman" charset="0"/>
                <a:ea typeface="黑体" pitchFamily="49" charset="-122"/>
              </a:rPr>
              <a:t>以后就不得不寻求新技术了</a:t>
            </a:r>
          </a:p>
        </p:txBody>
      </p:sp>
      <p:sp>
        <p:nvSpPr>
          <p:cNvPr id="10138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6626995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818621" y="349243"/>
            <a:ext cx="8420100" cy="863600"/>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计算机工程的贡献</a:t>
            </a:r>
            <a:r>
              <a:rPr lang="en-US" altLang="zh-CN" sz="4000" b="1">
                <a:solidFill>
                  <a:schemeClr val="tx1"/>
                </a:solidFill>
                <a:effectLst>
                  <a:outerShdw blurRad="38100" dist="38100" dir="2700000" algn="tl">
                    <a:srgbClr val="C0C0C0"/>
                  </a:outerShdw>
                </a:effectLst>
                <a:latin typeface="宋体" charset="-122"/>
                <a:ea typeface="宋体" charset="-122"/>
              </a:rPr>
              <a:t>(3)</a:t>
            </a:r>
          </a:p>
        </p:txBody>
      </p:sp>
      <p:sp>
        <p:nvSpPr>
          <p:cNvPr id="168963" name="Rectangle 3"/>
          <p:cNvSpPr>
            <a:spLocks noGrp="1" noChangeArrowheads="1"/>
          </p:cNvSpPr>
          <p:nvPr>
            <p:ph type="body" idx="1"/>
          </p:nvPr>
        </p:nvSpPr>
        <p:spPr>
          <a:xfrm>
            <a:off x="756708" y="1628775"/>
            <a:ext cx="8420100" cy="4479925"/>
          </a:xfrm>
        </p:spPr>
        <p:txBody>
          <a:bodyPr/>
          <a:lstStyle/>
          <a:p>
            <a:pPr lvl="1" latinLnBrk="0"/>
            <a:r>
              <a:rPr lang="zh-CN" altLang="en-US" sz="2800">
                <a:latin typeface="Times New Roman" charset="0"/>
                <a:ea typeface="黑体" pitchFamily="49" charset="-122"/>
              </a:rPr>
              <a:t>计算机软件技术为</a:t>
            </a:r>
            <a:r>
              <a:rPr lang="en-US" altLang="zh-CN" sz="2800">
                <a:latin typeface="Times New Roman" charset="0"/>
                <a:ea typeface="黑体" pitchFamily="49" charset="-122"/>
              </a:rPr>
              <a:t>AI</a:t>
            </a:r>
            <a:r>
              <a:rPr lang="zh-CN" altLang="en-US" sz="2800">
                <a:latin typeface="Times New Roman" charset="0"/>
                <a:ea typeface="黑体" pitchFamily="49" charset="-122"/>
              </a:rPr>
              <a:t>提供了操作系统、程序设计语言、工具软件等</a:t>
            </a:r>
          </a:p>
          <a:p>
            <a:pPr lvl="1" latinLnBrk="0"/>
            <a:r>
              <a:rPr lang="en-US" altLang="zh-CN" sz="2800">
                <a:latin typeface="Times New Roman" charset="0"/>
                <a:ea typeface="黑体" pitchFamily="49" charset="-122"/>
              </a:rPr>
              <a:t>AI</a:t>
            </a:r>
            <a:r>
              <a:rPr lang="zh-CN" altLang="en-US" sz="2800">
                <a:latin typeface="Times New Roman" charset="0"/>
                <a:ea typeface="黑体" pitchFamily="49" charset="-122"/>
              </a:rPr>
              <a:t>反过来也对主流计算机科学产生了影响：分时技术、交互式编译器、窗口和鼠标的个人机、快速开发环境、链接表数据类型、自动存储管理、面向对象的编程等</a:t>
            </a:r>
          </a:p>
        </p:txBody>
      </p:sp>
      <p:sp>
        <p:nvSpPr>
          <p:cNvPr id="16896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8540265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818621" y="349243"/>
            <a:ext cx="8420100" cy="863600"/>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控制论的贡献</a:t>
            </a:r>
            <a:r>
              <a:rPr lang="en-US" altLang="zh-CN" sz="4000" b="1">
                <a:solidFill>
                  <a:schemeClr val="tx1"/>
                </a:solidFill>
                <a:effectLst>
                  <a:outerShdw blurRad="38100" dist="38100" dir="2700000" algn="tl">
                    <a:srgbClr val="C0C0C0"/>
                  </a:outerShdw>
                </a:effectLst>
                <a:latin typeface="宋体" charset="-122"/>
                <a:ea typeface="宋体" charset="-122"/>
              </a:rPr>
              <a:t>(1)</a:t>
            </a:r>
          </a:p>
        </p:txBody>
      </p:sp>
      <p:sp>
        <p:nvSpPr>
          <p:cNvPr id="93187" name="Rectangle 3"/>
          <p:cNvSpPr>
            <a:spLocks noGrp="1" noChangeArrowheads="1"/>
          </p:cNvSpPr>
          <p:nvPr>
            <p:ph type="body" idx="1"/>
          </p:nvPr>
        </p:nvSpPr>
        <p:spPr>
          <a:xfrm>
            <a:off x="756708" y="1484313"/>
            <a:ext cx="8420100" cy="4624387"/>
          </a:xfrm>
        </p:spPr>
        <p:txBody>
          <a:bodyPr/>
          <a:lstStyle/>
          <a:p>
            <a:r>
              <a:rPr lang="zh-CN" altLang="en-US" sz="3200">
                <a:latin typeface="Times New Roman" charset="0"/>
                <a:ea typeface="黑体" pitchFamily="49" charset="-122"/>
              </a:rPr>
              <a:t>控制论</a:t>
            </a:r>
            <a:r>
              <a:rPr lang="en-US" altLang="zh-CN" sz="3200">
                <a:latin typeface="Times New Roman" charset="0"/>
                <a:ea typeface="黑体" pitchFamily="49" charset="-122"/>
              </a:rPr>
              <a:t>(1948~</a:t>
            </a:r>
            <a:r>
              <a:rPr lang="zh-CN" altLang="en-US" sz="3200">
                <a:latin typeface="Times New Roman" charset="0"/>
                <a:ea typeface="黑体" pitchFamily="49" charset="-122"/>
              </a:rPr>
              <a:t>现在</a:t>
            </a:r>
            <a:r>
              <a:rPr lang="en-US" altLang="zh-CN" sz="3200">
                <a:latin typeface="Times New Roman" charset="0"/>
                <a:ea typeface="黑体" pitchFamily="49" charset="-122"/>
              </a:rPr>
              <a:t>)</a:t>
            </a:r>
            <a:r>
              <a:rPr lang="zh-CN" altLang="en-US" sz="3200">
                <a:latin typeface="Times New Roman" charset="0"/>
                <a:ea typeface="黑体" pitchFamily="49" charset="-122"/>
              </a:rPr>
              <a:t>的贡献</a:t>
            </a:r>
            <a:r>
              <a:rPr lang="en-US" altLang="zh-CN" sz="3200">
                <a:latin typeface="Times New Roman" charset="0"/>
                <a:ea typeface="黑体" pitchFamily="49" charset="-122"/>
              </a:rPr>
              <a:t>:</a:t>
            </a:r>
          </a:p>
          <a:p>
            <a:pPr lvl="1"/>
            <a:r>
              <a:rPr lang="zh-CN" altLang="en-US" sz="2800">
                <a:latin typeface="Times New Roman" charset="0"/>
                <a:ea typeface="黑体" pitchFamily="49" charset="-122"/>
              </a:rPr>
              <a:t>人工制品怎样才能在自己的控制下运转</a:t>
            </a:r>
            <a:r>
              <a:rPr lang="en-US" altLang="zh-CN" sz="2800">
                <a:latin typeface="Times New Roman" charset="0"/>
                <a:ea typeface="黑体" pitchFamily="49" charset="-122"/>
              </a:rPr>
              <a:t>?</a:t>
            </a:r>
          </a:p>
          <a:p>
            <a:pPr latinLnBrk="0"/>
            <a:r>
              <a:rPr lang="zh-CN" altLang="en-US" sz="3200">
                <a:latin typeface="Times New Roman" charset="0"/>
                <a:ea typeface="黑体" pitchFamily="49" charset="-122"/>
              </a:rPr>
              <a:t>现代控制论</a:t>
            </a:r>
          </a:p>
          <a:p>
            <a:pPr lvl="1" latinLnBrk="0"/>
            <a:r>
              <a:rPr lang="zh-CN" altLang="en-US" sz="2800">
                <a:latin typeface="Times New Roman" charset="0"/>
                <a:ea typeface="黑体" pitchFamily="49" charset="-122"/>
              </a:rPr>
              <a:t>控制论的创始人</a:t>
            </a:r>
            <a:r>
              <a:rPr lang="en-US" altLang="zh-CN" sz="2800">
                <a:latin typeface="Times New Roman" charset="0"/>
                <a:ea typeface="黑体" pitchFamily="49" charset="-122"/>
              </a:rPr>
              <a:t>Norbert Wiener(</a:t>
            </a:r>
            <a:r>
              <a:rPr lang="zh-CN" altLang="en-US" sz="2800">
                <a:latin typeface="Times New Roman" charset="0"/>
                <a:ea typeface="黑体" pitchFamily="49" charset="-122"/>
              </a:rPr>
              <a:t>维纳</a:t>
            </a:r>
            <a:r>
              <a:rPr lang="en-US" altLang="zh-CN" sz="2800">
                <a:latin typeface="Times New Roman" charset="0"/>
                <a:ea typeface="黑体" pitchFamily="49" charset="-122"/>
              </a:rPr>
              <a:t>, 1894~ 1964)</a:t>
            </a:r>
            <a:r>
              <a:rPr lang="zh-CN" altLang="en-US" sz="2800">
                <a:latin typeface="Times New Roman" charset="0"/>
                <a:ea typeface="黑体" pitchFamily="49" charset="-122"/>
              </a:rPr>
              <a:t>的畅销书</a:t>
            </a:r>
            <a:r>
              <a:rPr lang="en-US" altLang="zh-CN" sz="2800">
                <a:latin typeface="Times New Roman" charset="0"/>
                <a:ea typeface="黑体" pitchFamily="49" charset="-122"/>
              </a:rPr>
              <a:t>《Cybernetics》(</a:t>
            </a:r>
            <a:r>
              <a:rPr lang="zh-CN" altLang="en-US" sz="2800">
                <a:latin typeface="Times New Roman" charset="0"/>
                <a:ea typeface="黑体" pitchFamily="49" charset="-122"/>
              </a:rPr>
              <a:t>控制论</a:t>
            </a:r>
            <a:r>
              <a:rPr lang="en-US" altLang="zh-CN" sz="2800">
                <a:latin typeface="Times New Roman" charset="0"/>
                <a:ea typeface="黑体" pitchFamily="49" charset="-122"/>
              </a:rPr>
              <a:t>)</a:t>
            </a:r>
            <a:r>
              <a:rPr lang="zh-CN" altLang="en-US" sz="2800">
                <a:latin typeface="Times New Roman" charset="0"/>
                <a:ea typeface="黑体" pitchFamily="49" charset="-122"/>
              </a:rPr>
              <a:t>唤醒了人们对人工制造智能机器的可能性的热情</a:t>
            </a:r>
          </a:p>
          <a:p>
            <a:pPr lvl="1" latinLnBrk="0"/>
            <a:r>
              <a:rPr lang="zh-CN" altLang="en-US" sz="2800">
                <a:latin typeface="Times New Roman" charset="0"/>
                <a:ea typeface="黑体" pitchFamily="49" charset="-122"/>
              </a:rPr>
              <a:t>现代控制论</a:t>
            </a:r>
            <a:r>
              <a:rPr lang="en-US" altLang="zh-CN" sz="2800">
                <a:latin typeface="Times New Roman" charset="0"/>
                <a:ea typeface="黑体" pitchFamily="49" charset="-122"/>
              </a:rPr>
              <a:t>, </a:t>
            </a:r>
            <a:r>
              <a:rPr lang="zh-CN" altLang="en-US" sz="2800">
                <a:latin typeface="Times New Roman" charset="0"/>
                <a:ea typeface="黑体" pitchFamily="49" charset="-122"/>
              </a:rPr>
              <a:t>特别是随机优化控制的分支</a:t>
            </a:r>
            <a:r>
              <a:rPr lang="en-US" altLang="zh-CN" sz="2800">
                <a:latin typeface="Times New Roman" charset="0"/>
                <a:ea typeface="黑体" pitchFamily="49" charset="-122"/>
              </a:rPr>
              <a:t>, </a:t>
            </a:r>
            <a:r>
              <a:rPr lang="zh-CN" altLang="en-US" sz="2800">
                <a:latin typeface="Times New Roman" charset="0"/>
                <a:ea typeface="黑体" pitchFamily="49" charset="-122"/>
              </a:rPr>
              <a:t>把设计出能随时间变化使目标函数最大化的系统作为其目的</a:t>
            </a:r>
            <a:r>
              <a:rPr lang="en-US" altLang="zh-CN" sz="2800">
                <a:latin typeface="Times New Roman" charset="0"/>
                <a:ea typeface="黑体" pitchFamily="49" charset="-122"/>
              </a:rPr>
              <a:t>, </a:t>
            </a:r>
            <a:r>
              <a:rPr lang="zh-CN" altLang="en-US" sz="2800">
                <a:latin typeface="Times New Roman" charset="0"/>
                <a:ea typeface="黑体" pitchFamily="49" charset="-122"/>
              </a:rPr>
              <a:t>也粗略符合对</a:t>
            </a:r>
            <a:r>
              <a:rPr lang="en-US" altLang="zh-CN" sz="2800">
                <a:latin typeface="Times New Roman" charset="0"/>
                <a:ea typeface="黑体" pitchFamily="49" charset="-122"/>
              </a:rPr>
              <a:t>AI</a:t>
            </a:r>
            <a:r>
              <a:rPr lang="zh-CN" altLang="en-US" sz="2800">
                <a:latin typeface="Times New Roman" charset="0"/>
                <a:ea typeface="黑体" pitchFamily="49" charset="-122"/>
              </a:rPr>
              <a:t>的观点</a:t>
            </a:r>
          </a:p>
        </p:txBody>
      </p:sp>
      <p:sp>
        <p:nvSpPr>
          <p:cNvPr id="9318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464682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18621" y="349243"/>
            <a:ext cx="8420100" cy="863600"/>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控制论的贡献</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02403" name="Rectangle 3"/>
          <p:cNvSpPr>
            <a:spLocks noGrp="1" noChangeArrowheads="1"/>
          </p:cNvSpPr>
          <p:nvPr>
            <p:ph type="body" idx="1"/>
          </p:nvPr>
        </p:nvSpPr>
        <p:spPr>
          <a:xfrm>
            <a:off x="756708" y="1628775"/>
            <a:ext cx="8420100" cy="4479925"/>
          </a:xfrm>
        </p:spPr>
        <p:txBody>
          <a:bodyPr/>
          <a:lstStyle/>
          <a:p>
            <a:pPr latinLnBrk="0"/>
            <a:r>
              <a:rPr lang="en-US" altLang="zh-CN" sz="3100">
                <a:latin typeface="Times New Roman" charset="0"/>
                <a:ea typeface="黑体" pitchFamily="49" charset="-122"/>
              </a:rPr>
              <a:t>AI</a:t>
            </a:r>
            <a:r>
              <a:rPr lang="zh-CN" altLang="en-US" sz="3100">
                <a:latin typeface="Times New Roman" charset="0"/>
                <a:ea typeface="黑体" pitchFamily="49" charset="-122"/>
              </a:rPr>
              <a:t>和控制论为什么是两个不同领域</a:t>
            </a:r>
            <a:r>
              <a:rPr lang="en-US" altLang="zh-CN" sz="3100">
                <a:latin typeface="Times New Roman" charset="0"/>
                <a:ea typeface="黑体" pitchFamily="49" charset="-122"/>
              </a:rPr>
              <a:t>?</a:t>
            </a:r>
          </a:p>
          <a:p>
            <a:pPr lvl="1"/>
            <a:r>
              <a:rPr lang="zh-CN" altLang="en-US" sz="2800">
                <a:latin typeface="Times New Roman" charset="0"/>
                <a:ea typeface="黑体" pitchFamily="49" charset="-122"/>
              </a:rPr>
              <a:t>控制论的数学工具是微积分和矩阵代数</a:t>
            </a:r>
            <a:r>
              <a:rPr lang="en-US" altLang="zh-CN" sz="2800">
                <a:latin typeface="Times New Roman" charset="0"/>
                <a:ea typeface="黑体" pitchFamily="49" charset="-122"/>
              </a:rPr>
              <a:t>, </a:t>
            </a:r>
            <a:r>
              <a:rPr lang="zh-CN" altLang="en-US" sz="2800">
                <a:latin typeface="Times New Roman" charset="0"/>
                <a:ea typeface="黑体" pitchFamily="49" charset="-122"/>
              </a:rPr>
              <a:t>适合于用固定的连续变量集合描述的系统</a:t>
            </a:r>
            <a:r>
              <a:rPr lang="en-US" altLang="zh-CN" sz="2800">
                <a:latin typeface="Times New Roman" charset="0"/>
                <a:ea typeface="黑体" pitchFamily="49" charset="-122"/>
              </a:rPr>
              <a:t>, </a:t>
            </a:r>
            <a:r>
              <a:rPr lang="zh-CN" altLang="en-US" sz="2800">
                <a:latin typeface="Times New Roman" charset="0"/>
                <a:ea typeface="黑体" pitchFamily="49" charset="-122"/>
              </a:rPr>
              <a:t>精确分析在典型情况下只对线性系统可行</a:t>
            </a:r>
          </a:p>
          <a:p>
            <a:pPr lvl="1"/>
            <a:r>
              <a:rPr lang="en-US" altLang="zh-CN" sz="2800">
                <a:latin typeface="Times New Roman" charset="0"/>
                <a:ea typeface="黑体" pitchFamily="49" charset="-122"/>
              </a:rPr>
              <a:t>AI</a:t>
            </a:r>
            <a:r>
              <a:rPr lang="zh-CN" altLang="en-US" sz="2800">
                <a:latin typeface="Times New Roman" charset="0"/>
                <a:ea typeface="黑体" pitchFamily="49" charset="-122"/>
              </a:rPr>
              <a:t>自</a:t>
            </a:r>
            <a:r>
              <a:rPr lang="en-US" altLang="zh-CN" sz="2800">
                <a:latin typeface="Times New Roman" charset="0"/>
                <a:ea typeface="黑体" pitchFamily="49" charset="-122"/>
              </a:rPr>
              <a:t>20</a:t>
            </a:r>
            <a:r>
              <a:rPr lang="zh-CN" altLang="en-US" sz="2800">
                <a:latin typeface="Times New Roman" charset="0"/>
                <a:ea typeface="黑体" pitchFamily="49" charset="-122"/>
              </a:rPr>
              <a:t>世纪</a:t>
            </a:r>
            <a:r>
              <a:rPr lang="en-US" altLang="zh-CN" sz="2800">
                <a:latin typeface="Times New Roman" charset="0"/>
                <a:ea typeface="黑体" pitchFamily="49" charset="-122"/>
              </a:rPr>
              <a:t>50</a:t>
            </a:r>
            <a:r>
              <a:rPr lang="zh-CN" altLang="en-US" sz="2800">
                <a:latin typeface="Times New Roman" charset="0"/>
                <a:ea typeface="黑体" pitchFamily="49" charset="-122"/>
              </a:rPr>
              <a:t>年代建立以来</a:t>
            </a:r>
            <a:r>
              <a:rPr lang="en-US" altLang="zh-CN" sz="2800">
                <a:latin typeface="Times New Roman" charset="0"/>
                <a:ea typeface="黑体" pitchFamily="49" charset="-122"/>
              </a:rPr>
              <a:t>, </a:t>
            </a:r>
            <a:r>
              <a:rPr lang="zh-CN" altLang="en-US" sz="2800">
                <a:latin typeface="Times New Roman" charset="0"/>
                <a:ea typeface="黑体" pitchFamily="49" charset="-122"/>
              </a:rPr>
              <a:t>部分起因是寻求摆脱控制论数学方法的局限性</a:t>
            </a:r>
          </a:p>
          <a:p>
            <a:pPr lvl="1"/>
            <a:r>
              <a:rPr lang="zh-CN" altLang="en-US" sz="2800">
                <a:latin typeface="Times New Roman" charset="0"/>
                <a:ea typeface="黑体" pitchFamily="49" charset="-122"/>
              </a:rPr>
              <a:t>逻辑推理和计算工具使得</a:t>
            </a:r>
            <a:r>
              <a:rPr lang="en-US" altLang="zh-CN" sz="2800">
                <a:latin typeface="Times New Roman" charset="0"/>
                <a:ea typeface="黑体" pitchFamily="49" charset="-122"/>
              </a:rPr>
              <a:t>AI</a:t>
            </a:r>
            <a:r>
              <a:rPr lang="zh-CN" altLang="en-US" sz="2800">
                <a:latin typeface="Times New Roman" charset="0"/>
                <a:ea typeface="黑体" pitchFamily="49" charset="-122"/>
              </a:rPr>
              <a:t>研究者考虑语言</a:t>
            </a:r>
            <a:r>
              <a:rPr lang="en-US" altLang="zh-CN" sz="2800">
                <a:latin typeface="Times New Roman" charset="0"/>
                <a:ea typeface="黑体" pitchFamily="49" charset="-122"/>
              </a:rPr>
              <a:t>/</a:t>
            </a:r>
            <a:r>
              <a:rPr lang="zh-CN" altLang="en-US" sz="2800">
                <a:latin typeface="Times New Roman" charset="0"/>
                <a:ea typeface="黑体" pitchFamily="49" charset="-122"/>
              </a:rPr>
              <a:t>视觉</a:t>
            </a:r>
            <a:r>
              <a:rPr lang="en-US" altLang="zh-CN" sz="2800">
                <a:latin typeface="Times New Roman" charset="0"/>
                <a:ea typeface="黑体" pitchFamily="49" charset="-122"/>
              </a:rPr>
              <a:t>/</a:t>
            </a:r>
            <a:r>
              <a:rPr lang="zh-CN" altLang="en-US" sz="2800">
                <a:latin typeface="Times New Roman" charset="0"/>
                <a:ea typeface="黑体" pitchFamily="49" charset="-122"/>
              </a:rPr>
              <a:t>规划等问题</a:t>
            </a:r>
            <a:r>
              <a:rPr lang="en-US" altLang="zh-CN" sz="2800">
                <a:latin typeface="Times New Roman" charset="0"/>
                <a:ea typeface="黑体" pitchFamily="49" charset="-122"/>
              </a:rPr>
              <a:t>, </a:t>
            </a:r>
            <a:r>
              <a:rPr lang="zh-CN" altLang="en-US" sz="2800">
                <a:latin typeface="Times New Roman" charset="0"/>
                <a:ea typeface="黑体" pitchFamily="49" charset="-122"/>
              </a:rPr>
              <a:t>完全脱离了控制论的范围</a:t>
            </a:r>
          </a:p>
        </p:txBody>
      </p:sp>
      <p:sp>
        <p:nvSpPr>
          <p:cNvPr id="10240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3876521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语言学的贡献</a:t>
            </a:r>
            <a:r>
              <a:rPr lang="en-US" altLang="zh-CN" sz="4000" b="1">
                <a:solidFill>
                  <a:schemeClr val="tx1"/>
                </a:solidFill>
                <a:effectLst>
                  <a:outerShdw blurRad="38100" dist="38100" dir="2700000" algn="tl">
                    <a:srgbClr val="C0C0C0"/>
                  </a:outerShdw>
                </a:effectLst>
                <a:latin typeface="宋体" charset="-122"/>
                <a:ea typeface="宋体" charset="-122"/>
              </a:rPr>
              <a:t>(1)</a:t>
            </a:r>
          </a:p>
        </p:txBody>
      </p:sp>
      <p:sp>
        <p:nvSpPr>
          <p:cNvPr id="94211" name="Rectangle 3"/>
          <p:cNvSpPr>
            <a:spLocks noGrp="1" noChangeArrowheads="1"/>
          </p:cNvSpPr>
          <p:nvPr>
            <p:ph type="body" idx="1"/>
          </p:nvPr>
        </p:nvSpPr>
        <p:spPr>
          <a:xfrm>
            <a:off x="756708" y="1484313"/>
            <a:ext cx="8420100" cy="4624387"/>
          </a:xfrm>
        </p:spPr>
        <p:txBody>
          <a:bodyPr/>
          <a:lstStyle/>
          <a:p>
            <a:pPr>
              <a:lnSpc>
                <a:spcPct val="90000"/>
              </a:lnSpc>
            </a:pPr>
            <a:r>
              <a:rPr lang="zh-CN" altLang="en-US" sz="3200">
                <a:latin typeface="Times New Roman" charset="0"/>
                <a:ea typeface="黑体" pitchFamily="49" charset="-122"/>
              </a:rPr>
              <a:t>语言学</a:t>
            </a:r>
            <a:r>
              <a:rPr lang="en-US" altLang="zh-CN" sz="3200">
                <a:latin typeface="Times New Roman" charset="0"/>
                <a:ea typeface="黑体" pitchFamily="49" charset="-122"/>
              </a:rPr>
              <a:t>(1957~</a:t>
            </a:r>
            <a:r>
              <a:rPr lang="zh-CN" altLang="en-US" sz="3200">
                <a:latin typeface="Times New Roman" charset="0"/>
                <a:ea typeface="黑体" pitchFamily="49" charset="-122"/>
              </a:rPr>
              <a:t>现在</a:t>
            </a:r>
            <a:r>
              <a:rPr lang="en-US" altLang="zh-CN" sz="3200">
                <a:latin typeface="Times New Roman" charset="0"/>
                <a:ea typeface="黑体" pitchFamily="49" charset="-122"/>
              </a:rPr>
              <a:t>)</a:t>
            </a:r>
            <a:r>
              <a:rPr lang="zh-CN" altLang="en-US" sz="3200">
                <a:latin typeface="Times New Roman" charset="0"/>
                <a:ea typeface="黑体" pitchFamily="49" charset="-122"/>
              </a:rPr>
              <a:t>贡献的思想</a:t>
            </a:r>
            <a:r>
              <a:rPr lang="en-US" altLang="zh-CN" sz="3200">
                <a:latin typeface="Times New Roman" charset="0"/>
                <a:ea typeface="黑体" pitchFamily="49" charset="-122"/>
              </a:rPr>
              <a:t>:</a:t>
            </a:r>
          </a:p>
          <a:p>
            <a:pPr lvl="1">
              <a:lnSpc>
                <a:spcPct val="90000"/>
              </a:lnSpc>
            </a:pPr>
            <a:r>
              <a:rPr lang="zh-CN" altLang="en-US" sz="2900">
                <a:latin typeface="Times New Roman" charset="0"/>
                <a:ea typeface="黑体" pitchFamily="49" charset="-122"/>
              </a:rPr>
              <a:t>语言和思维是怎样联系起来的</a:t>
            </a:r>
            <a:r>
              <a:rPr lang="en-US" altLang="zh-CN" sz="2900">
                <a:latin typeface="Times New Roman" charset="0"/>
                <a:ea typeface="黑体" pitchFamily="49" charset="-122"/>
              </a:rPr>
              <a:t>?</a:t>
            </a:r>
          </a:p>
          <a:p>
            <a:pPr>
              <a:lnSpc>
                <a:spcPct val="90000"/>
              </a:lnSpc>
            </a:pPr>
            <a:r>
              <a:rPr lang="zh-CN" altLang="en-US" sz="3200">
                <a:latin typeface="Times New Roman" charset="0"/>
                <a:ea typeface="黑体" pitchFamily="49" charset="-122"/>
              </a:rPr>
              <a:t>乔姆斯基最先作出了贡献</a:t>
            </a:r>
          </a:p>
          <a:p>
            <a:pPr lvl="1">
              <a:lnSpc>
                <a:spcPct val="90000"/>
              </a:lnSpc>
            </a:pPr>
            <a:r>
              <a:rPr lang="en-US" altLang="zh-CN" sz="2900">
                <a:latin typeface="Times New Roman" charset="0"/>
                <a:ea typeface="黑体" pitchFamily="49" charset="-122"/>
              </a:rPr>
              <a:t>1957</a:t>
            </a:r>
            <a:r>
              <a:rPr lang="zh-CN" altLang="en-US" sz="2900">
                <a:latin typeface="Times New Roman" charset="0"/>
                <a:ea typeface="黑体" pitchFamily="49" charset="-122"/>
              </a:rPr>
              <a:t>年</a:t>
            </a:r>
            <a:r>
              <a:rPr lang="en-US" altLang="zh-CN" sz="2900">
                <a:latin typeface="Times New Roman" charset="0"/>
                <a:ea typeface="黑体" pitchFamily="49" charset="-122"/>
              </a:rPr>
              <a:t>《</a:t>
            </a:r>
            <a:r>
              <a:rPr lang="zh-CN" altLang="en-US" sz="2900">
                <a:latin typeface="Times New Roman" charset="0"/>
                <a:ea typeface="黑体" pitchFamily="49" charset="-122"/>
              </a:rPr>
              <a:t>句法结构</a:t>
            </a:r>
            <a:r>
              <a:rPr lang="en-US" altLang="zh-CN" sz="2900">
                <a:latin typeface="Times New Roman" charset="0"/>
                <a:ea typeface="黑体" pitchFamily="49" charset="-122"/>
              </a:rPr>
              <a:t>》</a:t>
            </a:r>
            <a:r>
              <a:rPr lang="zh-CN" altLang="en-US" sz="2900">
                <a:latin typeface="Times New Roman" charset="0"/>
                <a:ea typeface="黑体" pitchFamily="49" charset="-122"/>
              </a:rPr>
              <a:t>出版</a:t>
            </a:r>
            <a:r>
              <a:rPr lang="en-US" altLang="zh-CN" sz="2900">
                <a:latin typeface="Times New Roman" charset="0"/>
                <a:ea typeface="黑体" pitchFamily="49" charset="-122"/>
              </a:rPr>
              <a:t>, </a:t>
            </a:r>
            <a:r>
              <a:rPr lang="zh-CN" altLang="en-US" sz="2900">
                <a:latin typeface="Times New Roman" charset="0"/>
                <a:ea typeface="黑体" pitchFamily="49" charset="-122"/>
              </a:rPr>
              <a:t>颠覆了行为主义</a:t>
            </a:r>
            <a:r>
              <a:rPr lang="en-US" altLang="zh-CN" sz="2900">
                <a:latin typeface="Times New Roman" charset="0"/>
                <a:ea typeface="黑体" pitchFamily="49" charset="-122"/>
              </a:rPr>
              <a:t>, </a:t>
            </a:r>
            <a:r>
              <a:rPr lang="zh-CN" altLang="en-US" sz="2900">
                <a:latin typeface="Times New Roman" charset="0"/>
                <a:ea typeface="黑体" pitchFamily="49" charset="-122"/>
              </a:rPr>
              <a:t>认为该理论不能解释儿童怎么能理解和构造他们以前没有听到的句子</a:t>
            </a:r>
            <a:r>
              <a:rPr lang="en-US" altLang="zh-CN" sz="2900">
                <a:latin typeface="Times New Roman" charset="0"/>
                <a:ea typeface="黑体" pitchFamily="49" charset="-122"/>
              </a:rPr>
              <a:t>, </a:t>
            </a:r>
            <a:r>
              <a:rPr lang="zh-CN" altLang="en-US" sz="2900">
                <a:latin typeface="Times New Roman" charset="0"/>
                <a:ea typeface="黑体" pitchFamily="49" charset="-122"/>
              </a:rPr>
              <a:t>而乔姆斯基关于语法模型的理论则能够解释这个现象</a:t>
            </a:r>
            <a:r>
              <a:rPr lang="en-US" altLang="zh-CN" sz="2900">
                <a:latin typeface="Times New Roman" charset="0"/>
                <a:ea typeface="黑体" pitchFamily="49" charset="-122"/>
              </a:rPr>
              <a:t>, </a:t>
            </a:r>
            <a:r>
              <a:rPr lang="zh-CN" altLang="en-US" sz="2900">
                <a:latin typeface="Times New Roman" charset="0"/>
                <a:ea typeface="黑体" pitchFamily="49" charset="-122"/>
              </a:rPr>
              <a:t>并且足够形式化 </a:t>
            </a:r>
            <a:r>
              <a:rPr lang="en-US" altLang="zh-CN" sz="2900">
                <a:latin typeface="Times New Roman" charset="0"/>
                <a:ea typeface="黑体" pitchFamily="49" charset="-122"/>
              </a:rPr>
              <a:t>/ </a:t>
            </a:r>
            <a:r>
              <a:rPr lang="zh-CN" altLang="en-US" sz="2900">
                <a:latin typeface="Times New Roman" charset="0"/>
                <a:ea typeface="黑体" pitchFamily="49" charset="-122"/>
              </a:rPr>
              <a:t>乔姆斯基理论的影响一直持续到</a:t>
            </a:r>
            <a:r>
              <a:rPr lang="en-US" altLang="zh-CN" sz="2900">
                <a:latin typeface="Times New Roman" charset="0"/>
                <a:ea typeface="黑体" pitchFamily="49" charset="-122"/>
              </a:rPr>
              <a:t>20</a:t>
            </a:r>
            <a:r>
              <a:rPr lang="zh-CN" altLang="en-US" sz="2900">
                <a:latin typeface="Times New Roman" charset="0"/>
                <a:ea typeface="黑体" pitchFamily="49" charset="-122"/>
              </a:rPr>
              <a:t>世纪</a:t>
            </a:r>
            <a:r>
              <a:rPr lang="en-US" altLang="zh-CN" sz="2900">
                <a:latin typeface="Times New Roman" charset="0"/>
                <a:ea typeface="黑体" pitchFamily="49" charset="-122"/>
              </a:rPr>
              <a:t>80</a:t>
            </a:r>
            <a:r>
              <a:rPr lang="zh-CN" altLang="en-US" sz="2900">
                <a:latin typeface="Times New Roman" charset="0"/>
                <a:ea typeface="黑体" pitchFamily="49" charset="-122"/>
              </a:rPr>
              <a:t>年代末</a:t>
            </a:r>
          </a:p>
        </p:txBody>
      </p:sp>
      <p:sp>
        <p:nvSpPr>
          <p:cNvPr id="9421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4206736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语言学的贡献</a:t>
            </a:r>
            <a:r>
              <a:rPr lang="en-US" altLang="zh-CN" sz="4000" b="1">
                <a:solidFill>
                  <a:schemeClr val="tx1"/>
                </a:solidFill>
                <a:effectLst>
                  <a:outerShdw blurRad="38100" dist="38100" dir="2700000" algn="tl">
                    <a:srgbClr val="C0C0C0"/>
                  </a:outerShdw>
                </a:effectLst>
                <a:latin typeface="宋体" charset="-122"/>
                <a:ea typeface="宋体" charset="-122"/>
              </a:rPr>
              <a:t>(2)</a:t>
            </a:r>
          </a:p>
        </p:txBody>
      </p:sp>
      <p:sp>
        <p:nvSpPr>
          <p:cNvPr id="169987" name="Rectangle 3"/>
          <p:cNvSpPr>
            <a:spLocks noGrp="1" noChangeArrowheads="1"/>
          </p:cNvSpPr>
          <p:nvPr>
            <p:ph type="body" idx="1"/>
          </p:nvPr>
        </p:nvSpPr>
        <p:spPr>
          <a:xfrm>
            <a:off x="756708" y="1557338"/>
            <a:ext cx="8420100" cy="4551362"/>
          </a:xfrm>
        </p:spPr>
        <p:txBody>
          <a:bodyPr/>
          <a:lstStyle/>
          <a:p>
            <a:pPr>
              <a:lnSpc>
                <a:spcPct val="90000"/>
              </a:lnSpc>
            </a:pPr>
            <a:r>
              <a:rPr lang="zh-CN" altLang="en-US" sz="3200">
                <a:latin typeface="Times New Roman" charset="0"/>
                <a:ea typeface="黑体" pitchFamily="49" charset="-122"/>
              </a:rPr>
              <a:t>计算语言学或者自然语言处理与</a:t>
            </a:r>
            <a:r>
              <a:rPr lang="en-US" altLang="zh-CN" sz="3200">
                <a:latin typeface="Times New Roman" charset="0"/>
                <a:ea typeface="黑体" pitchFamily="49" charset="-122"/>
              </a:rPr>
              <a:t>AI</a:t>
            </a:r>
            <a:r>
              <a:rPr lang="zh-CN" altLang="en-US" sz="3200">
                <a:latin typeface="Times New Roman" charset="0"/>
                <a:ea typeface="黑体" pitchFamily="49" charset="-122"/>
              </a:rPr>
              <a:t>差不多同时诞生</a:t>
            </a:r>
            <a:r>
              <a:rPr lang="en-US" altLang="zh-CN" sz="3200">
                <a:latin typeface="Times New Roman" charset="0"/>
                <a:ea typeface="黑体" pitchFamily="49" charset="-122"/>
              </a:rPr>
              <a:t>, </a:t>
            </a:r>
            <a:r>
              <a:rPr lang="zh-CN" altLang="en-US" sz="3200">
                <a:latin typeface="Times New Roman" charset="0"/>
                <a:ea typeface="黑体" pitchFamily="49" charset="-122"/>
              </a:rPr>
              <a:t>一直在发展</a:t>
            </a:r>
            <a:r>
              <a:rPr lang="en-US" altLang="zh-CN" sz="3200">
                <a:latin typeface="Times New Roman" charset="0"/>
                <a:ea typeface="黑体" pitchFamily="49" charset="-122"/>
              </a:rPr>
              <a:t>, </a:t>
            </a:r>
            <a:r>
              <a:rPr lang="zh-CN" altLang="en-US" sz="3200">
                <a:latin typeface="Times New Roman" charset="0"/>
                <a:ea typeface="黑体" pitchFamily="49" charset="-122"/>
              </a:rPr>
              <a:t>但是距离彻底理解语言和思维的关系尚很远</a:t>
            </a:r>
          </a:p>
          <a:p>
            <a:pPr>
              <a:lnSpc>
                <a:spcPct val="90000"/>
              </a:lnSpc>
            </a:pPr>
            <a:r>
              <a:rPr kumimoji="0" lang="zh-CN" altLang="en-US" sz="3200">
                <a:latin typeface="Times New Roman" charset="0"/>
                <a:ea typeface="黑体" pitchFamily="49" charset="-122"/>
              </a:rPr>
              <a:t>研究语言的理解过程是人类智能研究的核心之一</a:t>
            </a:r>
            <a:endParaRPr kumimoji="0" lang="en-US" altLang="zh-CN" sz="3200">
              <a:latin typeface="Times New Roman" charset="0"/>
              <a:ea typeface="黑体" pitchFamily="49" charset="-122"/>
            </a:endParaRPr>
          </a:p>
        </p:txBody>
      </p:sp>
      <p:sp>
        <p:nvSpPr>
          <p:cNvPr id="16998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603238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Times New Roman" charset="0"/>
                <a:ea typeface="宋体" charset="-122"/>
              </a:rPr>
              <a:t>各学科的贡献</a:t>
            </a:r>
            <a:endParaRPr lang="zh-CN" altLang="en-US" sz="4000" b="1">
              <a:solidFill>
                <a:schemeClr val="tx1"/>
              </a:solidFill>
              <a:effectLst>
                <a:outerShdw blurRad="38100" dist="38100" dir="2700000" algn="tl">
                  <a:srgbClr val="C0C0C0"/>
                </a:outerShdw>
              </a:effectLst>
              <a:latin typeface="宋体" charset="-122"/>
              <a:ea typeface="宋体" charset="-122"/>
            </a:endParaRPr>
          </a:p>
        </p:txBody>
      </p:sp>
      <p:sp>
        <p:nvSpPr>
          <p:cNvPr id="116739" name="Rectangle 3"/>
          <p:cNvSpPr>
            <a:spLocks noGrp="1" noChangeArrowheads="1"/>
          </p:cNvSpPr>
          <p:nvPr>
            <p:ph type="body" idx="1"/>
          </p:nvPr>
        </p:nvSpPr>
        <p:spPr>
          <a:xfrm>
            <a:off x="756708" y="1557335"/>
            <a:ext cx="8420100" cy="4479925"/>
          </a:xfrm>
        </p:spPr>
        <p:txBody>
          <a:bodyPr/>
          <a:lstStyle/>
          <a:p>
            <a:pPr>
              <a:lnSpc>
                <a:spcPct val="80000"/>
              </a:lnSpc>
              <a:spcBef>
                <a:spcPts val="600"/>
              </a:spcBef>
            </a:pPr>
            <a:r>
              <a:rPr lang="zh-CN" altLang="en-US" sz="2900" dirty="0">
                <a:latin typeface="Times New Roman" charset="0"/>
                <a:ea typeface="黑体" pitchFamily="49" charset="-122"/>
              </a:rPr>
              <a:t>哲学</a:t>
            </a:r>
            <a:r>
              <a:rPr lang="en-US" altLang="zh-CN" sz="2900" dirty="0">
                <a:latin typeface="Times New Roman" charset="0"/>
              </a:rPr>
              <a:t>—</a:t>
            </a:r>
            <a:r>
              <a:rPr lang="zh-CN" altLang="en-US" sz="2900" dirty="0">
                <a:latin typeface="黑体" pitchFamily="49" charset="-122"/>
                <a:ea typeface="黑体" pitchFamily="49" charset="-122"/>
              </a:rPr>
              <a:t>逻辑</a:t>
            </a:r>
            <a:r>
              <a:rPr lang="en-US" altLang="zh-CN" sz="2900" dirty="0">
                <a:latin typeface="黑体" pitchFamily="49" charset="-122"/>
                <a:ea typeface="黑体" pitchFamily="49" charset="-122"/>
              </a:rPr>
              <a:t>/</a:t>
            </a:r>
            <a:r>
              <a:rPr lang="zh-CN" altLang="en-US" sz="2900" dirty="0">
                <a:latin typeface="黑体" pitchFamily="49" charset="-122"/>
                <a:ea typeface="黑体" pitchFamily="49" charset="-122"/>
              </a:rPr>
              <a:t>推理方法</a:t>
            </a:r>
            <a:r>
              <a:rPr lang="en-US" altLang="zh-CN" sz="2900" dirty="0">
                <a:latin typeface="黑体" pitchFamily="49" charset="-122"/>
                <a:ea typeface="黑体" pitchFamily="49" charset="-122"/>
              </a:rPr>
              <a:t>/</a:t>
            </a:r>
            <a:r>
              <a:rPr lang="zh-CN" altLang="en-US" sz="2900" dirty="0">
                <a:latin typeface="黑体" pitchFamily="49" charset="-122"/>
                <a:ea typeface="黑体" pitchFamily="49" charset="-122"/>
              </a:rPr>
              <a:t>智能作为一种物理系统</a:t>
            </a:r>
            <a:r>
              <a:rPr lang="en-US" altLang="zh-CN" sz="2900" dirty="0">
                <a:latin typeface="黑体" pitchFamily="49" charset="-122"/>
                <a:ea typeface="黑体" pitchFamily="49" charset="-122"/>
              </a:rPr>
              <a:t>/</a:t>
            </a:r>
            <a:r>
              <a:rPr lang="zh-CN" altLang="en-US" sz="2900" dirty="0">
                <a:latin typeface="黑体" pitchFamily="49" charset="-122"/>
                <a:ea typeface="黑体" pitchFamily="49" charset="-122"/>
              </a:rPr>
              <a:t>理性的基础</a:t>
            </a:r>
          </a:p>
          <a:p>
            <a:pPr>
              <a:lnSpc>
                <a:spcPct val="80000"/>
              </a:lnSpc>
              <a:spcBef>
                <a:spcPts val="600"/>
              </a:spcBef>
            </a:pPr>
            <a:r>
              <a:rPr lang="zh-CN" altLang="en-US" sz="2900" dirty="0">
                <a:latin typeface="Times New Roman" charset="0"/>
                <a:ea typeface="黑体" pitchFamily="49" charset="-122"/>
              </a:rPr>
              <a:t>数学</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形式表示与证明</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算法</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可计算性</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可操作性</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概率性</a:t>
            </a:r>
            <a:endParaRPr lang="en-US" altLang="zh-CN" sz="2900" dirty="0">
              <a:latin typeface="Times New Roman" charset="0"/>
              <a:ea typeface="黑体" pitchFamily="49" charset="-122"/>
            </a:endParaRPr>
          </a:p>
          <a:p>
            <a:pPr>
              <a:lnSpc>
                <a:spcPct val="80000"/>
              </a:lnSpc>
              <a:spcBef>
                <a:spcPts val="600"/>
              </a:spcBef>
            </a:pPr>
            <a:r>
              <a:rPr lang="zh-CN" altLang="en-US" sz="2900" dirty="0">
                <a:latin typeface="Times New Roman" charset="0"/>
                <a:ea typeface="黑体" pitchFamily="49" charset="-122"/>
              </a:rPr>
              <a:t>心理学</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自适应性</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感知和控制的现象</a:t>
            </a:r>
            <a:endParaRPr lang="en-US" altLang="zh-CN" sz="2900" dirty="0">
              <a:latin typeface="Times New Roman" charset="0"/>
              <a:ea typeface="黑体" pitchFamily="49" charset="-122"/>
            </a:endParaRPr>
          </a:p>
          <a:p>
            <a:pPr>
              <a:lnSpc>
                <a:spcPct val="80000"/>
              </a:lnSpc>
              <a:spcBef>
                <a:spcPts val="600"/>
              </a:spcBef>
            </a:pPr>
            <a:r>
              <a:rPr lang="zh-CN" altLang="en-US" sz="2900" dirty="0">
                <a:latin typeface="Times New Roman" charset="0"/>
                <a:ea typeface="黑体" pitchFamily="49" charset="-122"/>
              </a:rPr>
              <a:t>语言学</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知识表示</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语法</a:t>
            </a:r>
          </a:p>
          <a:p>
            <a:pPr>
              <a:lnSpc>
                <a:spcPct val="80000"/>
              </a:lnSpc>
              <a:spcBef>
                <a:spcPts val="600"/>
              </a:spcBef>
            </a:pPr>
            <a:r>
              <a:rPr lang="zh-CN" altLang="en-US" sz="2900" dirty="0">
                <a:latin typeface="Times New Roman" charset="0"/>
                <a:ea typeface="黑体" pitchFamily="49" charset="-122"/>
              </a:rPr>
              <a:t>神经科学</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智能活动的物理基础</a:t>
            </a:r>
            <a:r>
              <a:rPr lang="en-US" altLang="zh-CN" sz="2900" dirty="0">
                <a:latin typeface="Times New Roman" charset="0"/>
                <a:ea typeface="黑体" pitchFamily="49" charset="-122"/>
              </a:rPr>
              <a:t>(substrate)</a:t>
            </a:r>
          </a:p>
          <a:p>
            <a:pPr>
              <a:lnSpc>
                <a:spcPct val="80000"/>
              </a:lnSpc>
              <a:spcBef>
                <a:spcPts val="600"/>
              </a:spcBef>
            </a:pPr>
            <a:r>
              <a:rPr lang="zh-CN" altLang="en-US" sz="2900" dirty="0">
                <a:latin typeface="Times New Roman" charset="0"/>
                <a:ea typeface="黑体" pitchFamily="49" charset="-122"/>
              </a:rPr>
              <a:t>控制理论</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自我平衡系统</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稳定性</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优化设计</a:t>
            </a:r>
            <a:endParaRPr lang="en-US" altLang="zh-CN" sz="2900" dirty="0">
              <a:latin typeface="Times New Roman" charset="0"/>
              <a:ea typeface="黑体" pitchFamily="49" charset="-122"/>
            </a:endParaRPr>
          </a:p>
          <a:p>
            <a:pPr>
              <a:lnSpc>
                <a:spcPct val="80000"/>
              </a:lnSpc>
              <a:spcBef>
                <a:spcPts val="600"/>
              </a:spcBef>
            </a:pPr>
            <a:r>
              <a:rPr lang="zh-CN" altLang="en-US" sz="2900" dirty="0">
                <a:latin typeface="Times New Roman" charset="0"/>
                <a:ea typeface="黑体" pitchFamily="49" charset="-122"/>
              </a:rPr>
              <a:t>计算机工程</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计算机硬件和软件系统</a:t>
            </a:r>
          </a:p>
          <a:p>
            <a:pPr>
              <a:lnSpc>
                <a:spcPct val="80000"/>
              </a:lnSpc>
              <a:spcBef>
                <a:spcPts val="600"/>
              </a:spcBef>
            </a:pPr>
            <a:r>
              <a:rPr lang="zh-CN" altLang="en-US" sz="2900" dirty="0">
                <a:latin typeface="Times New Roman" charset="0"/>
                <a:ea typeface="黑体" pitchFamily="49" charset="-122"/>
              </a:rPr>
              <a:t>经济学</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复杂系统中的决策</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验证环境</a:t>
            </a:r>
          </a:p>
        </p:txBody>
      </p:sp>
      <p:sp>
        <p:nvSpPr>
          <p:cNvPr id="11674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133605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Times New Roman" charset="0"/>
                <a:ea typeface="宋体" charset="-122"/>
              </a:rPr>
              <a:t>推动</a:t>
            </a:r>
            <a:r>
              <a:rPr lang="en-US" altLang="zh-CN" sz="4000">
                <a:solidFill>
                  <a:schemeClr val="tx1"/>
                </a:solidFill>
                <a:effectLst>
                  <a:outerShdw blurRad="38100" dist="38100" dir="2700000" algn="tl">
                    <a:srgbClr val="C0C0C0"/>
                  </a:outerShdw>
                </a:effectLst>
                <a:latin typeface="Times New Roman" charset="0"/>
                <a:ea typeface="宋体" charset="-122"/>
              </a:rPr>
              <a:t>AI</a:t>
            </a:r>
            <a:r>
              <a:rPr lang="zh-CN" altLang="en-US" sz="4000" b="1">
                <a:solidFill>
                  <a:schemeClr val="tx1"/>
                </a:solidFill>
                <a:effectLst>
                  <a:outerShdw blurRad="38100" dist="38100" dir="2700000" algn="tl">
                    <a:srgbClr val="C0C0C0"/>
                  </a:outerShdw>
                </a:effectLst>
                <a:latin typeface="Times New Roman" charset="0"/>
                <a:ea typeface="宋体" charset="-122"/>
              </a:rPr>
              <a:t>发展的动力</a:t>
            </a:r>
            <a:endParaRPr lang="en-US" altLang="zh-CN" sz="4000" b="1">
              <a:solidFill>
                <a:schemeClr val="tx1"/>
              </a:solidFill>
              <a:effectLst>
                <a:outerShdw blurRad="38100" dist="38100" dir="2700000" algn="tl">
                  <a:srgbClr val="C0C0C0"/>
                </a:outerShdw>
              </a:effectLst>
              <a:latin typeface="宋体" charset="-122"/>
              <a:ea typeface="宋体" charset="-122"/>
            </a:endParaRPr>
          </a:p>
        </p:txBody>
      </p:sp>
      <p:sp>
        <p:nvSpPr>
          <p:cNvPr id="205827" name="Rectangle 3"/>
          <p:cNvSpPr>
            <a:spLocks noGrp="1" noChangeArrowheads="1"/>
          </p:cNvSpPr>
          <p:nvPr>
            <p:ph type="body" idx="1"/>
          </p:nvPr>
        </p:nvSpPr>
        <p:spPr>
          <a:xfrm>
            <a:off x="756708" y="1514471"/>
            <a:ext cx="8420100" cy="4479925"/>
          </a:xfrm>
        </p:spPr>
        <p:txBody>
          <a:bodyPr/>
          <a:lstStyle/>
          <a:p>
            <a:r>
              <a:rPr lang="zh-CN" altLang="en-US" sz="2800" dirty="0">
                <a:latin typeface="Times New Roman" charset="0"/>
                <a:ea typeface="黑体" pitchFamily="49" charset="-122"/>
              </a:rPr>
              <a:t>上述学科对于各种问题的探索</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由此激发的认识、思想、成就都成为推动</a:t>
            </a:r>
            <a:r>
              <a:rPr lang="en-US" altLang="zh-CN" sz="2800" dirty="0">
                <a:latin typeface="Times New Roman" charset="0"/>
                <a:ea typeface="黑体" pitchFamily="49" charset="-122"/>
              </a:rPr>
              <a:t>AI</a:t>
            </a:r>
            <a:r>
              <a:rPr lang="zh-CN" altLang="en-US" sz="2800" dirty="0">
                <a:latin typeface="Times New Roman" charset="0"/>
                <a:ea typeface="黑体" pitchFamily="49" charset="-122"/>
              </a:rPr>
              <a:t>发展的动力</a:t>
            </a:r>
          </a:p>
          <a:p>
            <a:r>
              <a:rPr lang="zh-CN" altLang="en-US" sz="2800" dirty="0">
                <a:latin typeface="Times New Roman" charset="0"/>
                <a:ea typeface="黑体" pitchFamily="49" charset="-122"/>
              </a:rPr>
              <a:t>由此而发展出来的技术就构成了</a:t>
            </a:r>
            <a:r>
              <a:rPr lang="en-US" altLang="zh-CN" sz="2800" dirty="0">
                <a:latin typeface="Times New Roman" charset="0"/>
                <a:ea typeface="黑体" pitchFamily="49" charset="-122"/>
              </a:rPr>
              <a:t>AI</a:t>
            </a:r>
            <a:r>
              <a:rPr lang="zh-CN" altLang="en-US" sz="2800" dirty="0">
                <a:latin typeface="Times New Roman" charset="0"/>
                <a:ea typeface="黑体" pitchFamily="49" charset="-122"/>
              </a:rPr>
              <a:t>的学科研究内容</a:t>
            </a:r>
            <a:endParaRPr lang="en-US" altLang="zh-CN" sz="2800" dirty="0">
              <a:latin typeface="Times New Roman" charset="0"/>
              <a:ea typeface="黑体" pitchFamily="49" charset="-122"/>
            </a:endParaRPr>
          </a:p>
          <a:p>
            <a:r>
              <a:rPr lang="zh-CN" altLang="en-US" sz="2800" dirty="0">
                <a:latin typeface="Times New Roman" charset="0"/>
                <a:ea typeface="黑体" pitchFamily="49" charset="-122"/>
              </a:rPr>
              <a:t>人工智能</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人造物</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计算机</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智能</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特殊化程序</a:t>
            </a:r>
            <a:r>
              <a:rPr lang="en-US" altLang="zh-CN" sz="2800" dirty="0">
                <a:latin typeface="Times New Roman" charset="0"/>
                <a:ea typeface="黑体" pitchFamily="49" charset="-122"/>
              </a:rPr>
              <a:t>)</a:t>
            </a:r>
          </a:p>
          <a:p>
            <a:r>
              <a:rPr lang="zh-CN" altLang="en-US" sz="2800" dirty="0">
                <a:latin typeface="Times New Roman" charset="0"/>
                <a:ea typeface="黑体" pitchFamily="49" charset="-122"/>
              </a:rPr>
              <a:t>从智能体角度</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有</a:t>
            </a:r>
            <a:r>
              <a:rPr lang="en-US" altLang="zh-CN" sz="2800" dirty="0">
                <a:latin typeface="Times New Roman" charset="0"/>
                <a:ea typeface="黑体" pitchFamily="49" charset="-122"/>
              </a:rPr>
              <a:t>2</a:t>
            </a:r>
            <a:r>
              <a:rPr lang="zh-CN" altLang="en-US" sz="2800" dirty="0">
                <a:latin typeface="Times New Roman" charset="0"/>
                <a:ea typeface="黑体" pitchFamily="49" charset="-122"/>
              </a:rPr>
              <a:t>类智能体</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人类</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计算机</a:t>
            </a:r>
          </a:p>
          <a:p>
            <a:r>
              <a:rPr lang="zh-CN" altLang="en-US" sz="2800" dirty="0">
                <a:latin typeface="Times New Roman" charset="0"/>
                <a:ea typeface="黑体" pitchFamily="49" charset="-122"/>
              </a:rPr>
              <a:t>作为人造智能体</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人们期待计算机智能体在解决某些问题方面要达到专家水平</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尽管从整体上它远远不及一个普通人</a:t>
            </a:r>
          </a:p>
        </p:txBody>
      </p:sp>
      <p:sp>
        <p:nvSpPr>
          <p:cNvPr id="20582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2183438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ctrTitle"/>
          </p:nvPr>
        </p:nvSpPr>
        <p:spPr>
          <a:xfrm>
            <a:off x="847862" y="966788"/>
            <a:ext cx="8796734" cy="5400675"/>
          </a:xfrm>
        </p:spPr>
        <p:txBody>
          <a:bodyPr/>
          <a:lstStyle/>
          <a:p>
            <a:pPr algn="l"/>
            <a:r>
              <a:rPr lang="en-US" altLang="zh-CN" sz="4800" dirty="0">
                <a:solidFill>
                  <a:schemeClr val="tx1"/>
                </a:solidFill>
                <a:latin typeface="Times New Roman" charset="0"/>
                <a:ea typeface="黑体" pitchFamily="49" charset="-122"/>
              </a:rPr>
              <a:t>1.3 </a:t>
            </a:r>
            <a:r>
              <a:rPr lang="zh-CN" altLang="en-US" sz="4800" dirty="0">
                <a:solidFill>
                  <a:schemeClr val="tx1"/>
                </a:solidFill>
                <a:latin typeface="Times New Roman" charset="0"/>
                <a:ea typeface="黑体" pitchFamily="49" charset="-122"/>
              </a:rPr>
              <a:t>人工智能简史</a:t>
            </a:r>
            <a:br>
              <a:rPr lang="zh-CN" altLang="en-US" sz="4800" dirty="0">
                <a:solidFill>
                  <a:schemeClr val="tx1"/>
                </a:solidFill>
                <a:latin typeface="Times New Roman" charset="0"/>
                <a:ea typeface="黑体" pitchFamily="49" charset="-122"/>
              </a:rPr>
            </a:br>
            <a:br>
              <a:rPr lang="zh-CN" altLang="en-US" sz="4800" dirty="0">
                <a:solidFill>
                  <a:schemeClr val="tx1"/>
                </a:solidFill>
                <a:latin typeface="Times New Roman" charset="0"/>
                <a:ea typeface="黑体" pitchFamily="49" charset="-122"/>
              </a:rPr>
            </a:br>
            <a:r>
              <a:rPr lang="en-US" altLang="zh-CN" sz="3200" dirty="0">
                <a:solidFill>
                  <a:schemeClr val="tx1"/>
                </a:solidFill>
                <a:latin typeface="Times New Roman" charset="0"/>
                <a:ea typeface="黑体" pitchFamily="49" charset="-122"/>
              </a:rPr>
              <a:t>7</a:t>
            </a:r>
            <a:r>
              <a:rPr lang="zh-CN" altLang="en-US" sz="3200" dirty="0">
                <a:solidFill>
                  <a:schemeClr val="tx1"/>
                </a:solidFill>
                <a:latin typeface="Times New Roman" charset="0"/>
                <a:ea typeface="黑体" pitchFamily="49" charset="-122"/>
              </a:rPr>
              <a:t>个历史时期：</a:t>
            </a:r>
            <a:br>
              <a:rPr lang="zh-CN" altLang="en-US" sz="3200" dirty="0">
                <a:solidFill>
                  <a:schemeClr val="tx1"/>
                </a:solidFill>
                <a:latin typeface="Times New Roman" charset="0"/>
                <a:ea typeface="黑体" pitchFamily="49" charset="-122"/>
              </a:rPr>
            </a:br>
            <a:r>
              <a:rPr lang="en-US" altLang="zh-CN" sz="3200" dirty="0">
                <a:solidFill>
                  <a:schemeClr val="tx1"/>
                </a:solidFill>
                <a:latin typeface="Times New Roman" charset="0"/>
                <a:ea typeface="黑体" pitchFamily="49" charset="-122"/>
              </a:rPr>
              <a:t>	</a:t>
            </a:r>
            <a:r>
              <a:rPr lang="zh-CN" altLang="en-US" sz="3200" dirty="0">
                <a:solidFill>
                  <a:schemeClr val="tx1"/>
                </a:solidFill>
                <a:latin typeface="Times New Roman" charset="0"/>
                <a:ea typeface="黑体" pitchFamily="49" charset="-122"/>
              </a:rPr>
              <a:t>孕育期</a:t>
            </a:r>
            <a:r>
              <a:rPr lang="en-US" altLang="zh-CN" sz="3200" dirty="0">
                <a:solidFill>
                  <a:schemeClr val="tx1"/>
                </a:solidFill>
                <a:latin typeface="Times New Roman" charset="0"/>
                <a:ea typeface="黑体" pitchFamily="49" charset="-122"/>
              </a:rPr>
              <a:t>/</a:t>
            </a:r>
            <a:r>
              <a:rPr lang="zh-CN" altLang="en-US" sz="3200" dirty="0">
                <a:solidFill>
                  <a:schemeClr val="tx1"/>
                </a:solidFill>
                <a:latin typeface="Times New Roman" charset="0"/>
                <a:ea typeface="黑体" pitchFamily="49" charset="-122"/>
              </a:rPr>
              <a:t>诞生</a:t>
            </a:r>
            <a:r>
              <a:rPr lang="en-US" altLang="zh-CN" sz="3200" dirty="0">
                <a:solidFill>
                  <a:schemeClr val="tx1"/>
                </a:solidFill>
                <a:latin typeface="Times New Roman" charset="0"/>
                <a:ea typeface="黑体" pitchFamily="49" charset="-122"/>
              </a:rPr>
              <a:t>/</a:t>
            </a:r>
            <a:r>
              <a:rPr lang="zh-CN" altLang="en-US" sz="3200" dirty="0">
                <a:solidFill>
                  <a:schemeClr val="tx1"/>
                </a:solidFill>
                <a:latin typeface="Times New Roman" charset="0"/>
                <a:ea typeface="黑体" pitchFamily="49" charset="-122"/>
              </a:rPr>
              <a:t>早期的成功与期望</a:t>
            </a:r>
            <a:br>
              <a:rPr lang="zh-CN" altLang="en-US" sz="3200" dirty="0">
                <a:solidFill>
                  <a:schemeClr val="tx1"/>
                </a:solidFill>
                <a:latin typeface="Times New Roman" charset="0"/>
                <a:ea typeface="黑体" pitchFamily="49" charset="-122"/>
              </a:rPr>
            </a:br>
            <a:r>
              <a:rPr lang="en-US" altLang="zh-CN" sz="3200" dirty="0">
                <a:solidFill>
                  <a:schemeClr val="tx1"/>
                </a:solidFill>
                <a:latin typeface="Times New Roman" charset="0"/>
                <a:ea typeface="黑体" pitchFamily="49" charset="-122"/>
              </a:rPr>
              <a:t>	</a:t>
            </a:r>
            <a:r>
              <a:rPr lang="zh-CN" altLang="en-US" sz="3200" dirty="0">
                <a:solidFill>
                  <a:schemeClr val="tx1"/>
                </a:solidFill>
                <a:latin typeface="Times New Roman" charset="0"/>
                <a:ea typeface="黑体" pitchFamily="49" charset="-122"/>
              </a:rPr>
              <a:t>困难期</a:t>
            </a:r>
            <a:r>
              <a:rPr lang="en-US" altLang="zh-CN" sz="3200" dirty="0">
                <a:solidFill>
                  <a:schemeClr val="tx1"/>
                </a:solidFill>
                <a:latin typeface="Times New Roman" charset="0"/>
                <a:ea typeface="黑体" pitchFamily="49" charset="-122"/>
              </a:rPr>
              <a:t>/</a:t>
            </a:r>
            <a:r>
              <a:rPr lang="zh-CN" altLang="en-US" sz="3200" dirty="0">
                <a:solidFill>
                  <a:schemeClr val="tx1"/>
                </a:solidFill>
                <a:latin typeface="Times New Roman" charset="0"/>
                <a:ea typeface="黑体" pitchFamily="49" charset="-122"/>
              </a:rPr>
              <a:t>基于知识系统的崛起</a:t>
            </a:r>
            <a:br>
              <a:rPr lang="zh-CN" altLang="en-US" sz="3200" dirty="0">
                <a:solidFill>
                  <a:schemeClr val="tx1"/>
                </a:solidFill>
                <a:latin typeface="Times New Roman" charset="0"/>
                <a:ea typeface="黑体" pitchFamily="49" charset="-122"/>
              </a:rPr>
            </a:br>
            <a:r>
              <a:rPr lang="en-US" altLang="zh-CN" sz="3200" dirty="0">
                <a:solidFill>
                  <a:schemeClr val="tx1"/>
                </a:solidFill>
                <a:latin typeface="Times New Roman" charset="0"/>
                <a:ea typeface="黑体" pitchFamily="49" charset="-122"/>
              </a:rPr>
              <a:t>	AI</a:t>
            </a:r>
            <a:r>
              <a:rPr lang="zh-CN" altLang="en-US" sz="3200" dirty="0">
                <a:solidFill>
                  <a:schemeClr val="tx1"/>
                </a:solidFill>
                <a:latin typeface="Times New Roman" charset="0"/>
                <a:ea typeface="黑体" pitchFamily="49" charset="-122"/>
              </a:rPr>
              <a:t>成为工业</a:t>
            </a:r>
            <a:r>
              <a:rPr lang="en-US" altLang="zh-CN" sz="3200" dirty="0">
                <a:solidFill>
                  <a:schemeClr val="tx1"/>
                </a:solidFill>
                <a:latin typeface="Times New Roman" charset="0"/>
                <a:ea typeface="黑体" pitchFamily="49" charset="-122"/>
              </a:rPr>
              <a:t>/AI</a:t>
            </a:r>
            <a:r>
              <a:rPr lang="zh-CN" altLang="en-US" sz="3200" dirty="0">
                <a:solidFill>
                  <a:schemeClr val="tx1"/>
                </a:solidFill>
                <a:latin typeface="Times New Roman" charset="0"/>
                <a:ea typeface="黑体" pitchFamily="49" charset="-122"/>
              </a:rPr>
              <a:t>成为科学</a:t>
            </a:r>
            <a:endParaRPr lang="en-US" altLang="zh-CN" sz="4800" dirty="0">
              <a:solidFill>
                <a:schemeClr val="tx1"/>
              </a:solidFill>
              <a:latin typeface="黑体" pitchFamily="49" charset="-122"/>
              <a:ea typeface="黑体" pitchFamily="49" charset="-122"/>
            </a:endParaRPr>
          </a:p>
        </p:txBody>
      </p:sp>
      <p:sp>
        <p:nvSpPr>
          <p:cNvPr id="186371" name="Text Box 3"/>
          <p:cNvSpPr txBox="1">
            <a:spLocks noChangeArrowheads="1"/>
          </p:cNvSpPr>
          <p:nvPr/>
        </p:nvSpPr>
        <p:spPr bwMode="auto">
          <a:xfrm>
            <a:off x="0" y="4048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1881848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人工智能发展的</a:t>
            </a:r>
            <a:r>
              <a:rPr lang="en-US" altLang="zh-CN" sz="4000" b="1" dirty="0">
                <a:solidFill>
                  <a:schemeClr val="tx1"/>
                </a:solidFill>
                <a:effectLst>
                  <a:outerShdw blurRad="38100" dist="38100" dir="2700000" algn="tl">
                    <a:srgbClr val="C0C0C0"/>
                  </a:outerShdw>
                </a:effectLst>
                <a:latin typeface="宋体" charset="-122"/>
                <a:ea typeface="宋体" charset="-122"/>
              </a:rPr>
              <a:t>7</a:t>
            </a:r>
            <a:r>
              <a:rPr lang="zh-CN" altLang="en-US" sz="4000" b="1" dirty="0">
                <a:solidFill>
                  <a:schemeClr val="tx1"/>
                </a:solidFill>
                <a:effectLst>
                  <a:outerShdw blurRad="38100" dist="38100" dir="2700000" algn="tl">
                    <a:srgbClr val="C0C0C0"/>
                  </a:outerShdw>
                </a:effectLst>
                <a:latin typeface="宋体" charset="-122"/>
                <a:ea typeface="宋体" charset="-122"/>
              </a:rPr>
              <a:t>个时期</a:t>
            </a:r>
            <a:endParaRPr lang="en-US" altLang="zh-CN" sz="4000" b="1" dirty="0">
              <a:solidFill>
                <a:schemeClr val="tx1"/>
              </a:solidFill>
              <a:effectLst>
                <a:outerShdw blurRad="38100" dist="38100" dir="2700000" algn="tl">
                  <a:srgbClr val="C0C0C0"/>
                </a:outerShdw>
              </a:effectLst>
              <a:latin typeface="宋体" charset="-122"/>
              <a:ea typeface="宋体" charset="-122"/>
            </a:endParaRPr>
          </a:p>
        </p:txBody>
      </p:sp>
      <p:sp>
        <p:nvSpPr>
          <p:cNvPr id="60419" name="Rectangle 3"/>
          <p:cNvSpPr>
            <a:spLocks noGrp="1" noChangeArrowheads="1"/>
          </p:cNvSpPr>
          <p:nvPr>
            <p:ph type="body" idx="1"/>
          </p:nvPr>
        </p:nvSpPr>
        <p:spPr>
          <a:xfrm>
            <a:off x="756708" y="1484313"/>
            <a:ext cx="8420100" cy="4824412"/>
          </a:xfrm>
        </p:spPr>
        <p:txBody>
          <a:bodyPr/>
          <a:lstStyle/>
          <a:p>
            <a:pPr>
              <a:lnSpc>
                <a:spcPct val="90000"/>
              </a:lnSpc>
            </a:pPr>
            <a:r>
              <a:rPr lang="zh-CN" altLang="en-US" sz="3300">
                <a:latin typeface="Times New Roman" charset="0"/>
                <a:ea typeface="黑体" pitchFamily="49" charset="-122"/>
              </a:rPr>
              <a:t>按照</a:t>
            </a:r>
            <a:r>
              <a:rPr lang="en-US" altLang="zh-CN" sz="3300">
                <a:latin typeface="Times New Roman" charset="0"/>
                <a:ea typeface="黑体" pitchFamily="49" charset="-122"/>
              </a:rPr>
              <a:t>Russell</a:t>
            </a:r>
            <a:r>
              <a:rPr lang="zh-CN" altLang="en-US" sz="3300">
                <a:latin typeface="Times New Roman" charset="0"/>
                <a:ea typeface="黑体" pitchFamily="49" charset="-122"/>
              </a:rPr>
              <a:t>的观点</a:t>
            </a:r>
            <a:r>
              <a:rPr lang="en-US" altLang="zh-CN" sz="3300">
                <a:latin typeface="Times New Roman" charset="0"/>
                <a:ea typeface="黑体" pitchFamily="49" charset="-122"/>
              </a:rPr>
              <a:t>, AI</a:t>
            </a:r>
            <a:r>
              <a:rPr lang="zh-CN" altLang="en-US" sz="3300">
                <a:latin typeface="Times New Roman" charset="0"/>
                <a:ea typeface="黑体" pitchFamily="49" charset="-122"/>
              </a:rPr>
              <a:t>近五十年的发展历史可以分为以下</a:t>
            </a:r>
            <a:r>
              <a:rPr lang="en-US" altLang="zh-CN" sz="3300">
                <a:latin typeface="Times New Roman" charset="0"/>
                <a:ea typeface="黑体" pitchFamily="49" charset="-122"/>
              </a:rPr>
              <a:t>7</a:t>
            </a:r>
            <a:r>
              <a:rPr lang="zh-CN" altLang="en-US" sz="3300">
                <a:latin typeface="Times New Roman" charset="0"/>
                <a:ea typeface="黑体" pitchFamily="49" charset="-122"/>
              </a:rPr>
              <a:t>个时期</a:t>
            </a:r>
            <a:r>
              <a:rPr lang="en-US" altLang="zh-CN" sz="3300">
                <a:latin typeface="Times New Roman" charset="0"/>
                <a:ea typeface="黑体" pitchFamily="49" charset="-122"/>
              </a:rPr>
              <a:t>:</a:t>
            </a:r>
          </a:p>
          <a:p>
            <a:pPr lvl="1">
              <a:lnSpc>
                <a:spcPct val="90000"/>
              </a:lnSpc>
            </a:pPr>
            <a:r>
              <a:rPr lang="en-US" altLang="zh-CN" sz="2800">
                <a:latin typeface="Times New Roman" charset="0"/>
                <a:ea typeface="黑体" pitchFamily="49" charset="-122"/>
              </a:rPr>
              <a:t>AI</a:t>
            </a:r>
            <a:r>
              <a:rPr lang="zh-CN" altLang="en-US" sz="2800">
                <a:latin typeface="Times New Roman" charset="0"/>
                <a:ea typeface="黑体" pitchFamily="49" charset="-122"/>
              </a:rPr>
              <a:t>孕育期</a:t>
            </a:r>
            <a:r>
              <a:rPr lang="en-US" altLang="zh-CN" sz="2800">
                <a:latin typeface="Times New Roman" charset="0"/>
                <a:ea typeface="黑体" pitchFamily="49" charset="-122"/>
              </a:rPr>
              <a:t>(1943~1955)</a:t>
            </a:r>
          </a:p>
          <a:p>
            <a:pPr lvl="1">
              <a:lnSpc>
                <a:spcPct val="90000"/>
              </a:lnSpc>
            </a:pPr>
            <a:r>
              <a:rPr lang="en-US" altLang="zh-CN" sz="2800">
                <a:latin typeface="Times New Roman" charset="0"/>
                <a:ea typeface="黑体" pitchFamily="49" charset="-122"/>
              </a:rPr>
              <a:t>AI</a:t>
            </a:r>
            <a:r>
              <a:rPr lang="zh-CN" altLang="en-US" sz="2800">
                <a:latin typeface="Times New Roman" charset="0"/>
                <a:ea typeface="黑体" pitchFamily="49" charset="-122"/>
              </a:rPr>
              <a:t>的诞生</a:t>
            </a:r>
            <a:r>
              <a:rPr lang="en-US" altLang="zh-CN" sz="2800">
                <a:latin typeface="Times New Roman" charset="0"/>
                <a:ea typeface="黑体" pitchFamily="49" charset="-122"/>
              </a:rPr>
              <a:t>(1956)</a:t>
            </a:r>
          </a:p>
          <a:p>
            <a:pPr lvl="1">
              <a:lnSpc>
                <a:spcPct val="90000"/>
              </a:lnSpc>
            </a:pPr>
            <a:r>
              <a:rPr lang="zh-CN" altLang="en-US" sz="2800">
                <a:latin typeface="Times New Roman" charset="0"/>
                <a:ea typeface="黑体" pitchFamily="49" charset="-122"/>
              </a:rPr>
              <a:t>早期的热情</a:t>
            </a:r>
            <a:r>
              <a:rPr lang="en-US" altLang="zh-CN" sz="2800">
                <a:latin typeface="Times New Roman" charset="0"/>
                <a:ea typeface="黑体" pitchFamily="49" charset="-122"/>
              </a:rPr>
              <a:t>, </a:t>
            </a:r>
            <a:r>
              <a:rPr lang="zh-CN" altLang="en-US" sz="2800">
                <a:latin typeface="Times New Roman" charset="0"/>
                <a:ea typeface="黑体" pitchFamily="49" charset="-122"/>
              </a:rPr>
              <a:t>巨大的期望</a:t>
            </a:r>
            <a:r>
              <a:rPr lang="en-US" altLang="zh-CN" sz="2800">
                <a:latin typeface="Times New Roman" charset="0"/>
                <a:ea typeface="黑体" pitchFamily="49" charset="-122"/>
              </a:rPr>
              <a:t>(1952~1969)</a:t>
            </a:r>
          </a:p>
          <a:p>
            <a:pPr lvl="1">
              <a:lnSpc>
                <a:spcPct val="90000"/>
              </a:lnSpc>
            </a:pPr>
            <a:r>
              <a:rPr lang="zh-CN" altLang="en-US" sz="2800">
                <a:latin typeface="Times New Roman" charset="0"/>
                <a:ea typeface="黑体" pitchFamily="49" charset="-122"/>
              </a:rPr>
              <a:t>现实的困难</a:t>
            </a:r>
            <a:r>
              <a:rPr lang="en-US" altLang="zh-CN" sz="2800">
                <a:latin typeface="Times New Roman" charset="0"/>
                <a:ea typeface="黑体" pitchFamily="49" charset="-122"/>
              </a:rPr>
              <a:t>(1966~1973)</a:t>
            </a:r>
          </a:p>
          <a:p>
            <a:pPr lvl="1">
              <a:lnSpc>
                <a:spcPct val="90000"/>
              </a:lnSpc>
            </a:pPr>
            <a:r>
              <a:rPr lang="zh-CN" altLang="en-US" sz="2800">
                <a:latin typeface="Times New Roman" charset="0"/>
                <a:ea typeface="黑体" pitchFamily="49" charset="-122"/>
              </a:rPr>
              <a:t>基于知识的系统</a:t>
            </a:r>
            <a:r>
              <a:rPr lang="en-US" altLang="zh-CN" sz="2800">
                <a:latin typeface="Times New Roman" charset="0"/>
                <a:ea typeface="黑体" pitchFamily="49" charset="-122"/>
              </a:rPr>
              <a:t>: </a:t>
            </a:r>
            <a:r>
              <a:rPr lang="zh-CN" altLang="en-US" sz="2800">
                <a:latin typeface="Times New Roman" charset="0"/>
                <a:ea typeface="黑体" pitchFamily="49" charset="-122"/>
              </a:rPr>
              <a:t>力量的钥匙</a:t>
            </a:r>
            <a:r>
              <a:rPr lang="en-US" altLang="zh-CN" sz="2800">
                <a:latin typeface="Times New Roman" charset="0"/>
                <a:ea typeface="黑体" pitchFamily="49" charset="-122"/>
              </a:rPr>
              <a:t>? (1969~1979)</a:t>
            </a:r>
          </a:p>
          <a:p>
            <a:pPr lvl="1">
              <a:lnSpc>
                <a:spcPct val="90000"/>
              </a:lnSpc>
            </a:pPr>
            <a:r>
              <a:rPr lang="en-US" altLang="zh-CN" sz="2800">
                <a:latin typeface="Times New Roman" charset="0"/>
                <a:ea typeface="黑体" pitchFamily="49" charset="-122"/>
              </a:rPr>
              <a:t>AI</a:t>
            </a:r>
            <a:r>
              <a:rPr lang="zh-CN" altLang="en-US" sz="2800">
                <a:latin typeface="Times New Roman" charset="0"/>
                <a:ea typeface="黑体" pitchFamily="49" charset="-122"/>
              </a:rPr>
              <a:t>成为工业</a:t>
            </a:r>
            <a:r>
              <a:rPr lang="en-US" altLang="zh-CN" sz="2800">
                <a:latin typeface="Times New Roman" charset="0"/>
                <a:ea typeface="黑体" pitchFamily="49" charset="-122"/>
              </a:rPr>
              <a:t>(1980~</a:t>
            </a:r>
            <a:r>
              <a:rPr lang="zh-CN" altLang="en-US" sz="2800">
                <a:latin typeface="Times New Roman" charset="0"/>
                <a:ea typeface="黑体" pitchFamily="49" charset="-122"/>
              </a:rPr>
              <a:t>现在</a:t>
            </a:r>
            <a:r>
              <a:rPr lang="en-US" altLang="zh-CN" sz="2800">
                <a:latin typeface="Times New Roman" charset="0"/>
                <a:ea typeface="黑体" pitchFamily="49" charset="-122"/>
              </a:rPr>
              <a:t>)</a:t>
            </a:r>
          </a:p>
          <a:p>
            <a:pPr lvl="1">
              <a:lnSpc>
                <a:spcPct val="90000"/>
              </a:lnSpc>
            </a:pPr>
            <a:r>
              <a:rPr lang="en-US" altLang="zh-CN" sz="2800">
                <a:latin typeface="Times New Roman" charset="0"/>
                <a:ea typeface="黑体" pitchFamily="49" charset="-122"/>
              </a:rPr>
              <a:t>AI</a:t>
            </a:r>
            <a:r>
              <a:rPr lang="zh-CN" altLang="en-US" sz="2800">
                <a:latin typeface="Times New Roman" charset="0"/>
                <a:ea typeface="黑体" pitchFamily="49" charset="-122"/>
              </a:rPr>
              <a:t>成为科学</a:t>
            </a:r>
            <a:r>
              <a:rPr lang="en-US" altLang="zh-CN" sz="2800">
                <a:latin typeface="Times New Roman" charset="0"/>
                <a:ea typeface="黑体" pitchFamily="49" charset="-122"/>
              </a:rPr>
              <a:t>(1987~</a:t>
            </a:r>
            <a:r>
              <a:rPr lang="zh-CN" altLang="en-US" sz="2800">
                <a:latin typeface="Times New Roman" charset="0"/>
                <a:ea typeface="黑体" pitchFamily="49" charset="-122"/>
              </a:rPr>
              <a:t>现在</a:t>
            </a:r>
            <a:r>
              <a:rPr lang="en-US" altLang="zh-CN" sz="2800">
                <a:latin typeface="Times New Roman" charset="0"/>
                <a:ea typeface="黑体" pitchFamily="49" charset="-122"/>
              </a:rPr>
              <a:t>) / </a:t>
            </a:r>
            <a:r>
              <a:rPr lang="zh-CN" altLang="en-US" sz="2800">
                <a:latin typeface="Times New Roman" charset="0"/>
                <a:ea typeface="黑体" pitchFamily="49" charset="-122"/>
              </a:rPr>
              <a:t>神经网络的回归  </a:t>
            </a:r>
            <a:r>
              <a:rPr lang="en-US" altLang="zh-CN" sz="2800">
                <a:latin typeface="Times New Roman" charset="0"/>
                <a:ea typeface="黑体" pitchFamily="49" charset="-122"/>
              </a:rPr>
              <a:t>(1986~</a:t>
            </a:r>
            <a:r>
              <a:rPr lang="zh-CN" altLang="en-US" sz="2800">
                <a:latin typeface="Times New Roman" charset="0"/>
                <a:ea typeface="黑体" pitchFamily="49" charset="-122"/>
              </a:rPr>
              <a:t>现在</a:t>
            </a:r>
            <a:r>
              <a:rPr lang="en-US" altLang="zh-CN" sz="2800">
                <a:latin typeface="Times New Roman" charset="0"/>
                <a:ea typeface="黑体" pitchFamily="49" charset="-122"/>
              </a:rPr>
              <a:t>) / </a:t>
            </a:r>
            <a:r>
              <a:rPr lang="zh-CN" altLang="en-US" sz="2800">
                <a:latin typeface="Times New Roman" charset="0"/>
                <a:ea typeface="黑体" pitchFamily="49" charset="-122"/>
              </a:rPr>
              <a:t>智能化智能体出现</a:t>
            </a:r>
            <a:r>
              <a:rPr lang="en-US" altLang="zh-CN" sz="2800">
                <a:latin typeface="Times New Roman" charset="0"/>
                <a:ea typeface="黑体" pitchFamily="49" charset="-122"/>
              </a:rPr>
              <a:t>(1995~</a:t>
            </a:r>
            <a:r>
              <a:rPr lang="zh-CN" altLang="en-US" sz="2800">
                <a:latin typeface="Times New Roman" charset="0"/>
                <a:ea typeface="黑体" pitchFamily="49" charset="-122"/>
              </a:rPr>
              <a:t>现在</a:t>
            </a:r>
            <a:r>
              <a:rPr lang="en-US" altLang="zh-CN" sz="2800">
                <a:latin typeface="Times New Roman" charset="0"/>
                <a:ea typeface="黑体" pitchFamily="49" charset="-122"/>
              </a:rPr>
              <a:t>)</a:t>
            </a:r>
          </a:p>
        </p:txBody>
      </p:sp>
      <p:sp>
        <p:nvSpPr>
          <p:cNvPr id="6042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89298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4085A-B2A7-4A0A-B37B-6230445915DA}"/>
              </a:ext>
            </a:extLst>
          </p:cNvPr>
          <p:cNvSpPr>
            <a:spLocks noGrp="1"/>
          </p:cNvSpPr>
          <p:nvPr>
            <p:ph type="title"/>
          </p:nvPr>
        </p:nvSpPr>
        <p:spPr/>
        <p:txBody>
          <a:bodyPr/>
          <a:lstStyle/>
          <a:p>
            <a:r>
              <a:rPr lang="zh-CN" altLang="en-US" dirty="0"/>
              <a:t>人工智能产业链</a:t>
            </a:r>
          </a:p>
        </p:txBody>
      </p:sp>
      <p:pic>
        <p:nvPicPr>
          <p:cNvPr id="3" name="图片 2">
            <a:extLst>
              <a:ext uri="{FF2B5EF4-FFF2-40B4-BE49-F238E27FC236}">
                <a16:creationId xmlns:a16="http://schemas.microsoft.com/office/drawing/2014/main" id="{360C4034-9BDD-49D1-81F8-42E7B535C4EF}"/>
              </a:ext>
            </a:extLst>
          </p:cNvPr>
          <p:cNvPicPr>
            <a:picLocks noChangeAspect="1"/>
          </p:cNvPicPr>
          <p:nvPr/>
        </p:nvPicPr>
        <p:blipFill>
          <a:blip r:embed="rId2"/>
          <a:stretch>
            <a:fillRect/>
          </a:stretch>
        </p:blipFill>
        <p:spPr>
          <a:xfrm>
            <a:off x="626143" y="1659466"/>
            <a:ext cx="9298240" cy="4538133"/>
          </a:xfrm>
          <a:prstGeom prst="rect">
            <a:avLst/>
          </a:prstGeom>
        </p:spPr>
      </p:pic>
    </p:spTree>
    <p:extLst>
      <p:ext uri="{BB962C8B-B14F-4D97-AF65-F5344CB8AC3E}">
        <p14:creationId xmlns:p14="http://schemas.microsoft.com/office/powerpoint/2010/main" val="167457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人工智能孕育期</a:t>
            </a:r>
            <a:r>
              <a:rPr lang="en-US" altLang="zh-CN" sz="4000" b="1" dirty="0">
                <a:solidFill>
                  <a:schemeClr val="tx1"/>
                </a:solidFill>
                <a:effectLst>
                  <a:outerShdw blurRad="38100" dist="38100" dir="2700000" algn="tl">
                    <a:srgbClr val="C0C0C0"/>
                  </a:outerShdw>
                </a:effectLst>
                <a:latin typeface="宋体" charset="-122"/>
                <a:ea typeface="宋体" charset="-122"/>
              </a:rPr>
              <a:t>(1943~1955)</a:t>
            </a:r>
          </a:p>
        </p:txBody>
      </p:sp>
      <p:sp>
        <p:nvSpPr>
          <p:cNvPr id="103427" name="Rectangle 3"/>
          <p:cNvSpPr>
            <a:spLocks noGrp="1" noChangeArrowheads="1"/>
          </p:cNvSpPr>
          <p:nvPr>
            <p:ph type="body" idx="1"/>
          </p:nvPr>
        </p:nvSpPr>
        <p:spPr>
          <a:xfrm>
            <a:off x="756708" y="1484313"/>
            <a:ext cx="8420100" cy="4624387"/>
          </a:xfrm>
        </p:spPr>
        <p:txBody>
          <a:bodyPr/>
          <a:lstStyle/>
          <a:p>
            <a:pPr latinLnBrk="0"/>
            <a:r>
              <a:rPr lang="zh-CN" altLang="en-US" sz="3200" dirty="0">
                <a:latin typeface="Times New Roman" charset="0"/>
                <a:ea typeface="黑体" pitchFamily="49" charset="-122"/>
              </a:rPr>
              <a:t>神经网络</a:t>
            </a:r>
          </a:p>
          <a:p>
            <a:pPr lvl="1" latinLnBrk="0"/>
            <a:r>
              <a:rPr lang="zh-CN" altLang="en-US" sz="2900" dirty="0">
                <a:latin typeface="Times New Roman" charset="0"/>
                <a:ea typeface="黑体" pitchFamily="49" charset="-122"/>
              </a:rPr>
              <a:t>最早的</a:t>
            </a:r>
            <a:r>
              <a:rPr lang="en-US" altLang="zh-CN" sz="2900" dirty="0">
                <a:latin typeface="Times New Roman" charset="0"/>
                <a:ea typeface="黑体" pitchFamily="49" charset="-122"/>
              </a:rPr>
              <a:t>AI</a:t>
            </a:r>
            <a:r>
              <a:rPr lang="zh-CN" altLang="en-US" sz="2900" dirty="0">
                <a:latin typeface="Times New Roman" charset="0"/>
                <a:ea typeface="黑体" pitchFamily="49" charset="-122"/>
              </a:rPr>
              <a:t>工作是</a:t>
            </a:r>
            <a:r>
              <a:rPr lang="en-US" altLang="zh-CN" sz="2900" dirty="0">
                <a:latin typeface="Times New Roman" charset="0"/>
                <a:ea typeface="黑体" pitchFamily="49" charset="-122"/>
              </a:rPr>
              <a:t>1943</a:t>
            </a:r>
            <a:r>
              <a:rPr lang="zh-CN" altLang="en-US" sz="2900" dirty="0">
                <a:latin typeface="Times New Roman" charset="0"/>
                <a:ea typeface="黑体" pitchFamily="49" charset="-122"/>
              </a:rPr>
              <a:t>年</a:t>
            </a:r>
            <a:r>
              <a:rPr lang="en-US" altLang="zh-CN" sz="2900" dirty="0">
                <a:latin typeface="Times New Roman" charset="0"/>
                <a:ea typeface="黑体" pitchFamily="49" charset="-122"/>
              </a:rPr>
              <a:t>Warren McCulloch</a:t>
            </a:r>
            <a:r>
              <a:rPr lang="zh-CN" altLang="en-US" sz="2900" dirty="0">
                <a:latin typeface="Times New Roman" charset="0"/>
                <a:ea typeface="黑体" pitchFamily="49" charset="-122"/>
              </a:rPr>
              <a:t>和</a:t>
            </a:r>
            <a:r>
              <a:rPr lang="en-US" altLang="zh-CN" sz="2900" dirty="0">
                <a:latin typeface="Times New Roman" charset="0"/>
                <a:ea typeface="黑体" pitchFamily="49" charset="-122"/>
              </a:rPr>
              <a:t>Walter Pitts</a:t>
            </a:r>
            <a:r>
              <a:rPr lang="zh-CN" altLang="en-US" sz="2900" dirty="0">
                <a:latin typeface="Times New Roman" charset="0"/>
                <a:ea typeface="黑体" pitchFamily="49" charset="-122"/>
              </a:rPr>
              <a:t>人工神经元模型的研究</a:t>
            </a:r>
            <a:r>
              <a:rPr lang="en-US" altLang="zh-CN" sz="2900" dirty="0">
                <a:latin typeface="Times New Roman" charset="0"/>
                <a:ea typeface="黑体" pitchFamily="49" charset="-122"/>
              </a:rPr>
              <a:t>, </a:t>
            </a:r>
            <a:r>
              <a:rPr lang="zh-CN" altLang="en-US" sz="2900" dirty="0">
                <a:latin typeface="Times New Roman" charset="0"/>
                <a:ea typeface="黑体" pitchFamily="49" charset="-122"/>
              </a:rPr>
              <a:t>他们证明任何可计算的函数都可以通过某种由神经元连接成的网络进行计算</a:t>
            </a:r>
            <a:r>
              <a:rPr lang="en-US" altLang="zh-CN" sz="2900" dirty="0">
                <a:latin typeface="Times New Roman" charset="0"/>
                <a:ea typeface="黑体" pitchFamily="49" charset="-122"/>
              </a:rPr>
              <a:t>, </a:t>
            </a:r>
            <a:r>
              <a:rPr lang="zh-CN" altLang="en-US" sz="2900" dirty="0">
                <a:latin typeface="Times New Roman" charset="0"/>
                <a:ea typeface="黑体" pitchFamily="49" charset="-122"/>
              </a:rPr>
              <a:t>还提出适当的网络能够学习</a:t>
            </a:r>
          </a:p>
          <a:p>
            <a:pPr lvl="1" latinLnBrk="0"/>
            <a:r>
              <a:rPr lang="en-US" altLang="zh-CN" sz="2900" dirty="0">
                <a:latin typeface="Times New Roman" charset="0"/>
                <a:ea typeface="黑体" pitchFamily="49" charset="-122"/>
              </a:rPr>
              <a:t>1951</a:t>
            </a:r>
            <a:r>
              <a:rPr lang="zh-CN" altLang="en-US" sz="2900" dirty="0">
                <a:latin typeface="Times New Roman" charset="0"/>
                <a:ea typeface="黑体" pitchFamily="49" charset="-122"/>
              </a:rPr>
              <a:t>年</a:t>
            </a:r>
            <a:r>
              <a:rPr lang="en-US" altLang="zh-CN" sz="2900" dirty="0">
                <a:latin typeface="Times New Roman" charset="0"/>
                <a:ea typeface="黑体" pitchFamily="49" charset="-122"/>
              </a:rPr>
              <a:t>, </a:t>
            </a:r>
            <a:r>
              <a:rPr lang="zh-CN" altLang="en-US" sz="2900" dirty="0">
                <a:latin typeface="Times New Roman" charset="0"/>
                <a:ea typeface="黑体" pitchFamily="49" charset="-122"/>
              </a:rPr>
              <a:t>普林斯顿大学数学系研究生</a:t>
            </a:r>
            <a:r>
              <a:rPr lang="en-US" altLang="zh-CN" sz="2900" dirty="0">
                <a:latin typeface="Times New Roman" charset="0"/>
                <a:ea typeface="黑体" pitchFamily="49" charset="-122"/>
              </a:rPr>
              <a:t>Marvin </a:t>
            </a:r>
            <a:r>
              <a:rPr lang="en-US" altLang="zh-CN" sz="2900" dirty="0" err="1">
                <a:latin typeface="Times New Roman" charset="0"/>
                <a:ea typeface="黑体" pitchFamily="49" charset="-122"/>
              </a:rPr>
              <a:t>Minsky</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明斯基</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和</a:t>
            </a:r>
            <a:r>
              <a:rPr lang="en-US" altLang="zh-CN" sz="2900" dirty="0">
                <a:latin typeface="Times New Roman" charset="0"/>
                <a:ea typeface="黑体" pitchFamily="49" charset="-122"/>
              </a:rPr>
              <a:t>Dean Edmonds</a:t>
            </a:r>
            <a:r>
              <a:rPr lang="zh-CN" altLang="en-US" sz="2900" dirty="0">
                <a:latin typeface="Times New Roman" charset="0"/>
                <a:ea typeface="黑体" pitchFamily="49" charset="-122"/>
              </a:rPr>
              <a:t>建造了第一台神经元网络计算机</a:t>
            </a:r>
          </a:p>
        </p:txBody>
      </p:sp>
      <p:sp>
        <p:nvSpPr>
          <p:cNvPr id="10342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9481497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818621" y="420684"/>
            <a:ext cx="8420100" cy="792163"/>
          </a:xfrm>
        </p:spPr>
        <p:txBody>
          <a:bodyPr/>
          <a:lstStyle/>
          <a:p>
            <a:pPr algn="ctr"/>
            <a:r>
              <a:rPr lang="zh-CN" altLang="en-US" sz="4000" b="1">
                <a:solidFill>
                  <a:schemeClr val="tx1"/>
                </a:solidFill>
                <a:effectLst>
                  <a:outerShdw blurRad="38100" dist="38100" dir="2700000" algn="tl">
                    <a:srgbClr val="C0C0C0"/>
                  </a:outerShdw>
                </a:effectLst>
                <a:latin typeface="宋体" charset="-122"/>
                <a:ea typeface="宋体" charset="-122"/>
              </a:rPr>
              <a:t>图灵的论文</a:t>
            </a:r>
            <a:endParaRPr lang="en-US" altLang="zh-CN" sz="4000" b="1">
              <a:solidFill>
                <a:schemeClr val="tx1"/>
              </a:solidFill>
              <a:effectLst>
                <a:outerShdw blurRad="38100" dist="38100" dir="2700000" algn="tl">
                  <a:srgbClr val="C0C0C0"/>
                </a:outerShdw>
              </a:effectLst>
              <a:latin typeface="宋体" charset="-122"/>
              <a:ea typeface="宋体" charset="-122"/>
            </a:endParaRPr>
          </a:p>
        </p:txBody>
      </p:sp>
      <p:sp>
        <p:nvSpPr>
          <p:cNvPr id="172035" name="Rectangle 3"/>
          <p:cNvSpPr>
            <a:spLocks noGrp="1" noChangeArrowheads="1"/>
          </p:cNvSpPr>
          <p:nvPr>
            <p:ph type="body" idx="1"/>
          </p:nvPr>
        </p:nvSpPr>
        <p:spPr>
          <a:xfrm>
            <a:off x="756708" y="1557338"/>
            <a:ext cx="8420100" cy="4551362"/>
          </a:xfrm>
        </p:spPr>
        <p:txBody>
          <a:bodyPr/>
          <a:lstStyle/>
          <a:p>
            <a:pPr latinLnBrk="0"/>
            <a:r>
              <a:rPr lang="zh-CN" altLang="en-US" sz="3200">
                <a:latin typeface="Times New Roman" charset="0"/>
                <a:ea typeface="黑体" pitchFamily="49" charset="-122"/>
              </a:rPr>
              <a:t>图灵</a:t>
            </a:r>
            <a:r>
              <a:rPr lang="en-US" altLang="zh-CN" sz="3200">
                <a:latin typeface="Times New Roman" charset="0"/>
                <a:ea typeface="黑体" pitchFamily="49" charset="-122"/>
              </a:rPr>
              <a:t>1950</a:t>
            </a:r>
            <a:r>
              <a:rPr lang="zh-CN" altLang="en-US" sz="3200">
                <a:latin typeface="Times New Roman" charset="0"/>
                <a:ea typeface="黑体" pitchFamily="49" charset="-122"/>
              </a:rPr>
              <a:t>年的论文第一个清晰地描绘出</a:t>
            </a:r>
            <a:r>
              <a:rPr lang="en-US" altLang="zh-CN" sz="3200">
                <a:latin typeface="Times New Roman" charset="0"/>
                <a:ea typeface="黑体" pitchFamily="49" charset="-122"/>
              </a:rPr>
              <a:t>AI</a:t>
            </a:r>
            <a:r>
              <a:rPr lang="zh-CN" altLang="en-US" sz="3200">
                <a:latin typeface="Times New Roman" charset="0"/>
                <a:ea typeface="黑体" pitchFamily="49" charset="-122"/>
              </a:rPr>
              <a:t>的完整图像</a:t>
            </a:r>
            <a:r>
              <a:rPr lang="en-US" altLang="zh-CN" sz="3200">
                <a:latin typeface="Times New Roman" charset="0"/>
                <a:ea typeface="黑体" pitchFamily="49" charset="-122"/>
              </a:rPr>
              <a:t>(Computing Machinery and Intelligence)</a:t>
            </a:r>
          </a:p>
          <a:p>
            <a:pPr lvl="1" latinLnBrk="0"/>
            <a:r>
              <a:rPr lang="zh-CN" altLang="en-US" sz="2900">
                <a:latin typeface="Times New Roman" charset="0"/>
                <a:ea typeface="黑体" pitchFamily="49" charset="-122"/>
              </a:rPr>
              <a:t>提出了图灵测试、机器学习、遗传算法、增量学习</a:t>
            </a:r>
            <a:endParaRPr lang="en-US" altLang="zh-CN" sz="2900">
              <a:latin typeface="Times New Roman" charset="0"/>
              <a:ea typeface="黑体" pitchFamily="49" charset="-122"/>
            </a:endParaRPr>
          </a:p>
        </p:txBody>
      </p:sp>
      <p:sp>
        <p:nvSpPr>
          <p:cNvPr id="17203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978758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人工智能的诞生</a:t>
            </a:r>
            <a:r>
              <a:rPr lang="en-US" altLang="zh-CN" sz="4000" b="1" dirty="0">
                <a:solidFill>
                  <a:schemeClr val="tx1"/>
                </a:solidFill>
                <a:effectLst>
                  <a:outerShdw blurRad="38100" dist="38100" dir="2700000" algn="tl">
                    <a:srgbClr val="C0C0C0"/>
                  </a:outerShdw>
                </a:effectLst>
                <a:latin typeface="宋体" charset="-122"/>
                <a:ea typeface="宋体" charset="-122"/>
              </a:rPr>
              <a:t>(1956)(1)</a:t>
            </a:r>
          </a:p>
        </p:txBody>
      </p:sp>
      <p:sp>
        <p:nvSpPr>
          <p:cNvPr id="104451" name="Rectangle 3"/>
          <p:cNvSpPr>
            <a:spLocks noGrp="1" noChangeArrowheads="1"/>
          </p:cNvSpPr>
          <p:nvPr>
            <p:ph type="body" idx="1"/>
          </p:nvPr>
        </p:nvSpPr>
        <p:spPr>
          <a:xfrm>
            <a:off x="756708" y="1412873"/>
            <a:ext cx="8420100" cy="4624387"/>
          </a:xfrm>
        </p:spPr>
        <p:txBody>
          <a:bodyPr/>
          <a:lstStyle/>
          <a:p>
            <a:pPr>
              <a:lnSpc>
                <a:spcPct val="90000"/>
              </a:lnSpc>
            </a:pPr>
            <a:r>
              <a:rPr lang="en-US" altLang="zh-CN" sz="3200" dirty="0">
                <a:latin typeface="Times New Roman" charset="0"/>
                <a:ea typeface="黑体" pitchFamily="49" charset="-122"/>
              </a:rPr>
              <a:t>1956</a:t>
            </a:r>
            <a:r>
              <a:rPr lang="zh-CN" altLang="en-US" sz="3200" dirty="0">
                <a:latin typeface="Times New Roman" charset="0"/>
                <a:ea typeface="黑体" pitchFamily="49" charset="-122"/>
              </a:rPr>
              <a:t>年夏天</a:t>
            </a:r>
            <a:r>
              <a:rPr lang="en-US" altLang="zh-CN" sz="3200" dirty="0">
                <a:latin typeface="Times New Roman" charset="0"/>
                <a:ea typeface="黑体" pitchFamily="49" charset="-122"/>
              </a:rPr>
              <a:t>, AI</a:t>
            </a:r>
            <a:r>
              <a:rPr lang="zh-CN" altLang="en-US" sz="3200" dirty="0">
                <a:latin typeface="Times New Roman" charset="0"/>
                <a:ea typeface="黑体" pitchFamily="49" charset="-122"/>
              </a:rPr>
              <a:t>正式诞生于达特茅斯大学</a:t>
            </a:r>
          </a:p>
          <a:p>
            <a:pPr lvl="1">
              <a:lnSpc>
                <a:spcPct val="90000"/>
              </a:lnSpc>
            </a:pPr>
            <a:r>
              <a:rPr lang="en-US" altLang="zh-CN" sz="2900" dirty="0">
                <a:latin typeface="Times New Roman" charset="0"/>
                <a:ea typeface="黑体" pitchFamily="49" charset="-122"/>
              </a:rPr>
              <a:t>John McCarthy(</a:t>
            </a:r>
            <a:r>
              <a:rPr lang="zh-CN" altLang="en-US" sz="2900" dirty="0">
                <a:latin typeface="Times New Roman" charset="0"/>
                <a:ea typeface="黑体" pitchFamily="49" charset="-122"/>
              </a:rPr>
              <a:t>麦卡锡</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自普林斯顿大学毕业以后去了达特茅斯大学</a:t>
            </a:r>
            <a:r>
              <a:rPr lang="en-US" altLang="zh-CN" sz="2900" dirty="0">
                <a:latin typeface="Times New Roman" charset="0"/>
                <a:ea typeface="黑体" pitchFamily="49" charset="-122"/>
              </a:rPr>
              <a:t>, </a:t>
            </a:r>
            <a:r>
              <a:rPr lang="zh-CN" altLang="en-US" sz="2900" dirty="0">
                <a:latin typeface="Times New Roman" charset="0"/>
                <a:ea typeface="黑体" pitchFamily="49" charset="-122"/>
              </a:rPr>
              <a:t>他说服了另外</a:t>
            </a:r>
            <a:r>
              <a:rPr lang="en-US" altLang="zh-CN" sz="2900" dirty="0">
                <a:latin typeface="Times New Roman" charset="0"/>
                <a:ea typeface="黑体" pitchFamily="49" charset="-122"/>
              </a:rPr>
              <a:t>2</a:t>
            </a:r>
            <a:r>
              <a:rPr lang="zh-CN" altLang="en-US" sz="2900" dirty="0">
                <a:latin typeface="Times New Roman" charset="0"/>
                <a:ea typeface="黑体" pitchFamily="49" charset="-122"/>
              </a:rPr>
              <a:t>个人帮助召开了为期</a:t>
            </a:r>
            <a:r>
              <a:rPr lang="en-US" altLang="zh-CN" sz="2900" dirty="0">
                <a:latin typeface="Times New Roman" charset="0"/>
                <a:ea typeface="黑体" pitchFamily="49" charset="-122"/>
              </a:rPr>
              <a:t>2</a:t>
            </a:r>
            <a:r>
              <a:rPr lang="zh-CN" altLang="en-US" sz="2900" dirty="0">
                <a:latin typeface="Times New Roman" charset="0"/>
                <a:ea typeface="黑体" pitchFamily="49" charset="-122"/>
              </a:rPr>
              <a:t>个月的研讨会</a:t>
            </a:r>
          </a:p>
          <a:p>
            <a:pPr lvl="1" latinLnBrk="0">
              <a:lnSpc>
                <a:spcPct val="90000"/>
              </a:lnSpc>
            </a:pPr>
            <a:r>
              <a:rPr lang="zh-CN" altLang="en-US" sz="2900" dirty="0">
                <a:latin typeface="Times New Roman" charset="0"/>
                <a:ea typeface="黑体" pitchFamily="49" charset="-122"/>
              </a:rPr>
              <a:t>会议组织者</a:t>
            </a:r>
            <a:r>
              <a:rPr lang="en-US" altLang="zh-CN" sz="2900" dirty="0">
                <a:latin typeface="Times New Roman" charset="0"/>
                <a:ea typeface="黑体" pitchFamily="49" charset="-122"/>
              </a:rPr>
              <a:t>4</a:t>
            </a:r>
            <a:r>
              <a:rPr lang="zh-CN" altLang="en-US" sz="2900" dirty="0">
                <a:latin typeface="Times New Roman" charset="0"/>
                <a:ea typeface="黑体" pitchFamily="49" charset="-122"/>
              </a:rPr>
              <a:t>人</a:t>
            </a:r>
            <a:r>
              <a:rPr lang="en-US" altLang="zh-CN" sz="2900" dirty="0">
                <a:latin typeface="Times New Roman" charset="0"/>
                <a:ea typeface="黑体" pitchFamily="49" charset="-122"/>
              </a:rPr>
              <a:t>: </a:t>
            </a:r>
            <a:r>
              <a:rPr lang="zh-CN" altLang="en-US" sz="2900" dirty="0">
                <a:latin typeface="Times New Roman" charset="0"/>
                <a:ea typeface="黑体" pitchFamily="49" charset="-122"/>
              </a:rPr>
              <a:t>麦卡锡、</a:t>
            </a:r>
            <a:r>
              <a:rPr lang="en-US" altLang="zh-CN" sz="2900" dirty="0" err="1">
                <a:latin typeface="Times New Roman" charset="0"/>
                <a:ea typeface="黑体" pitchFamily="49" charset="-122"/>
              </a:rPr>
              <a:t>Minsky</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明斯基</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a:t>
            </a:r>
            <a:r>
              <a:rPr lang="en-US" altLang="zh-CN" sz="2900" dirty="0">
                <a:latin typeface="Times New Roman" charset="0"/>
                <a:ea typeface="黑体" pitchFamily="49" charset="-122"/>
              </a:rPr>
              <a:t>Claude Shannon(</a:t>
            </a:r>
            <a:r>
              <a:rPr lang="zh-CN" altLang="en-US" sz="2900" dirty="0">
                <a:latin typeface="Times New Roman" charset="0"/>
                <a:ea typeface="黑体" pitchFamily="49" charset="-122"/>
              </a:rPr>
              <a:t>香侬</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a:t>
            </a:r>
            <a:r>
              <a:rPr lang="en-US" altLang="zh-CN" sz="2900" dirty="0">
                <a:latin typeface="Times New Roman" charset="0"/>
                <a:ea typeface="黑体" pitchFamily="49" charset="-122"/>
              </a:rPr>
              <a:t>IBM</a:t>
            </a:r>
            <a:r>
              <a:rPr lang="zh-CN" altLang="en-US" sz="2900" dirty="0">
                <a:latin typeface="Times New Roman" charset="0"/>
                <a:ea typeface="黑体" pitchFamily="49" charset="-122"/>
              </a:rPr>
              <a:t>的</a:t>
            </a:r>
            <a:r>
              <a:rPr lang="en-US" altLang="zh-CN" sz="2900" dirty="0">
                <a:latin typeface="Times New Roman" charset="0"/>
                <a:ea typeface="黑体" pitchFamily="49" charset="-122"/>
              </a:rPr>
              <a:t>Nathaniel Rochester(</a:t>
            </a:r>
            <a:r>
              <a:rPr lang="zh-CN" altLang="en-US" sz="2900" dirty="0">
                <a:latin typeface="Times New Roman" charset="0"/>
                <a:ea typeface="黑体" pitchFamily="49" charset="-122"/>
              </a:rPr>
              <a:t>罗切斯特</a:t>
            </a:r>
            <a:r>
              <a:rPr lang="en-US" altLang="zh-CN" sz="2900" dirty="0">
                <a:latin typeface="Times New Roman" charset="0"/>
                <a:ea typeface="黑体" pitchFamily="49" charset="-122"/>
              </a:rPr>
              <a:t>), </a:t>
            </a:r>
            <a:r>
              <a:rPr lang="zh-CN" altLang="en-US" sz="2900" dirty="0">
                <a:latin typeface="Times New Roman" charset="0"/>
                <a:ea typeface="黑体" pitchFamily="49" charset="-122"/>
              </a:rPr>
              <a:t>参加者共</a:t>
            </a:r>
            <a:r>
              <a:rPr lang="en-US" altLang="zh-CN" sz="2900" dirty="0">
                <a:latin typeface="Times New Roman" charset="0"/>
                <a:ea typeface="黑体" pitchFamily="49" charset="-122"/>
              </a:rPr>
              <a:t>10</a:t>
            </a:r>
            <a:r>
              <a:rPr lang="zh-CN" altLang="en-US" sz="2900" dirty="0">
                <a:latin typeface="Times New Roman" charset="0"/>
                <a:ea typeface="黑体" pitchFamily="49" charset="-122"/>
              </a:rPr>
              <a:t>人</a:t>
            </a:r>
          </a:p>
          <a:p>
            <a:pPr lvl="1" latinLnBrk="0">
              <a:lnSpc>
                <a:spcPct val="90000"/>
              </a:lnSpc>
            </a:pPr>
            <a:r>
              <a:rPr lang="zh-CN" altLang="en-US" sz="2900" dirty="0">
                <a:latin typeface="Times New Roman" charset="0"/>
                <a:ea typeface="黑体" pitchFamily="49" charset="-122"/>
              </a:rPr>
              <a:t>其他</a:t>
            </a:r>
            <a:r>
              <a:rPr lang="en-US" altLang="zh-CN" sz="2900" dirty="0">
                <a:latin typeface="Times New Roman" charset="0"/>
                <a:ea typeface="黑体" pitchFamily="49" charset="-122"/>
              </a:rPr>
              <a:t>6</a:t>
            </a:r>
            <a:r>
              <a:rPr lang="zh-CN" altLang="en-US" sz="2900" dirty="0">
                <a:latin typeface="Times New Roman" charset="0"/>
                <a:ea typeface="黑体" pitchFamily="49" charset="-122"/>
              </a:rPr>
              <a:t>位是：普林斯顿大学</a:t>
            </a:r>
            <a:r>
              <a:rPr lang="en-US" altLang="zh-CN" sz="2900" dirty="0" err="1">
                <a:latin typeface="Times New Roman" charset="0"/>
                <a:ea typeface="黑体" pitchFamily="49" charset="-122"/>
              </a:rPr>
              <a:t>Trenchard</a:t>
            </a:r>
            <a:r>
              <a:rPr lang="en-US" altLang="zh-CN" sz="2900" dirty="0">
                <a:latin typeface="Times New Roman" charset="0"/>
                <a:ea typeface="黑体" pitchFamily="49" charset="-122"/>
              </a:rPr>
              <a:t> More</a:t>
            </a:r>
            <a:r>
              <a:rPr lang="zh-CN" altLang="en-US" sz="2900" dirty="0">
                <a:latin typeface="Times New Roman" charset="0"/>
                <a:ea typeface="黑体" pitchFamily="49" charset="-122"/>
              </a:rPr>
              <a:t>、</a:t>
            </a:r>
            <a:r>
              <a:rPr lang="en-US" altLang="zh-CN" sz="2900" dirty="0">
                <a:latin typeface="Times New Roman" charset="0"/>
                <a:ea typeface="黑体" pitchFamily="49" charset="-122"/>
              </a:rPr>
              <a:t>IBM</a:t>
            </a:r>
            <a:r>
              <a:rPr lang="zh-CN" altLang="en-US" sz="2900" dirty="0">
                <a:latin typeface="Times New Roman" charset="0"/>
                <a:ea typeface="黑体" pitchFamily="49" charset="-122"/>
              </a:rPr>
              <a:t>的</a:t>
            </a:r>
            <a:r>
              <a:rPr lang="en-US" altLang="zh-CN" sz="2900" dirty="0">
                <a:latin typeface="Times New Roman" charset="0"/>
                <a:ea typeface="黑体" pitchFamily="49" charset="-122"/>
              </a:rPr>
              <a:t>Arthur Samuel(</a:t>
            </a:r>
            <a:r>
              <a:rPr lang="zh-CN" altLang="en-US" sz="2900" dirty="0">
                <a:latin typeface="Times New Roman" charset="0"/>
                <a:ea typeface="黑体" pitchFamily="49" charset="-122"/>
              </a:rPr>
              <a:t>塞缪尔</a:t>
            </a:r>
            <a:r>
              <a:rPr lang="en-US" altLang="zh-CN" sz="2900" dirty="0">
                <a:latin typeface="Times New Roman" charset="0"/>
                <a:ea typeface="黑体" pitchFamily="49" charset="-122"/>
              </a:rPr>
              <a:t>)</a:t>
            </a:r>
            <a:r>
              <a:rPr lang="zh-CN" altLang="en-US" sz="2900" dirty="0">
                <a:latin typeface="Times New Roman" charset="0"/>
                <a:ea typeface="黑体" pitchFamily="49" charset="-122"/>
              </a:rPr>
              <a:t>、</a:t>
            </a:r>
            <a:r>
              <a:rPr lang="en-US" altLang="zh-CN" sz="2900" dirty="0">
                <a:latin typeface="Times New Roman" charset="0"/>
                <a:ea typeface="黑体" pitchFamily="49" charset="-122"/>
              </a:rPr>
              <a:t>MIT</a:t>
            </a:r>
            <a:r>
              <a:rPr lang="zh-CN" altLang="en-US" sz="2900" dirty="0">
                <a:latin typeface="Times New Roman" charset="0"/>
                <a:ea typeface="黑体" pitchFamily="49" charset="-122"/>
              </a:rPr>
              <a:t>的</a:t>
            </a:r>
            <a:r>
              <a:rPr lang="en-US" altLang="zh-CN" sz="2900" dirty="0">
                <a:latin typeface="Times New Roman" charset="0"/>
                <a:ea typeface="黑体" pitchFamily="49" charset="-122"/>
              </a:rPr>
              <a:t>Ray </a:t>
            </a:r>
            <a:r>
              <a:rPr lang="en-US" altLang="zh-CN" sz="2900" dirty="0" err="1">
                <a:latin typeface="Times New Roman" charset="0"/>
                <a:ea typeface="黑体" pitchFamily="49" charset="-122"/>
              </a:rPr>
              <a:t>Solomonoff</a:t>
            </a:r>
            <a:r>
              <a:rPr lang="zh-CN" altLang="en-US" sz="2900" dirty="0">
                <a:latin typeface="Times New Roman" charset="0"/>
                <a:ea typeface="黑体" pitchFamily="49" charset="-122"/>
              </a:rPr>
              <a:t>和</a:t>
            </a:r>
            <a:r>
              <a:rPr lang="en-US" altLang="zh-CN" sz="2900" dirty="0">
                <a:latin typeface="Times New Roman" charset="0"/>
                <a:ea typeface="黑体" pitchFamily="49" charset="-122"/>
              </a:rPr>
              <a:t>Oliver Selfridge</a:t>
            </a:r>
            <a:r>
              <a:rPr lang="zh-CN" altLang="en-US" sz="2900" dirty="0">
                <a:latin typeface="Times New Roman" charset="0"/>
                <a:ea typeface="黑体" pitchFamily="49" charset="-122"/>
              </a:rPr>
              <a:t>、</a:t>
            </a:r>
            <a:r>
              <a:rPr lang="en-US" altLang="zh-CN" sz="2900" dirty="0">
                <a:latin typeface="Times New Roman" charset="0"/>
                <a:ea typeface="黑体" pitchFamily="49" charset="-122"/>
              </a:rPr>
              <a:t>CMU</a:t>
            </a:r>
            <a:r>
              <a:rPr lang="zh-CN" altLang="en-US" sz="2900" dirty="0">
                <a:latin typeface="Times New Roman" charset="0"/>
                <a:ea typeface="黑体" pitchFamily="49" charset="-122"/>
              </a:rPr>
              <a:t>的纽厄尔和西蒙</a:t>
            </a:r>
          </a:p>
        </p:txBody>
      </p:sp>
      <p:sp>
        <p:nvSpPr>
          <p:cNvPr id="10445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358012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人工智能的诞生</a:t>
            </a:r>
            <a:r>
              <a:rPr lang="en-US" altLang="zh-CN" sz="4000" b="1" dirty="0">
                <a:solidFill>
                  <a:schemeClr val="tx1"/>
                </a:solidFill>
                <a:effectLst>
                  <a:outerShdw blurRad="38100" dist="38100" dir="2700000" algn="tl">
                    <a:srgbClr val="C0C0C0"/>
                  </a:outerShdw>
                </a:effectLst>
                <a:latin typeface="宋体" charset="-122"/>
                <a:ea typeface="宋体" charset="-122"/>
              </a:rPr>
              <a:t>(1956)(2)</a:t>
            </a:r>
          </a:p>
        </p:txBody>
      </p:sp>
      <p:sp>
        <p:nvSpPr>
          <p:cNvPr id="173059" name="Rectangle 3"/>
          <p:cNvSpPr>
            <a:spLocks noGrp="1" noChangeArrowheads="1"/>
          </p:cNvSpPr>
          <p:nvPr>
            <p:ph type="body" idx="1"/>
          </p:nvPr>
        </p:nvSpPr>
        <p:spPr>
          <a:xfrm>
            <a:off x="756708" y="1484314"/>
            <a:ext cx="8420100" cy="4752975"/>
          </a:xfrm>
        </p:spPr>
        <p:txBody>
          <a:bodyPr/>
          <a:lstStyle/>
          <a:p>
            <a:pPr lvl="1" latinLnBrk="0">
              <a:lnSpc>
                <a:spcPct val="90000"/>
              </a:lnSpc>
            </a:pPr>
            <a:r>
              <a:rPr lang="zh-CN" altLang="en-US" sz="2800">
                <a:latin typeface="Times New Roman" charset="0"/>
                <a:ea typeface="黑体" pitchFamily="49" charset="-122"/>
              </a:rPr>
              <a:t>会上</a:t>
            </a:r>
            <a:r>
              <a:rPr lang="en-US" altLang="zh-CN" sz="2800">
                <a:latin typeface="Times New Roman" charset="0"/>
                <a:ea typeface="黑体" pitchFamily="49" charset="-122"/>
              </a:rPr>
              <a:t>, </a:t>
            </a:r>
            <a:r>
              <a:rPr lang="zh-CN" altLang="en-US" sz="2800">
                <a:latin typeface="Times New Roman" charset="0"/>
                <a:ea typeface="黑体" pitchFamily="49" charset="-122"/>
              </a:rPr>
              <a:t>纽厄尔和西蒙最为活跃</a:t>
            </a:r>
            <a:r>
              <a:rPr lang="en-US" altLang="zh-CN" sz="2800">
                <a:latin typeface="Times New Roman" charset="0"/>
                <a:ea typeface="黑体" pitchFamily="49" charset="-122"/>
              </a:rPr>
              <a:t>, </a:t>
            </a:r>
            <a:r>
              <a:rPr lang="zh-CN" altLang="en-US" sz="2800">
                <a:latin typeface="Times New Roman" charset="0"/>
                <a:ea typeface="黑体" pitchFamily="49" charset="-122"/>
              </a:rPr>
              <a:t>介绍了他们的推理程序</a:t>
            </a:r>
            <a:r>
              <a:rPr lang="en-US" altLang="zh-CN" sz="2800">
                <a:latin typeface="Times New Roman" charset="0"/>
                <a:ea typeface="黑体" pitchFamily="49" charset="-122"/>
              </a:rPr>
              <a:t>: </a:t>
            </a:r>
            <a:r>
              <a:rPr lang="zh-CN" altLang="en-US" sz="2800">
                <a:latin typeface="Times New Roman" charset="0"/>
                <a:ea typeface="黑体" pitchFamily="49" charset="-122"/>
              </a:rPr>
              <a:t>逻辑理论家</a:t>
            </a:r>
          </a:p>
          <a:p>
            <a:pPr>
              <a:lnSpc>
                <a:spcPct val="90000"/>
              </a:lnSpc>
            </a:pPr>
            <a:r>
              <a:rPr lang="zh-CN" altLang="en-US" sz="3200">
                <a:latin typeface="Times New Roman" charset="0"/>
                <a:ea typeface="黑体" pitchFamily="49" charset="-122"/>
              </a:rPr>
              <a:t>尽管这次会议没有新突破</a:t>
            </a:r>
            <a:r>
              <a:rPr lang="en-US" altLang="zh-CN" sz="3200">
                <a:latin typeface="Times New Roman" charset="0"/>
                <a:ea typeface="黑体" pitchFamily="49" charset="-122"/>
              </a:rPr>
              <a:t>, </a:t>
            </a:r>
            <a:r>
              <a:rPr lang="zh-CN" altLang="en-US" sz="3200">
                <a:latin typeface="Times New Roman" charset="0"/>
                <a:ea typeface="黑体" pitchFamily="49" charset="-122"/>
              </a:rPr>
              <a:t>但聚集了</a:t>
            </a:r>
            <a:r>
              <a:rPr lang="en-US" altLang="zh-CN" sz="3200">
                <a:latin typeface="Times New Roman" charset="0"/>
                <a:ea typeface="黑体" pitchFamily="49" charset="-122"/>
              </a:rPr>
              <a:t>AI</a:t>
            </a:r>
            <a:r>
              <a:rPr lang="zh-CN" altLang="en-US" sz="3200">
                <a:latin typeface="Times New Roman" charset="0"/>
                <a:ea typeface="黑体" pitchFamily="49" charset="-122"/>
              </a:rPr>
              <a:t>的主要人物特别是</a:t>
            </a:r>
            <a:r>
              <a:rPr lang="en-US" altLang="zh-CN" sz="3200">
                <a:latin typeface="Times New Roman" charset="0"/>
                <a:ea typeface="黑体" pitchFamily="49" charset="-122"/>
              </a:rPr>
              <a:t>AI</a:t>
            </a:r>
            <a:r>
              <a:rPr lang="zh-CN" altLang="en-US" sz="3200">
                <a:latin typeface="Times New Roman" charset="0"/>
                <a:ea typeface="黑体" pitchFamily="49" charset="-122"/>
              </a:rPr>
              <a:t>领域的</a:t>
            </a:r>
            <a:r>
              <a:rPr lang="en-US" altLang="zh-CN" sz="3200">
                <a:latin typeface="Times New Roman" charset="0"/>
                <a:ea typeface="黑体" pitchFamily="49" charset="-122"/>
              </a:rPr>
              <a:t>4</a:t>
            </a:r>
            <a:r>
              <a:rPr lang="zh-CN" altLang="en-US" sz="3200">
                <a:latin typeface="Times New Roman" charset="0"/>
                <a:ea typeface="黑体" pitchFamily="49" charset="-122"/>
              </a:rPr>
              <a:t>位著名专家</a:t>
            </a:r>
            <a:r>
              <a:rPr lang="en-US" altLang="zh-CN" sz="3200">
                <a:latin typeface="Times New Roman" charset="0"/>
                <a:ea typeface="黑体" pitchFamily="49" charset="-122"/>
              </a:rPr>
              <a:t>, </a:t>
            </a:r>
            <a:r>
              <a:rPr lang="zh-CN" altLang="en-US" sz="3200">
                <a:latin typeface="Times New Roman" charset="0"/>
                <a:ea typeface="黑体" pitchFamily="49" charset="-122"/>
              </a:rPr>
              <a:t>他们后来所在的大学也成为了美国</a:t>
            </a:r>
            <a:r>
              <a:rPr lang="en-US" altLang="zh-CN" sz="3200">
                <a:latin typeface="Times New Roman" charset="0"/>
                <a:ea typeface="黑体" pitchFamily="49" charset="-122"/>
              </a:rPr>
              <a:t>AI</a:t>
            </a:r>
            <a:r>
              <a:rPr lang="zh-CN" altLang="en-US" sz="3200">
                <a:latin typeface="Times New Roman" charset="0"/>
                <a:ea typeface="黑体" pitchFamily="49" charset="-122"/>
              </a:rPr>
              <a:t>研究的</a:t>
            </a:r>
            <a:r>
              <a:rPr lang="en-US" altLang="zh-CN" sz="3200">
                <a:latin typeface="Times New Roman" charset="0"/>
                <a:ea typeface="黑体" pitchFamily="49" charset="-122"/>
              </a:rPr>
              <a:t>3</a:t>
            </a:r>
            <a:r>
              <a:rPr lang="zh-CN" altLang="en-US" sz="3200">
                <a:latin typeface="Times New Roman" charset="0"/>
                <a:ea typeface="黑体" pitchFamily="49" charset="-122"/>
              </a:rPr>
              <a:t>大基地</a:t>
            </a:r>
            <a:r>
              <a:rPr lang="en-US" altLang="zh-CN" sz="3200">
                <a:latin typeface="Times New Roman" charset="0"/>
                <a:ea typeface="黑体" pitchFamily="49" charset="-122"/>
              </a:rPr>
              <a:t>:</a:t>
            </a:r>
            <a:r>
              <a:rPr lang="en-US" altLang="zh-CN" sz="2900">
                <a:latin typeface="Times New Roman" charset="0"/>
                <a:ea typeface="宋体" charset="-122"/>
              </a:rPr>
              <a:t> </a:t>
            </a:r>
          </a:p>
          <a:p>
            <a:pPr lvl="1">
              <a:lnSpc>
                <a:spcPct val="90000"/>
              </a:lnSpc>
            </a:pPr>
            <a:r>
              <a:rPr lang="en-US" altLang="zh-CN" sz="2800">
                <a:latin typeface="Times New Roman" charset="0"/>
                <a:ea typeface="黑体" pitchFamily="49" charset="-122"/>
              </a:rPr>
              <a:t>MIT—</a:t>
            </a:r>
            <a:r>
              <a:rPr lang="zh-CN" altLang="en-US" sz="2800">
                <a:latin typeface="Times New Roman" charset="0"/>
                <a:ea typeface="黑体" pitchFamily="49" charset="-122"/>
              </a:rPr>
              <a:t>明斯基</a:t>
            </a:r>
          </a:p>
          <a:p>
            <a:pPr lvl="1">
              <a:lnSpc>
                <a:spcPct val="90000"/>
              </a:lnSpc>
            </a:pPr>
            <a:r>
              <a:rPr lang="en-US" altLang="zh-CN" sz="2800">
                <a:latin typeface="Times New Roman" charset="0"/>
                <a:ea typeface="黑体" pitchFamily="49" charset="-122"/>
              </a:rPr>
              <a:t>Stanford—</a:t>
            </a:r>
            <a:r>
              <a:rPr lang="zh-CN" altLang="en-US" sz="2800">
                <a:latin typeface="Times New Roman" charset="0"/>
                <a:ea typeface="黑体" pitchFamily="49" charset="-122"/>
              </a:rPr>
              <a:t>麦卡锡</a:t>
            </a:r>
            <a:r>
              <a:rPr lang="en-US" altLang="zh-CN" sz="2800">
                <a:latin typeface="Times New Roman" charset="0"/>
                <a:ea typeface="黑体" pitchFamily="49" charset="-122"/>
              </a:rPr>
              <a:t>(</a:t>
            </a:r>
            <a:r>
              <a:rPr lang="zh-CN" altLang="en-US" sz="2800">
                <a:latin typeface="Times New Roman" charset="0"/>
                <a:ea typeface="黑体" pitchFamily="49" charset="-122"/>
              </a:rPr>
              <a:t>先在</a:t>
            </a:r>
            <a:r>
              <a:rPr lang="en-US" altLang="zh-CN" sz="2800">
                <a:latin typeface="Times New Roman" charset="0"/>
                <a:ea typeface="黑体" pitchFamily="49" charset="-122"/>
              </a:rPr>
              <a:t>MIT</a:t>
            </a:r>
            <a:r>
              <a:rPr lang="zh-CN" altLang="en-US" sz="2800">
                <a:latin typeface="Times New Roman" charset="0"/>
                <a:ea typeface="黑体" pitchFamily="49" charset="-122"/>
              </a:rPr>
              <a:t>后去了</a:t>
            </a:r>
            <a:r>
              <a:rPr lang="en-US" altLang="zh-CN" sz="2800">
                <a:latin typeface="Times New Roman" charset="0"/>
                <a:ea typeface="黑体" pitchFamily="49" charset="-122"/>
              </a:rPr>
              <a:t>Stanford)</a:t>
            </a:r>
          </a:p>
          <a:p>
            <a:pPr lvl="1">
              <a:lnSpc>
                <a:spcPct val="90000"/>
              </a:lnSpc>
            </a:pPr>
            <a:r>
              <a:rPr lang="en-US" altLang="zh-CN" sz="2800">
                <a:latin typeface="Times New Roman" charset="0"/>
                <a:ea typeface="黑体" pitchFamily="49" charset="-122"/>
              </a:rPr>
              <a:t>CMU—</a:t>
            </a:r>
            <a:r>
              <a:rPr lang="zh-CN" altLang="en-US" sz="2800">
                <a:latin typeface="Times New Roman" charset="0"/>
                <a:ea typeface="黑体" pitchFamily="49" charset="-122"/>
              </a:rPr>
              <a:t>纽厄尔和西蒙</a:t>
            </a:r>
          </a:p>
          <a:p>
            <a:pPr lvl="1">
              <a:lnSpc>
                <a:spcPct val="90000"/>
              </a:lnSpc>
            </a:pPr>
            <a:r>
              <a:rPr lang="zh-CN" altLang="en-US" sz="2800">
                <a:latin typeface="Times New Roman" charset="0"/>
                <a:ea typeface="黑体" pitchFamily="49" charset="-122"/>
              </a:rPr>
              <a:t>此外</a:t>
            </a:r>
            <a:r>
              <a:rPr lang="en-US" altLang="zh-CN" sz="2800">
                <a:latin typeface="Times New Roman" charset="0"/>
                <a:ea typeface="黑体" pitchFamily="49" charset="-122"/>
              </a:rPr>
              <a:t>, </a:t>
            </a:r>
            <a:r>
              <a:rPr lang="zh-CN" altLang="en-US" sz="2800">
                <a:latin typeface="Times New Roman" charset="0"/>
                <a:ea typeface="黑体" pitchFamily="49" charset="-122"/>
              </a:rPr>
              <a:t>还有</a:t>
            </a:r>
            <a:r>
              <a:rPr lang="en-US" altLang="zh-CN" sz="2800">
                <a:latin typeface="Times New Roman" charset="0"/>
                <a:ea typeface="黑体" pitchFamily="49" charset="-122"/>
              </a:rPr>
              <a:t>IBM</a:t>
            </a:r>
            <a:endParaRPr lang="zh-CN" altLang="en-US" sz="2800">
              <a:latin typeface="Times New Roman" charset="0"/>
              <a:ea typeface="黑体" pitchFamily="49" charset="-122"/>
            </a:endParaRPr>
          </a:p>
        </p:txBody>
      </p:sp>
      <p:sp>
        <p:nvSpPr>
          <p:cNvPr id="17306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8745953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818621" y="406396"/>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人工智能的诞生</a:t>
            </a:r>
            <a:r>
              <a:rPr lang="en-US" altLang="zh-CN" sz="4000" b="1" dirty="0">
                <a:solidFill>
                  <a:schemeClr val="tx1"/>
                </a:solidFill>
                <a:effectLst>
                  <a:outerShdw blurRad="38100" dist="38100" dir="2700000" algn="tl">
                    <a:srgbClr val="C0C0C0"/>
                  </a:outerShdw>
                </a:effectLst>
                <a:latin typeface="宋体" charset="-122"/>
                <a:ea typeface="宋体" charset="-122"/>
              </a:rPr>
              <a:t>(1956)[3]</a:t>
            </a:r>
          </a:p>
        </p:txBody>
      </p:sp>
      <p:sp>
        <p:nvSpPr>
          <p:cNvPr id="122883" name="Rectangle 3"/>
          <p:cNvSpPr>
            <a:spLocks noGrp="1" noChangeArrowheads="1"/>
          </p:cNvSpPr>
          <p:nvPr>
            <p:ph type="body" idx="1"/>
          </p:nvPr>
        </p:nvSpPr>
        <p:spPr>
          <a:xfrm>
            <a:off x="756708" y="1341433"/>
            <a:ext cx="8420100" cy="4624387"/>
          </a:xfrm>
        </p:spPr>
        <p:txBody>
          <a:bodyPr/>
          <a:lstStyle/>
          <a:p>
            <a:pPr>
              <a:lnSpc>
                <a:spcPct val="90000"/>
              </a:lnSpc>
            </a:pPr>
            <a:r>
              <a:rPr lang="zh-CN" altLang="en-US" sz="3200" dirty="0">
                <a:latin typeface="Times New Roman" charset="0"/>
                <a:ea typeface="黑体" pitchFamily="49" charset="-122"/>
              </a:rPr>
              <a:t>这次会议最为长久的贡献就是麦卡锡为该领域起的名字</a:t>
            </a:r>
            <a:r>
              <a:rPr lang="en-US" altLang="zh-CN" sz="3200" dirty="0">
                <a:latin typeface="Times New Roman" charset="0"/>
                <a:ea typeface="黑体" pitchFamily="49" charset="-122"/>
              </a:rPr>
              <a:t>: </a:t>
            </a:r>
            <a:r>
              <a:rPr lang="zh-CN" altLang="en-US" sz="3200" dirty="0">
                <a:latin typeface="Times New Roman" charset="0"/>
                <a:ea typeface="黑体" pitchFamily="49" charset="-122"/>
              </a:rPr>
              <a:t>人工智能</a:t>
            </a:r>
          </a:p>
          <a:p>
            <a:pPr>
              <a:lnSpc>
                <a:spcPct val="90000"/>
              </a:lnSpc>
            </a:pPr>
            <a:r>
              <a:rPr lang="zh-CN" altLang="en-US" sz="3200" dirty="0">
                <a:latin typeface="Times New Roman" charset="0"/>
                <a:ea typeface="黑体" pitchFamily="49" charset="-122"/>
              </a:rPr>
              <a:t>为什么</a:t>
            </a:r>
            <a:r>
              <a:rPr lang="en-US" altLang="zh-CN" sz="3200" dirty="0">
                <a:latin typeface="Times New Roman" charset="0"/>
                <a:ea typeface="黑体" pitchFamily="49" charset="-122"/>
              </a:rPr>
              <a:t>AI</a:t>
            </a:r>
            <a:r>
              <a:rPr lang="zh-CN" altLang="en-US" sz="3200" dirty="0">
                <a:latin typeface="Times New Roman" charset="0"/>
                <a:ea typeface="黑体" pitchFamily="49" charset="-122"/>
              </a:rPr>
              <a:t>有必要成为一个新领域</a:t>
            </a:r>
            <a:r>
              <a:rPr lang="en-US" altLang="zh-CN" sz="3200" dirty="0">
                <a:latin typeface="Times New Roman" charset="0"/>
                <a:ea typeface="黑体" pitchFamily="49" charset="-122"/>
              </a:rPr>
              <a:t>?</a:t>
            </a:r>
          </a:p>
          <a:p>
            <a:pPr lvl="1">
              <a:lnSpc>
                <a:spcPct val="90000"/>
              </a:lnSpc>
            </a:pPr>
            <a:r>
              <a:rPr lang="zh-CN" altLang="en-US" sz="2800" dirty="0">
                <a:latin typeface="Times New Roman" charset="0"/>
                <a:ea typeface="黑体" pitchFamily="49" charset="-122"/>
              </a:rPr>
              <a:t>目标不同：</a:t>
            </a:r>
            <a:r>
              <a:rPr lang="en-US" altLang="zh-CN" sz="2800" dirty="0">
                <a:latin typeface="Times New Roman" charset="0"/>
                <a:ea typeface="黑体" pitchFamily="49" charset="-122"/>
              </a:rPr>
              <a:t>AI</a:t>
            </a:r>
            <a:r>
              <a:rPr lang="zh-CN" altLang="en-US" sz="2800" dirty="0">
                <a:latin typeface="Times New Roman" charset="0"/>
                <a:ea typeface="黑体" pitchFamily="49" charset="-122"/>
              </a:rPr>
              <a:t>从一开始就承载着复制人的才能如创造性、自我修养、语言功能等思想，没有任何一个其他领域涉及这些问题</a:t>
            </a:r>
          </a:p>
          <a:p>
            <a:pPr lvl="1">
              <a:lnSpc>
                <a:spcPct val="90000"/>
              </a:lnSpc>
            </a:pPr>
            <a:r>
              <a:rPr lang="zh-CN" altLang="en-US" sz="2800" dirty="0">
                <a:latin typeface="Times New Roman" charset="0"/>
                <a:ea typeface="黑体" pitchFamily="49" charset="-122"/>
              </a:rPr>
              <a:t>方法论不同：是唯一一个明确属于计算机科学的分支，因而不是数学或者控制论或其他学科的分支</a:t>
            </a:r>
          </a:p>
          <a:p>
            <a:pPr lvl="1">
              <a:lnSpc>
                <a:spcPct val="90000"/>
              </a:lnSpc>
            </a:pPr>
            <a:r>
              <a:rPr lang="en-US" altLang="zh-CN" sz="2800" dirty="0">
                <a:latin typeface="Times New Roman" charset="0"/>
                <a:ea typeface="黑体" pitchFamily="49" charset="-122"/>
              </a:rPr>
              <a:t>AI</a:t>
            </a:r>
            <a:r>
              <a:rPr lang="zh-CN" altLang="en-US" sz="2800" dirty="0">
                <a:latin typeface="Times New Roman" charset="0"/>
                <a:ea typeface="黑体" pitchFamily="49" charset="-122"/>
              </a:rPr>
              <a:t>是唯一这样的领域：它试图建造在复杂和变化的环境中自动发挥功能的机器</a:t>
            </a:r>
          </a:p>
        </p:txBody>
      </p:sp>
      <p:sp>
        <p:nvSpPr>
          <p:cNvPr id="12288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41719979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584729" y="549275"/>
            <a:ext cx="8970433" cy="1223963"/>
          </a:xfrm>
        </p:spPr>
        <p:txBody>
          <a:bodyPr/>
          <a:lstStyle/>
          <a:p>
            <a:pPr algn="ctr"/>
            <a:r>
              <a:rPr lang="zh-CN" altLang="en-US" b="1" dirty="0">
                <a:solidFill>
                  <a:schemeClr val="tx1"/>
                </a:solidFill>
                <a:effectLst>
                  <a:outerShdw blurRad="38100" dist="38100" dir="2700000" algn="tl">
                    <a:srgbClr val="C0C0C0"/>
                  </a:outerShdw>
                </a:effectLst>
                <a:latin typeface="Times New Roman" charset="0"/>
                <a:ea typeface="宋体" charset="-122"/>
              </a:rPr>
              <a:t>早期的热情</a:t>
            </a:r>
            <a:r>
              <a:rPr lang="en-US" altLang="zh-CN" b="1" dirty="0">
                <a:solidFill>
                  <a:schemeClr val="tx1"/>
                </a:solidFill>
                <a:effectLst>
                  <a:outerShdw blurRad="38100" dist="38100" dir="2700000" algn="tl">
                    <a:srgbClr val="C0C0C0"/>
                  </a:outerShdw>
                </a:effectLst>
                <a:latin typeface="Times New Roman" charset="0"/>
                <a:ea typeface="宋体" charset="-122"/>
              </a:rPr>
              <a:t>, </a:t>
            </a:r>
            <a:r>
              <a:rPr lang="zh-CN" altLang="en-US" b="1" dirty="0">
                <a:solidFill>
                  <a:schemeClr val="tx1"/>
                </a:solidFill>
                <a:effectLst>
                  <a:outerShdw blurRad="38100" dist="38100" dir="2700000" algn="tl">
                    <a:srgbClr val="C0C0C0"/>
                  </a:outerShdw>
                </a:effectLst>
                <a:latin typeface="Times New Roman" charset="0"/>
                <a:ea typeface="宋体" charset="-122"/>
              </a:rPr>
              <a:t>巨大的期望</a:t>
            </a:r>
            <a:br>
              <a:rPr lang="zh-CN" altLang="en-US" b="1" dirty="0">
                <a:solidFill>
                  <a:schemeClr val="tx1"/>
                </a:solidFill>
                <a:effectLst>
                  <a:outerShdw blurRad="38100" dist="38100" dir="2700000" algn="tl">
                    <a:srgbClr val="C0C0C0"/>
                  </a:outerShdw>
                </a:effectLst>
                <a:latin typeface="Times New Roman" charset="0"/>
                <a:ea typeface="宋体" charset="-122"/>
              </a:rPr>
            </a:br>
            <a:r>
              <a:rPr lang="en-US" altLang="zh-CN" b="1" dirty="0">
                <a:solidFill>
                  <a:schemeClr val="tx1"/>
                </a:solidFill>
                <a:effectLst>
                  <a:outerShdw blurRad="38100" dist="38100" dir="2700000" algn="tl">
                    <a:srgbClr val="C0C0C0"/>
                  </a:outerShdw>
                </a:effectLst>
                <a:latin typeface="宋体" charset="-122"/>
                <a:ea typeface="宋体" charset="-122"/>
              </a:rPr>
              <a:t>(1952~1969)(1)</a:t>
            </a:r>
          </a:p>
        </p:txBody>
      </p:sp>
      <p:sp>
        <p:nvSpPr>
          <p:cNvPr id="105475" name="Rectangle 3"/>
          <p:cNvSpPr>
            <a:spLocks noGrp="1" noChangeArrowheads="1"/>
          </p:cNvSpPr>
          <p:nvPr>
            <p:ph type="body" idx="1"/>
          </p:nvPr>
        </p:nvSpPr>
        <p:spPr>
          <a:xfrm>
            <a:off x="818621" y="1844675"/>
            <a:ext cx="8420100" cy="4408488"/>
          </a:xfrm>
        </p:spPr>
        <p:txBody>
          <a:bodyPr/>
          <a:lstStyle/>
          <a:p>
            <a:r>
              <a:rPr lang="zh-CN" altLang="en-US" sz="3200" dirty="0">
                <a:latin typeface="Times New Roman" charset="0"/>
                <a:ea typeface="黑体" pitchFamily="49" charset="-122"/>
              </a:rPr>
              <a:t>当时，主流的思想是“一台机器永远不能做</a:t>
            </a:r>
            <a:r>
              <a:rPr lang="en-US" altLang="zh-CN" sz="3200" dirty="0">
                <a:latin typeface="Times New Roman" charset="0"/>
                <a:ea typeface="黑体" pitchFamily="49" charset="-122"/>
              </a:rPr>
              <a:t>X”(</a:t>
            </a:r>
            <a:r>
              <a:rPr lang="zh-CN" altLang="en-US" sz="3200" dirty="0">
                <a:latin typeface="Times New Roman" charset="0"/>
                <a:ea typeface="黑体" pitchFamily="49" charset="-122"/>
              </a:rPr>
              <a:t>而不是考虑“看看计算机能不能做</a:t>
            </a:r>
            <a:r>
              <a:rPr lang="en-US" altLang="zh-CN" sz="3200" dirty="0">
                <a:latin typeface="Times New Roman" charset="0"/>
                <a:ea typeface="黑体" pitchFamily="49" charset="-122"/>
              </a:rPr>
              <a:t>X</a:t>
            </a:r>
            <a:r>
              <a:rPr lang="zh-CN" altLang="en-US" sz="3200" dirty="0">
                <a:latin typeface="Times New Roman" charset="0"/>
                <a:ea typeface="黑体" pitchFamily="49" charset="-122"/>
              </a:rPr>
              <a:t>？”</a:t>
            </a:r>
            <a:r>
              <a:rPr lang="en-US" altLang="zh-CN" sz="3200" dirty="0">
                <a:latin typeface="Times New Roman" charset="0"/>
                <a:ea typeface="黑体" pitchFamily="49" charset="-122"/>
              </a:rPr>
              <a:t>)</a:t>
            </a:r>
          </a:p>
          <a:p>
            <a:r>
              <a:rPr lang="en-US" altLang="zh-CN" sz="3200" dirty="0">
                <a:latin typeface="Times New Roman" charset="0"/>
                <a:ea typeface="黑体" pitchFamily="49" charset="-122"/>
              </a:rPr>
              <a:t>AI</a:t>
            </a:r>
            <a:r>
              <a:rPr lang="zh-CN" altLang="en-US" sz="3200" dirty="0">
                <a:latin typeface="Times New Roman" charset="0"/>
                <a:ea typeface="黑体" pitchFamily="49" charset="-122"/>
              </a:rPr>
              <a:t>研究者们就演示一个接一个的</a:t>
            </a:r>
            <a:r>
              <a:rPr lang="en-US" altLang="zh-CN" sz="3200" dirty="0">
                <a:latin typeface="Times New Roman" charset="0"/>
                <a:ea typeface="黑体" pitchFamily="49" charset="-122"/>
              </a:rPr>
              <a:t>X</a:t>
            </a:r>
          </a:p>
          <a:p>
            <a:pPr lvl="1"/>
            <a:r>
              <a:rPr lang="en-US" altLang="zh-CN" sz="2900" dirty="0">
                <a:latin typeface="Times New Roman" charset="0"/>
                <a:ea typeface="黑体" pitchFamily="49" charset="-122"/>
              </a:rPr>
              <a:t>CMU: </a:t>
            </a:r>
            <a:r>
              <a:rPr lang="zh-CN" altLang="en-US" sz="2900" dirty="0">
                <a:latin typeface="Times New Roman" charset="0"/>
                <a:ea typeface="黑体" pitchFamily="49" charset="-122"/>
              </a:rPr>
              <a:t>纽厄尔和西蒙完成通用问题求解器</a:t>
            </a:r>
            <a:r>
              <a:rPr lang="en-US" altLang="zh-CN" sz="2900" dirty="0">
                <a:latin typeface="Times New Roman" charset="0"/>
                <a:ea typeface="黑体" pitchFamily="49" charset="-122"/>
              </a:rPr>
              <a:t>(GPS), </a:t>
            </a:r>
            <a:r>
              <a:rPr lang="zh-CN" altLang="en-US" sz="2900" dirty="0">
                <a:latin typeface="Times New Roman" charset="0"/>
                <a:ea typeface="黑体" pitchFamily="49" charset="-122"/>
              </a:rPr>
              <a:t>该系统及其后续程序的成功导致了他们提出著名的</a:t>
            </a:r>
            <a:r>
              <a:rPr lang="zh-CN" altLang="en-US" sz="2900" b="1" dirty="0">
                <a:latin typeface="Times New Roman" charset="0"/>
                <a:ea typeface="黑体" pitchFamily="49" charset="-122"/>
              </a:rPr>
              <a:t>物理符号系统</a:t>
            </a:r>
            <a:r>
              <a:rPr lang="zh-CN" altLang="en-US" sz="2900" dirty="0">
                <a:latin typeface="Times New Roman" charset="0"/>
                <a:ea typeface="黑体" pitchFamily="49" charset="-122"/>
              </a:rPr>
              <a:t>假设</a:t>
            </a:r>
          </a:p>
        </p:txBody>
      </p:sp>
      <p:sp>
        <p:nvSpPr>
          <p:cNvPr id="10547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398430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584729" y="549275"/>
            <a:ext cx="8970433" cy="1223963"/>
          </a:xfrm>
        </p:spPr>
        <p:txBody>
          <a:bodyPr/>
          <a:lstStyle/>
          <a:p>
            <a:pPr algn="ctr"/>
            <a:r>
              <a:rPr lang="zh-CN" altLang="en-US" b="1">
                <a:solidFill>
                  <a:schemeClr val="tx1"/>
                </a:solidFill>
                <a:effectLst>
                  <a:outerShdw blurRad="38100" dist="38100" dir="2700000" algn="tl">
                    <a:srgbClr val="C0C0C0"/>
                  </a:outerShdw>
                </a:effectLst>
                <a:latin typeface="Times New Roman" charset="0"/>
                <a:ea typeface="宋体" charset="-122"/>
              </a:rPr>
              <a:t>早期的热情</a:t>
            </a:r>
            <a:r>
              <a:rPr lang="en-US" altLang="zh-CN" b="1">
                <a:solidFill>
                  <a:schemeClr val="tx1"/>
                </a:solidFill>
                <a:effectLst>
                  <a:outerShdw blurRad="38100" dist="38100" dir="2700000" algn="tl">
                    <a:srgbClr val="C0C0C0"/>
                  </a:outerShdw>
                </a:effectLst>
                <a:latin typeface="Times New Roman" charset="0"/>
                <a:ea typeface="宋体" charset="-122"/>
              </a:rPr>
              <a:t>, </a:t>
            </a:r>
            <a:r>
              <a:rPr lang="zh-CN" altLang="en-US" b="1">
                <a:solidFill>
                  <a:schemeClr val="tx1"/>
                </a:solidFill>
                <a:effectLst>
                  <a:outerShdw blurRad="38100" dist="38100" dir="2700000" algn="tl">
                    <a:srgbClr val="C0C0C0"/>
                  </a:outerShdw>
                </a:effectLst>
                <a:latin typeface="Times New Roman" charset="0"/>
                <a:ea typeface="宋体" charset="-122"/>
              </a:rPr>
              <a:t>巨大的期望</a:t>
            </a:r>
            <a:br>
              <a:rPr lang="zh-CN" altLang="en-US" b="1">
                <a:solidFill>
                  <a:schemeClr val="tx1"/>
                </a:solidFill>
                <a:effectLst>
                  <a:outerShdw blurRad="38100" dist="38100" dir="2700000" algn="tl">
                    <a:srgbClr val="C0C0C0"/>
                  </a:outerShdw>
                </a:effectLst>
                <a:latin typeface="Times New Roman" charset="0"/>
                <a:ea typeface="宋体" charset="-122"/>
              </a:rPr>
            </a:br>
            <a:r>
              <a:rPr lang="en-US" altLang="zh-CN" b="1">
                <a:solidFill>
                  <a:schemeClr val="tx1"/>
                </a:solidFill>
                <a:effectLst>
                  <a:outerShdw blurRad="38100" dist="38100" dir="2700000" algn="tl">
                    <a:srgbClr val="C0C0C0"/>
                  </a:outerShdw>
                </a:effectLst>
                <a:latin typeface="宋体" charset="-122"/>
                <a:ea typeface="宋体" charset="-122"/>
              </a:rPr>
              <a:t>(1952~1969)(2)</a:t>
            </a:r>
          </a:p>
        </p:txBody>
      </p:sp>
      <p:sp>
        <p:nvSpPr>
          <p:cNvPr id="174083" name="Rectangle 3"/>
          <p:cNvSpPr>
            <a:spLocks noGrp="1" noChangeArrowheads="1"/>
          </p:cNvSpPr>
          <p:nvPr>
            <p:ph type="body" idx="1"/>
          </p:nvPr>
        </p:nvSpPr>
        <p:spPr>
          <a:xfrm>
            <a:off x="818621" y="1844675"/>
            <a:ext cx="8420100" cy="4408488"/>
          </a:xfrm>
        </p:spPr>
        <p:txBody>
          <a:bodyPr/>
          <a:lstStyle/>
          <a:p>
            <a:pPr lvl="1"/>
            <a:r>
              <a:rPr lang="en-US" altLang="zh-CN" sz="2800">
                <a:latin typeface="Times New Roman" charset="0"/>
                <a:ea typeface="黑体" pitchFamily="49" charset="-122"/>
              </a:rPr>
              <a:t>IBM: 1959—Herbert Gelernter</a:t>
            </a:r>
            <a:r>
              <a:rPr lang="zh-CN" altLang="en-US" sz="2800">
                <a:latin typeface="Times New Roman" charset="0"/>
                <a:ea typeface="黑体" pitchFamily="49" charset="-122"/>
              </a:rPr>
              <a:t>建造了几何定理证明机</a:t>
            </a:r>
            <a:r>
              <a:rPr lang="en-US" altLang="zh-CN" sz="2800">
                <a:latin typeface="Times New Roman" charset="0"/>
                <a:ea typeface="黑体" pitchFamily="49" charset="-122"/>
              </a:rPr>
              <a:t>; 1952</a:t>
            </a:r>
            <a:r>
              <a:rPr lang="zh-CN" altLang="en-US" sz="2800">
                <a:latin typeface="Times New Roman" charset="0"/>
                <a:ea typeface="黑体" pitchFamily="49" charset="-122"/>
              </a:rPr>
              <a:t>年起</a:t>
            </a:r>
            <a:r>
              <a:rPr lang="en-US" altLang="zh-CN" sz="2800">
                <a:latin typeface="Times New Roman" charset="0"/>
                <a:ea typeface="黑体" pitchFamily="49" charset="-122"/>
              </a:rPr>
              <a:t>, </a:t>
            </a:r>
            <a:r>
              <a:rPr lang="zh-CN" altLang="en-US" sz="2800">
                <a:latin typeface="Times New Roman" charset="0"/>
                <a:ea typeface="黑体" pitchFamily="49" charset="-122"/>
              </a:rPr>
              <a:t>塞缪尔写了一系列西洋跳棋程序</a:t>
            </a:r>
            <a:r>
              <a:rPr lang="en-US" altLang="zh-CN" sz="2800">
                <a:latin typeface="Times New Roman" charset="0"/>
                <a:ea typeface="黑体" pitchFamily="49" charset="-122"/>
              </a:rPr>
              <a:t>, </a:t>
            </a:r>
            <a:r>
              <a:rPr lang="zh-CN" altLang="en-US" sz="2800">
                <a:latin typeface="Times New Roman" charset="0"/>
                <a:ea typeface="黑体" pitchFamily="49" charset="-122"/>
              </a:rPr>
              <a:t>通过学习可达业余高手的级别</a:t>
            </a:r>
          </a:p>
          <a:p>
            <a:pPr lvl="1"/>
            <a:r>
              <a:rPr lang="en-US" altLang="zh-CN" sz="2800">
                <a:latin typeface="Times New Roman" charset="0"/>
                <a:ea typeface="黑体" pitchFamily="49" charset="-122"/>
              </a:rPr>
              <a:t>MIT: 1958</a:t>
            </a:r>
            <a:r>
              <a:rPr lang="zh-CN" altLang="en-US" sz="2800">
                <a:latin typeface="Times New Roman" charset="0"/>
                <a:ea typeface="黑体" pitchFamily="49" charset="-122"/>
              </a:rPr>
              <a:t>年麦卡锡到了以后作出了三项重要贡献 </a:t>
            </a:r>
            <a:r>
              <a:rPr lang="en-US" altLang="zh-CN" sz="2800">
                <a:latin typeface="Times New Roman" charset="0"/>
                <a:ea typeface="黑体" pitchFamily="49" charset="-122"/>
              </a:rPr>
              <a:t>/</a:t>
            </a:r>
            <a:r>
              <a:rPr lang="zh-CN" altLang="en-US" sz="2800">
                <a:latin typeface="Times New Roman" charset="0"/>
                <a:ea typeface="黑体" pitchFamily="49" charset="-122"/>
              </a:rPr>
              <a:t>贡献</a:t>
            </a:r>
            <a:r>
              <a:rPr lang="en-US" altLang="zh-CN" sz="2800">
                <a:latin typeface="Times New Roman" charset="0"/>
                <a:ea typeface="黑体" pitchFamily="49" charset="-122"/>
              </a:rPr>
              <a:t>1: </a:t>
            </a:r>
            <a:r>
              <a:rPr lang="zh-CN" altLang="en-US" sz="2800">
                <a:latin typeface="Times New Roman" charset="0"/>
                <a:ea typeface="黑体" pitchFamily="49" charset="-122"/>
              </a:rPr>
              <a:t>定义了</a:t>
            </a:r>
            <a:r>
              <a:rPr lang="en-US" altLang="zh-CN" sz="2800">
                <a:latin typeface="Times New Roman" charset="0"/>
                <a:ea typeface="黑体" pitchFamily="49" charset="-122"/>
              </a:rPr>
              <a:t>LISP</a:t>
            </a:r>
            <a:r>
              <a:rPr lang="zh-CN" altLang="en-US" sz="2800">
                <a:latin typeface="Times New Roman" charset="0"/>
                <a:ea typeface="黑体" pitchFamily="49" charset="-122"/>
              </a:rPr>
              <a:t>语言 </a:t>
            </a:r>
            <a:r>
              <a:rPr lang="en-US" altLang="zh-CN" sz="2800">
                <a:latin typeface="Times New Roman" charset="0"/>
                <a:ea typeface="黑体" pitchFamily="49" charset="-122"/>
              </a:rPr>
              <a:t>/ </a:t>
            </a:r>
            <a:r>
              <a:rPr lang="zh-CN" altLang="en-US" sz="2800">
                <a:latin typeface="Times New Roman" charset="0"/>
                <a:ea typeface="黑体" pitchFamily="49" charset="-122"/>
              </a:rPr>
              <a:t>贡献</a:t>
            </a:r>
            <a:r>
              <a:rPr lang="en-US" altLang="zh-CN" sz="2800">
                <a:latin typeface="Times New Roman" charset="0"/>
                <a:ea typeface="黑体" pitchFamily="49" charset="-122"/>
              </a:rPr>
              <a:t>2: </a:t>
            </a:r>
            <a:r>
              <a:rPr lang="zh-CN" altLang="en-US" sz="2800">
                <a:latin typeface="Times New Roman" charset="0"/>
                <a:ea typeface="黑体" pitchFamily="49" charset="-122"/>
              </a:rPr>
              <a:t>与</a:t>
            </a:r>
            <a:r>
              <a:rPr lang="en-US" altLang="zh-CN" sz="2800">
                <a:latin typeface="Times New Roman" charset="0"/>
                <a:ea typeface="黑体" pitchFamily="49" charset="-122"/>
              </a:rPr>
              <a:t>MIT</a:t>
            </a:r>
            <a:r>
              <a:rPr lang="zh-CN" altLang="en-US" sz="2800">
                <a:latin typeface="Times New Roman" charset="0"/>
                <a:ea typeface="黑体" pitchFamily="49" charset="-122"/>
              </a:rPr>
              <a:t>其他人发明了分时技术 </a:t>
            </a:r>
            <a:r>
              <a:rPr lang="en-US" altLang="zh-CN" sz="2800">
                <a:latin typeface="Times New Roman" charset="0"/>
                <a:ea typeface="黑体" pitchFamily="49" charset="-122"/>
              </a:rPr>
              <a:t>/ </a:t>
            </a:r>
            <a:r>
              <a:rPr lang="zh-CN" altLang="en-US" sz="2800">
                <a:latin typeface="Times New Roman" charset="0"/>
                <a:ea typeface="黑体" pitchFamily="49" charset="-122"/>
              </a:rPr>
              <a:t>贡献</a:t>
            </a:r>
            <a:r>
              <a:rPr lang="en-US" altLang="zh-CN" sz="2800">
                <a:latin typeface="Times New Roman" charset="0"/>
                <a:ea typeface="黑体" pitchFamily="49" charset="-122"/>
              </a:rPr>
              <a:t>3: </a:t>
            </a:r>
            <a:r>
              <a:rPr lang="zh-CN" altLang="en-US" sz="2800">
                <a:latin typeface="Times New Roman" charset="0"/>
                <a:ea typeface="黑体" pitchFamily="49" charset="-122"/>
              </a:rPr>
              <a:t>发表了题为</a:t>
            </a:r>
            <a:r>
              <a:rPr lang="en-US" altLang="zh-CN" sz="2800">
                <a:latin typeface="Times New Roman" charset="0"/>
                <a:ea typeface="黑体" pitchFamily="49" charset="-122"/>
              </a:rPr>
              <a:t>《Program with Common Sense》</a:t>
            </a:r>
            <a:r>
              <a:rPr lang="zh-CN" altLang="en-US" sz="2800">
                <a:latin typeface="Times New Roman" charset="0"/>
                <a:ea typeface="黑体" pitchFamily="49" charset="-122"/>
              </a:rPr>
              <a:t>的论文</a:t>
            </a:r>
            <a:r>
              <a:rPr lang="en-US" altLang="zh-CN" sz="2800">
                <a:latin typeface="Times New Roman" charset="0"/>
                <a:ea typeface="黑体" pitchFamily="49" charset="-122"/>
              </a:rPr>
              <a:t>, </a:t>
            </a:r>
            <a:r>
              <a:rPr lang="zh-CN" altLang="en-US" sz="2800">
                <a:latin typeface="Times New Roman" charset="0"/>
                <a:ea typeface="黑体" pitchFamily="49" charset="-122"/>
              </a:rPr>
              <a:t>文中描述了“建议采纳者</a:t>
            </a:r>
            <a:r>
              <a:rPr lang="en-US" altLang="zh-CN" sz="2800">
                <a:latin typeface="Times New Roman" charset="0"/>
                <a:ea typeface="黑体" pitchFamily="49" charset="-122"/>
              </a:rPr>
              <a:t>”</a:t>
            </a:r>
            <a:r>
              <a:rPr lang="zh-CN" altLang="en-US" sz="2800">
                <a:latin typeface="Times New Roman" charset="0"/>
                <a:ea typeface="黑体" pitchFamily="49" charset="-122"/>
              </a:rPr>
              <a:t>程序</a:t>
            </a:r>
            <a:r>
              <a:rPr lang="en-US" altLang="zh-CN" sz="2800">
                <a:latin typeface="Times New Roman" charset="0"/>
                <a:ea typeface="黑体" pitchFamily="49" charset="-122"/>
              </a:rPr>
              <a:t>. </a:t>
            </a:r>
            <a:r>
              <a:rPr lang="zh-CN" altLang="en-US" sz="2800">
                <a:latin typeface="Times New Roman" charset="0"/>
                <a:ea typeface="黑体" pitchFamily="49" charset="-122"/>
              </a:rPr>
              <a:t>该程序实现了知识表示和推理的中心原则</a:t>
            </a:r>
            <a:r>
              <a:rPr lang="en-US" altLang="zh-CN" sz="2800">
                <a:latin typeface="Times New Roman" charset="0"/>
                <a:ea typeface="黑体" pitchFamily="49" charset="-122"/>
              </a:rPr>
              <a:t>: </a:t>
            </a:r>
            <a:r>
              <a:rPr lang="zh-CN" altLang="en-US" sz="2800">
                <a:latin typeface="Times New Roman" charset="0"/>
                <a:ea typeface="黑体" pitchFamily="49" charset="-122"/>
              </a:rPr>
              <a:t>具备明确的知识表示</a:t>
            </a:r>
            <a:r>
              <a:rPr lang="en-US" altLang="zh-CN" sz="2800">
                <a:latin typeface="Times New Roman" charset="0"/>
                <a:ea typeface="黑体" pitchFamily="49" charset="-122"/>
              </a:rPr>
              <a:t>, </a:t>
            </a:r>
            <a:r>
              <a:rPr lang="zh-CN" altLang="en-US" sz="2800">
                <a:latin typeface="Times New Roman" charset="0"/>
                <a:ea typeface="黑体" pitchFamily="49" charset="-122"/>
              </a:rPr>
              <a:t>并能通过演绎过程处理这些表示</a:t>
            </a:r>
            <a:endParaRPr lang="en-US" altLang="zh-CN" sz="2800">
              <a:latin typeface="Times New Roman" charset="0"/>
              <a:ea typeface="黑体" pitchFamily="49" charset="-122"/>
            </a:endParaRPr>
          </a:p>
        </p:txBody>
      </p:sp>
      <p:sp>
        <p:nvSpPr>
          <p:cNvPr id="17408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1001561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584729" y="549275"/>
            <a:ext cx="8970433" cy="1223963"/>
          </a:xfrm>
        </p:spPr>
        <p:txBody>
          <a:bodyPr/>
          <a:lstStyle/>
          <a:p>
            <a:pPr algn="ctr"/>
            <a:r>
              <a:rPr lang="zh-CN" altLang="en-US" b="1">
                <a:solidFill>
                  <a:schemeClr val="tx1"/>
                </a:solidFill>
                <a:effectLst>
                  <a:outerShdw blurRad="38100" dist="38100" dir="2700000" algn="tl">
                    <a:srgbClr val="C0C0C0"/>
                  </a:outerShdw>
                </a:effectLst>
                <a:latin typeface="Times New Roman" charset="0"/>
                <a:ea typeface="宋体" charset="-122"/>
              </a:rPr>
              <a:t>早期的热情</a:t>
            </a:r>
            <a:r>
              <a:rPr lang="en-US" altLang="zh-CN" b="1">
                <a:solidFill>
                  <a:schemeClr val="tx1"/>
                </a:solidFill>
                <a:effectLst>
                  <a:outerShdw blurRad="38100" dist="38100" dir="2700000" algn="tl">
                    <a:srgbClr val="C0C0C0"/>
                  </a:outerShdw>
                </a:effectLst>
                <a:latin typeface="Times New Roman" charset="0"/>
                <a:ea typeface="宋体" charset="-122"/>
              </a:rPr>
              <a:t>, </a:t>
            </a:r>
            <a:r>
              <a:rPr lang="zh-CN" altLang="en-US" b="1">
                <a:solidFill>
                  <a:schemeClr val="tx1"/>
                </a:solidFill>
                <a:effectLst>
                  <a:outerShdw blurRad="38100" dist="38100" dir="2700000" algn="tl">
                    <a:srgbClr val="C0C0C0"/>
                  </a:outerShdw>
                </a:effectLst>
                <a:latin typeface="Times New Roman" charset="0"/>
                <a:ea typeface="宋体" charset="-122"/>
              </a:rPr>
              <a:t>巨大的期望</a:t>
            </a:r>
            <a:br>
              <a:rPr lang="zh-CN" altLang="en-US" b="1">
                <a:solidFill>
                  <a:schemeClr val="tx1"/>
                </a:solidFill>
                <a:effectLst>
                  <a:outerShdw blurRad="38100" dist="38100" dir="2700000" algn="tl">
                    <a:srgbClr val="C0C0C0"/>
                  </a:outerShdw>
                </a:effectLst>
                <a:latin typeface="Times New Roman" charset="0"/>
                <a:ea typeface="宋体" charset="-122"/>
              </a:rPr>
            </a:br>
            <a:r>
              <a:rPr lang="en-US" altLang="zh-CN" b="1">
                <a:solidFill>
                  <a:schemeClr val="tx1"/>
                </a:solidFill>
                <a:effectLst>
                  <a:outerShdw blurRad="38100" dist="38100" dir="2700000" algn="tl">
                    <a:srgbClr val="C0C0C0"/>
                  </a:outerShdw>
                </a:effectLst>
                <a:latin typeface="宋体" charset="-122"/>
                <a:ea typeface="宋体" charset="-122"/>
              </a:rPr>
              <a:t>(1952~1969)(3)</a:t>
            </a:r>
          </a:p>
        </p:txBody>
      </p:sp>
      <p:sp>
        <p:nvSpPr>
          <p:cNvPr id="123907" name="Rectangle 3"/>
          <p:cNvSpPr>
            <a:spLocks noGrp="1" noChangeArrowheads="1"/>
          </p:cNvSpPr>
          <p:nvPr>
            <p:ph type="body" idx="1"/>
          </p:nvPr>
        </p:nvSpPr>
        <p:spPr>
          <a:xfrm>
            <a:off x="662120" y="1773238"/>
            <a:ext cx="8659151" cy="4464050"/>
          </a:xfrm>
        </p:spPr>
        <p:txBody>
          <a:bodyPr/>
          <a:lstStyle/>
          <a:p>
            <a:pPr lvl="1" latinLnBrk="0"/>
            <a:r>
              <a:rPr lang="en-US" altLang="zh-CN" sz="2800" dirty="0">
                <a:latin typeface="Times New Roman" charset="0"/>
                <a:ea typeface="黑体" pitchFamily="49" charset="-122"/>
              </a:rPr>
              <a:t>Stanford: 1963</a:t>
            </a:r>
            <a:r>
              <a:rPr lang="zh-CN" altLang="en-US" sz="2800" dirty="0">
                <a:latin typeface="Times New Roman" charset="0"/>
                <a:ea typeface="黑体" pitchFamily="49" charset="-122"/>
              </a:rPr>
              <a:t>年麦卡锡启动了斯坦福的</a:t>
            </a:r>
            <a:r>
              <a:rPr lang="en-US" altLang="zh-CN" sz="2800" dirty="0">
                <a:latin typeface="Times New Roman" charset="0"/>
                <a:ea typeface="黑体" pitchFamily="49" charset="-122"/>
              </a:rPr>
              <a:t>AI</a:t>
            </a:r>
            <a:r>
              <a:rPr lang="zh-CN" altLang="en-US" sz="2800" dirty="0">
                <a:latin typeface="Times New Roman" charset="0"/>
                <a:ea typeface="黑体" pitchFamily="49" charset="-122"/>
              </a:rPr>
              <a:t>实验室</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着重研究逻辑推理的通用方法</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后来如</a:t>
            </a:r>
            <a:r>
              <a:rPr lang="en-US" altLang="zh-CN" sz="2800" dirty="0">
                <a:latin typeface="Times New Roman" charset="0"/>
                <a:ea typeface="黑体" pitchFamily="49" charset="-122"/>
              </a:rPr>
              <a:t>Robinson</a:t>
            </a:r>
            <a:r>
              <a:rPr lang="zh-CN" altLang="en-US" sz="2800" dirty="0">
                <a:latin typeface="Times New Roman" charset="0"/>
                <a:ea typeface="黑体" pitchFamily="49" charset="-122"/>
              </a:rPr>
              <a:t>发现归结方法</a:t>
            </a:r>
            <a:r>
              <a:rPr lang="en-US" altLang="zh-CN" sz="2800" dirty="0">
                <a:latin typeface="Times New Roman" charset="0"/>
                <a:ea typeface="黑体" pitchFamily="49" charset="-122"/>
              </a:rPr>
              <a:t>) / </a:t>
            </a:r>
            <a:r>
              <a:rPr lang="zh-CN" altLang="en-US" sz="2800" dirty="0">
                <a:latin typeface="Times New Roman" charset="0"/>
                <a:ea typeface="黑体" pitchFamily="49" charset="-122"/>
              </a:rPr>
              <a:t>以及机器人研究</a:t>
            </a:r>
          </a:p>
          <a:p>
            <a:pPr lvl="1" latinLnBrk="0"/>
            <a:r>
              <a:rPr lang="en-US" altLang="zh-CN" sz="2800" dirty="0">
                <a:latin typeface="Times New Roman" charset="0"/>
                <a:ea typeface="黑体" pitchFamily="49" charset="-122"/>
              </a:rPr>
              <a:t>MIT: 1958</a:t>
            </a:r>
            <a:r>
              <a:rPr lang="zh-CN" altLang="en-US" sz="2800" dirty="0">
                <a:latin typeface="Times New Roman" charset="0"/>
                <a:ea typeface="黑体" pitchFamily="49" charset="-122"/>
              </a:rPr>
              <a:t>年明斯基也到了</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不过他对程序如何实现更感兴趣</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并最终发展出反逻辑的观点 </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指导了一系列学生</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选择那些显然需要智能才能解决的受限问题 </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贡献</a:t>
            </a:r>
            <a:r>
              <a:rPr lang="en-US" altLang="zh-CN" sz="2800" dirty="0">
                <a:latin typeface="Times New Roman" charset="0"/>
                <a:ea typeface="黑体" pitchFamily="49" charset="-122"/>
              </a:rPr>
              <a:t>: </a:t>
            </a:r>
            <a:r>
              <a:rPr lang="zh-CN" altLang="en-US" sz="2800" b="1" dirty="0">
                <a:latin typeface="Times New Roman" charset="0"/>
                <a:ea typeface="黑体" pitchFamily="49" charset="-122"/>
              </a:rPr>
              <a:t>微世界</a:t>
            </a:r>
            <a:r>
              <a:rPr lang="zh-CN" altLang="en-US" sz="2800" dirty="0">
                <a:latin typeface="Times New Roman" charset="0"/>
                <a:ea typeface="黑体" pitchFamily="49" charset="-122"/>
              </a:rPr>
              <a:t>模型</a:t>
            </a:r>
          </a:p>
          <a:p>
            <a:pPr lvl="1"/>
            <a:r>
              <a:rPr lang="en-US" altLang="zh-CN" sz="2800" dirty="0">
                <a:latin typeface="Times New Roman" charset="0"/>
                <a:ea typeface="黑体" pitchFamily="49" charset="-122"/>
              </a:rPr>
              <a:t>MIT: </a:t>
            </a:r>
            <a:r>
              <a:rPr lang="zh-CN" altLang="en-US" sz="2800" dirty="0">
                <a:latin typeface="Times New Roman" charset="0"/>
                <a:ea typeface="黑体" pitchFamily="49" charset="-122"/>
              </a:rPr>
              <a:t>最著名的微世界是积木世界</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在此基础上完成了许多研究工作如</a:t>
            </a:r>
            <a:r>
              <a:rPr lang="en-US" altLang="zh-CN" sz="2800" dirty="0">
                <a:latin typeface="Times New Roman" charset="0"/>
                <a:ea typeface="黑体" pitchFamily="49" charset="-122"/>
              </a:rPr>
              <a:t>: </a:t>
            </a:r>
            <a:r>
              <a:rPr lang="zh-CN" altLang="en-US" sz="2800" dirty="0">
                <a:latin typeface="Times New Roman" charset="0"/>
                <a:ea typeface="黑体" pitchFamily="49" charset="-122"/>
              </a:rPr>
              <a:t>视觉项目、自然语言理解项目</a:t>
            </a:r>
            <a:r>
              <a:rPr lang="en-US" altLang="zh-CN" sz="2800" dirty="0">
                <a:latin typeface="Times New Roman" charset="0"/>
                <a:ea typeface="黑体" pitchFamily="49" charset="-122"/>
              </a:rPr>
              <a:t>(Terry </a:t>
            </a:r>
            <a:r>
              <a:rPr lang="en-US" altLang="zh-CN" sz="2800" dirty="0" err="1">
                <a:latin typeface="Times New Roman" charset="0"/>
                <a:ea typeface="黑体" pitchFamily="49" charset="-122"/>
              </a:rPr>
              <a:t>Winograd</a:t>
            </a:r>
            <a:r>
              <a:rPr lang="en-US" altLang="zh-CN" sz="2800" dirty="0">
                <a:latin typeface="Times New Roman" charset="0"/>
                <a:ea typeface="黑体" pitchFamily="49" charset="-122"/>
              </a:rPr>
              <a:t>)</a:t>
            </a:r>
            <a:r>
              <a:rPr lang="zh-CN" altLang="en-US" sz="2800" dirty="0">
                <a:latin typeface="Times New Roman" charset="0"/>
                <a:ea typeface="黑体" pitchFamily="49" charset="-122"/>
              </a:rPr>
              <a:t>、规划器等</a:t>
            </a:r>
          </a:p>
        </p:txBody>
      </p:sp>
      <p:sp>
        <p:nvSpPr>
          <p:cNvPr id="12390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9462456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现实的困难</a:t>
            </a:r>
            <a:r>
              <a:rPr lang="en-US" altLang="zh-CN" sz="4000" b="1" dirty="0">
                <a:solidFill>
                  <a:schemeClr val="tx1"/>
                </a:solidFill>
                <a:effectLst>
                  <a:outerShdw blurRad="38100" dist="38100" dir="2700000" algn="tl">
                    <a:srgbClr val="C0C0C0"/>
                  </a:outerShdw>
                </a:effectLst>
                <a:latin typeface="宋体" charset="-122"/>
                <a:ea typeface="宋体" charset="-122"/>
              </a:rPr>
              <a:t>(1966~1973)(1)</a:t>
            </a:r>
          </a:p>
        </p:txBody>
      </p:sp>
      <p:sp>
        <p:nvSpPr>
          <p:cNvPr id="106499" name="Rectangle 3"/>
          <p:cNvSpPr>
            <a:spLocks noGrp="1" noChangeArrowheads="1"/>
          </p:cNvSpPr>
          <p:nvPr>
            <p:ph type="body" idx="1"/>
          </p:nvPr>
        </p:nvSpPr>
        <p:spPr>
          <a:xfrm>
            <a:off x="756708" y="1484313"/>
            <a:ext cx="8420100" cy="4624387"/>
          </a:xfrm>
        </p:spPr>
        <p:txBody>
          <a:bodyPr/>
          <a:lstStyle/>
          <a:p>
            <a:pPr>
              <a:lnSpc>
                <a:spcPct val="90000"/>
              </a:lnSpc>
            </a:pPr>
            <a:r>
              <a:rPr lang="zh-CN" altLang="en-US" sz="3200">
                <a:latin typeface="Times New Roman" charset="0"/>
                <a:ea typeface="黑体" pitchFamily="49" charset="-122"/>
              </a:rPr>
              <a:t>早期</a:t>
            </a:r>
            <a:r>
              <a:rPr lang="en-US" altLang="zh-CN" sz="3200">
                <a:latin typeface="Times New Roman" charset="0"/>
                <a:ea typeface="黑体" pitchFamily="49" charset="-122"/>
              </a:rPr>
              <a:t>AI</a:t>
            </a:r>
            <a:r>
              <a:rPr lang="zh-CN" altLang="en-US" sz="3200">
                <a:latin typeface="Times New Roman" charset="0"/>
                <a:ea typeface="黑体" pitchFamily="49" charset="-122"/>
              </a:rPr>
              <a:t>研究者过于盲目的乐观态度</a:t>
            </a:r>
            <a:r>
              <a:rPr lang="en-US" altLang="zh-CN" sz="3200">
                <a:latin typeface="Times New Roman" charset="0"/>
                <a:ea typeface="黑体" pitchFamily="49" charset="-122"/>
              </a:rPr>
              <a:t>, 10</a:t>
            </a:r>
            <a:r>
              <a:rPr lang="zh-CN" altLang="en-US" sz="3200">
                <a:latin typeface="Times New Roman" charset="0"/>
                <a:ea typeface="黑体" pitchFamily="49" charset="-122"/>
              </a:rPr>
              <a:t>年预见</a:t>
            </a:r>
            <a:r>
              <a:rPr lang="en-US" altLang="zh-CN" sz="3200">
                <a:latin typeface="Times New Roman" charset="0"/>
                <a:ea typeface="黑体" pitchFamily="49" charset="-122"/>
              </a:rPr>
              <a:t>, </a:t>
            </a:r>
            <a:r>
              <a:rPr lang="zh-CN" altLang="en-US" sz="3200">
                <a:latin typeface="Times New Roman" charset="0"/>
                <a:ea typeface="黑体" pitchFamily="49" charset="-122"/>
              </a:rPr>
              <a:t>而实际上至少</a:t>
            </a:r>
            <a:r>
              <a:rPr lang="en-US" altLang="zh-CN" sz="3200">
                <a:latin typeface="Times New Roman" charset="0"/>
                <a:ea typeface="黑体" pitchFamily="49" charset="-122"/>
              </a:rPr>
              <a:t>40</a:t>
            </a:r>
            <a:r>
              <a:rPr lang="zh-CN" altLang="en-US" sz="3200">
                <a:latin typeface="Times New Roman" charset="0"/>
                <a:ea typeface="黑体" pitchFamily="49" charset="-122"/>
              </a:rPr>
              <a:t>年</a:t>
            </a:r>
          </a:p>
          <a:p>
            <a:pPr>
              <a:lnSpc>
                <a:spcPct val="90000"/>
              </a:lnSpc>
            </a:pPr>
            <a:r>
              <a:rPr lang="zh-CN" altLang="en-US" sz="3200">
                <a:latin typeface="Times New Roman" charset="0"/>
                <a:ea typeface="黑体" pitchFamily="49" charset="-122"/>
              </a:rPr>
              <a:t>早期的</a:t>
            </a:r>
            <a:r>
              <a:rPr lang="en-US" altLang="zh-CN" sz="3200">
                <a:latin typeface="Times New Roman" charset="0"/>
                <a:ea typeface="黑体" pitchFamily="49" charset="-122"/>
              </a:rPr>
              <a:t>AI</a:t>
            </a:r>
            <a:r>
              <a:rPr lang="zh-CN" altLang="en-US" sz="3200">
                <a:latin typeface="Times New Roman" charset="0"/>
                <a:ea typeface="黑体" pitchFamily="49" charset="-122"/>
              </a:rPr>
              <a:t>系统在试图解决更宽范围和更难的问题时</a:t>
            </a:r>
            <a:r>
              <a:rPr lang="en-US" altLang="zh-CN" sz="3200">
                <a:latin typeface="Times New Roman" charset="0"/>
                <a:ea typeface="黑体" pitchFamily="49" charset="-122"/>
              </a:rPr>
              <a:t>, </a:t>
            </a:r>
            <a:r>
              <a:rPr lang="zh-CN" altLang="en-US" sz="3200">
                <a:latin typeface="Times New Roman" charset="0"/>
                <a:ea typeface="黑体" pitchFamily="49" charset="-122"/>
              </a:rPr>
              <a:t>都悲惨地失败了 </a:t>
            </a:r>
            <a:r>
              <a:rPr lang="en-US" altLang="zh-CN" sz="3200">
                <a:latin typeface="Times New Roman" charset="0"/>
                <a:ea typeface="黑体" pitchFamily="49" charset="-122"/>
              </a:rPr>
              <a:t>/ </a:t>
            </a:r>
            <a:r>
              <a:rPr lang="zh-CN" altLang="en-US" sz="3200">
                <a:latin typeface="Times New Roman" charset="0"/>
                <a:ea typeface="黑体" pitchFamily="49" charset="-122"/>
              </a:rPr>
              <a:t>原因何在</a:t>
            </a:r>
            <a:r>
              <a:rPr lang="en-US" altLang="zh-CN" sz="3200">
                <a:latin typeface="Times New Roman" charset="0"/>
                <a:ea typeface="黑体" pitchFamily="49" charset="-122"/>
              </a:rPr>
              <a:t>?</a:t>
            </a:r>
          </a:p>
          <a:p>
            <a:pPr lvl="1">
              <a:lnSpc>
                <a:spcPct val="90000"/>
              </a:lnSpc>
            </a:pPr>
            <a:r>
              <a:rPr lang="zh-CN" altLang="en-US" sz="2800">
                <a:latin typeface="Times New Roman" charset="0"/>
                <a:ea typeface="黑体" pitchFamily="49" charset="-122"/>
              </a:rPr>
              <a:t>第一类困难</a:t>
            </a:r>
            <a:r>
              <a:rPr lang="en-US" altLang="zh-CN" sz="2800">
                <a:latin typeface="Times New Roman" charset="0"/>
                <a:ea typeface="黑体" pitchFamily="49" charset="-122"/>
              </a:rPr>
              <a:t>: </a:t>
            </a:r>
            <a:r>
              <a:rPr lang="zh-CN" altLang="en-US" sz="2800">
                <a:latin typeface="Times New Roman" charset="0"/>
                <a:ea typeface="黑体" pitchFamily="49" charset="-122"/>
              </a:rPr>
              <a:t>缺少主题知识</a:t>
            </a:r>
            <a:r>
              <a:rPr lang="en-US" altLang="zh-CN" sz="2800">
                <a:latin typeface="Times New Roman" charset="0"/>
                <a:ea typeface="黑体" pitchFamily="49" charset="-122"/>
              </a:rPr>
              <a:t>(</a:t>
            </a:r>
            <a:r>
              <a:rPr lang="zh-CN" altLang="en-US" sz="2800">
                <a:latin typeface="Times New Roman" charset="0"/>
                <a:ea typeface="黑体" pitchFamily="49" charset="-122"/>
              </a:rPr>
              <a:t>通用而非专门化</a:t>
            </a:r>
            <a:r>
              <a:rPr lang="en-US" altLang="zh-CN" sz="2800">
                <a:latin typeface="Times New Roman" charset="0"/>
                <a:ea typeface="黑体" pitchFamily="49" charset="-122"/>
              </a:rPr>
              <a:t>)</a:t>
            </a:r>
          </a:p>
          <a:p>
            <a:pPr lvl="1">
              <a:lnSpc>
                <a:spcPct val="90000"/>
              </a:lnSpc>
            </a:pPr>
            <a:r>
              <a:rPr lang="zh-CN" altLang="en-US" sz="2800">
                <a:latin typeface="Times New Roman" charset="0"/>
                <a:ea typeface="黑体" pitchFamily="49" charset="-122"/>
              </a:rPr>
              <a:t>典型例子</a:t>
            </a:r>
            <a:r>
              <a:rPr lang="en-US" altLang="zh-CN" sz="2800">
                <a:latin typeface="Times New Roman" charset="0"/>
                <a:ea typeface="黑体" pitchFamily="49" charset="-122"/>
              </a:rPr>
              <a:t>: </a:t>
            </a:r>
            <a:r>
              <a:rPr lang="zh-CN" altLang="en-US" sz="2800">
                <a:latin typeface="Times New Roman" charset="0"/>
                <a:ea typeface="黑体" pitchFamily="49" charset="-122"/>
              </a:rPr>
              <a:t>机器翻译</a:t>
            </a:r>
            <a:r>
              <a:rPr lang="en-US" altLang="zh-CN" sz="2800">
                <a:latin typeface="Times New Roman" charset="0"/>
                <a:ea typeface="黑体" pitchFamily="49" charset="-122"/>
              </a:rPr>
              <a:t>(MT) / </a:t>
            </a:r>
            <a:r>
              <a:rPr lang="zh-CN" altLang="en-US" sz="2800">
                <a:latin typeface="Times New Roman" charset="0"/>
                <a:ea typeface="黑体" pitchFamily="49" charset="-122"/>
              </a:rPr>
              <a:t>最早对</a:t>
            </a:r>
            <a:r>
              <a:rPr lang="en-US" altLang="zh-CN" sz="2800">
                <a:latin typeface="Times New Roman" charset="0"/>
                <a:ea typeface="黑体" pitchFamily="49" charset="-122"/>
              </a:rPr>
              <a:t>AI</a:t>
            </a:r>
            <a:r>
              <a:rPr lang="zh-CN" altLang="en-US" sz="2800">
                <a:latin typeface="Times New Roman" charset="0"/>
                <a:ea typeface="黑体" pitchFamily="49" charset="-122"/>
              </a:rPr>
              <a:t>研究的发难始于机器翻译</a:t>
            </a:r>
            <a:r>
              <a:rPr lang="en-US" altLang="zh-CN" sz="2800">
                <a:latin typeface="Times New Roman" charset="0"/>
                <a:ea typeface="黑体" pitchFamily="49" charset="-122"/>
              </a:rPr>
              <a:t>(1966ALPAC</a:t>
            </a:r>
            <a:r>
              <a:rPr lang="zh-CN" altLang="en-US" sz="2800">
                <a:latin typeface="Times New Roman" charset="0"/>
                <a:ea typeface="黑体" pitchFamily="49" charset="-122"/>
              </a:rPr>
              <a:t>报告</a:t>
            </a:r>
            <a:r>
              <a:rPr lang="en-US" altLang="zh-CN" sz="2800">
                <a:latin typeface="Times New Roman" charset="0"/>
                <a:ea typeface="黑体" pitchFamily="49" charset="-122"/>
              </a:rPr>
              <a:t>) </a:t>
            </a:r>
          </a:p>
          <a:p>
            <a:pPr lvl="1">
              <a:lnSpc>
                <a:spcPct val="90000"/>
              </a:lnSpc>
            </a:pPr>
            <a:r>
              <a:rPr lang="zh-CN" altLang="en-US" sz="2800">
                <a:latin typeface="Times New Roman" charset="0"/>
                <a:ea typeface="黑体" pitchFamily="49" charset="-122"/>
              </a:rPr>
              <a:t>时至今日</a:t>
            </a:r>
            <a:r>
              <a:rPr lang="en-US" altLang="zh-CN" sz="2800">
                <a:latin typeface="Times New Roman" charset="0"/>
                <a:ea typeface="黑体" pitchFamily="49" charset="-122"/>
              </a:rPr>
              <a:t>, MT</a:t>
            </a:r>
            <a:r>
              <a:rPr lang="zh-CN" altLang="en-US" sz="2800">
                <a:latin typeface="Times New Roman" charset="0"/>
                <a:ea typeface="黑体" pitchFamily="49" charset="-122"/>
              </a:rPr>
              <a:t>研究仍然不完善但是被广泛期待，也在作为一种辅助文档处理工具</a:t>
            </a:r>
          </a:p>
        </p:txBody>
      </p:sp>
      <p:sp>
        <p:nvSpPr>
          <p:cNvPr id="10650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273280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现实的困难</a:t>
            </a:r>
            <a:r>
              <a:rPr lang="en-US" altLang="zh-CN" sz="4000" b="1" dirty="0">
                <a:solidFill>
                  <a:schemeClr val="tx1"/>
                </a:solidFill>
                <a:effectLst>
                  <a:outerShdw blurRad="38100" dist="38100" dir="2700000" algn="tl">
                    <a:srgbClr val="C0C0C0"/>
                  </a:outerShdw>
                </a:effectLst>
                <a:latin typeface="宋体" charset="-122"/>
                <a:ea typeface="宋体" charset="-122"/>
              </a:rPr>
              <a:t>(1966~1973)(2)</a:t>
            </a:r>
          </a:p>
        </p:txBody>
      </p:sp>
      <p:sp>
        <p:nvSpPr>
          <p:cNvPr id="125955" name="Rectangle 3"/>
          <p:cNvSpPr>
            <a:spLocks noGrp="1" noChangeArrowheads="1"/>
          </p:cNvSpPr>
          <p:nvPr>
            <p:ph type="body" idx="1"/>
          </p:nvPr>
        </p:nvSpPr>
        <p:spPr>
          <a:xfrm>
            <a:off x="756708" y="1484313"/>
            <a:ext cx="8420100" cy="4624387"/>
          </a:xfrm>
        </p:spPr>
        <p:txBody>
          <a:bodyPr/>
          <a:lstStyle/>
          <a:p>
            <a:pPr lvl="1"/>
            <a:r>
              <a:rPr lang="zh-CN" altLang="en-US" sz="2800">
                <a:latin typeface="Times New Roman" charset="0"/>
                <a:ea typeface="黑体" pitchFamily="49" charset="-122"/>
              </a:rPr>
              <a:t>第二类困难：</a:t>
            </a:r>
            <a:r>
              <a:rPr lang="en-US" altLang="zh-CN" sz="2800">
                <a:latin typeface="Times New Roman" charset="0"/>
                <a:ea typeface="黑体" pitchFamily="49" charset="-122"/>
              </a:rPr>
              <a:t>AI</a:t>
            </a:r>
            <a:r>
              <a:rPr lang="zh-CN" altLang="en-US" sz="2800">
                <a:latin typeface="Times New Roman" charset="0"/>
                <a:ea typeface="黑体" pitchFamily="49" charset="-122"/>
              </a:rPr>
              <a:t>试图解决的很多问题是不可操作的</a:t>
            </a:r>
            <a:r>
              <a:rPr lang="en-US" altLang="zh-CN" sz="2800">
                <a:latin typeface="Times New Roman" charset="0"/>
                <a:ea typeface="黑体" pitchFamily="49" charset="-122"/>
              </a:rPr>
              <a:t>(NP</a:t>
            </a:r>
            <a:r>
              <a:rPr lang="zh-CN" altLang="en-US" sz="2800">
                <a:latin typeface="Times New Roman" charset="0"/>
                <a:ea typeface="黑体" pitchFamily="49" charset="-122"/>
              </a:rPr>
              <a:t>类</a:t>
            </a:r>
            <a:r>
              <a:rPr lang="en-US" altLang="zh-CN" sz="2800">
                <a:latin typeface="Times New Roman" charset="0"/>
                <a:ea typeface="黑体" pitchFamily="49" charset="-122"/>
              </a:rPr>
              <a:t>)</a:t>
            </a:r>
          </a:p>
          <a:p>
            <a:pPr lvl="1"/>
            <a:r>
              <a:rPr lang="zh-CN" altLang="en-US" sz="2800">
                <a:latin typeface="Times New Roman" charset="0"/>
                <a:ea typeface="黑体" pitchFamily="49" charset="-122"/>
              </a:rPr>
              <a:t>在计算复杂性理论建立之前</a:t>
            </a:r>
            <a:r>
              <a:rPr lang="en-US" altLang="zh-CN" sz="2800">
                <a:latin typeface="Times New Roman" charset="0"/>
                <a:ea typeface="黑体" pitchFamily="49" charset="-122"/>
              </a:rPr>
              <a:t>, </a:t>
            </a:r>
            <a:r>
              <a:rPr lang="zh-CN" altLang="en-US" sz="2800">
                <a:latin typeface="Times New Roman" charset="0"/>
                <a:ea typeface="黑体" pitchFamily="49" charset="-122"/>
              </a:rPr>
              <a:t>对“问题放大”</a:t>
            </a:r>
            <a:r>
              <a:rPr lang="en-US" altLang="zh-CN" sz="2800">
                <a:latin typeface="Times New Roman" charset="0"/>
                <a:ea typeface="黑体" pitchFamily="49" charset="-122"/>
              </a:rPr>
              <a:t>(</a:t>
            </a:r>
            <a:r>
              <a:rPr lang="zh-CN" altLang="en-US" sz="2800">
                <a:latin typeface="Times New Roman" charset="0"/>
                <a:ea typeface="黑体" pitchFamily="49" charset="-122"/>
              </a:rPr>
              <a:t>从玩具到现实</a:t>
            </a:r>
            <a:r>
              <a:rPr lang="en-US" altLang="zh-CN" sz="2800">
                <a:latin typeface="Times New Roman" charset="0"/>
                <a:ea typeface="黑体" pitchFamily="49" charset="-122"/>
              </a:rPr>
              <a:t>)</a:t>
            </a:r>
            <a:r>
              <a:rPr lang="zh-CN" altLang="en-US" sz="2800">
                <a:latin typeface="Times New Roman" charset="0"/>
                <a:ea typeface="黑体" pitchFamily="49" charset="-122"/>
              </a:rPr>
              <a:t>的认识局限于速度和存储容量</a:t>
            </a:r>
          </a:p>
          <a:p>
            <a:pPr lvl="1"/>
            <a:r>
              <a:rPr lang="zh-CN" altLang="en-US" sz="2800">
                <a:latin typeface="Times New Roman" charset="0"/>
                <a:ea typeface="黑体" pitchFamily="49" charset="-122"/>
              </a:rPr>
              <a:t>例子</a:t>
            </a:r>
            <a:r>
              <a:rPr lang="en-US" altLang="zh-CN" sz="2800">
                <a:latin typeface="Times New Roman" charset="0"/>
                <a:ea typeface="黑体" pitchFamily="49" charset="-122"/>
              </a:rPr>
              <a:t>: </a:t>
            </a:r>
            <a:r>
              <a:rPr lang="zh-CN" altLang="en-US" sz="2800">
                <a:latin typeface="Times New Roman" charset="0"/>
                <a:ea typeface="黑体" pitchFamily="49" charset="-122"/>
              </a:rPr>
              <a:t>包含超过几十条事实的定理证明 </a:t>
            </a:r>
            <a:r>
              <a:rPr lang="en-US" altLang="zh-CN" sz="2800">
                <a:latin typeface="Times New Roman" charset="0"/>
                <a:ea typeface="黑体" pitchFamily="49" charset="-122"/>
              </a:rPr>
              <a:t>/ </a:t>
            </a:r>
            <a:r>
              <a:rPr lang="zh-CN" altLang="en-US" sz="2800">
                <a:latin typeface="Times New Roman" charset="0"/>
                <a:ea typeface="黑体" pitchFamily="49" charset="-122"/>
              </a:rPr>
              <a:t>早期遗传算法实验</a:t>
            </a:r>
            <a:r>
              <a:rPr lang="en-US" altLang="zh-CN" sz="2800">
                <a:latin typeface="Times New Roman" charset="0"/>
                <a:ea typeface="黑体" pitchFamily="49" charset="-122"/>
              </a:rPr>
              <a:t>(1958~59)</a:t>
            </a:r>
          </a:p>
          <a:p>
            <a:pPr lvl="1"/>
            <a:r>
              <a:rPr lang="zh-CN" altLang="en-US" sz="2800">
                <a:latin typeface="Times New Roman" charset="0"/>
                <a:ea typeface="黑体" pitchFamily="49" charset="-122"/>
              </a:rPr>
              <a:t>无限计算能力的幻觉</a:t>
            </a:r>
            <a:r>
              <a:rPr lang="en-US" altLang="zh-CN" sz="2800">
                <a:latin typeface="Times New Roman" charset="0"/>
                <a:ea typeface="黑体" pitchFamily="49" charset="-122"/>
              </a:rPr>
              <a:t>: </a:t>
            </a:r>
            <a:r>
              <a:rPr lang="zh-CN" altLang="en-US" sz="2800">
                <a:latin typeface="Times New Roman" charset="0"/>
                <a:ea typeface="黑体" pitchFamily="49" charset="-122"/>
              </a:rPr>
              <a:t>程序原则上能够找到解并不意味着程序实际上包含找到解的机制</a:t>
            </a:r>
          </a:p>
          <a:p>
            <a:pPr lvl="1"/>
            <a:r>
              <a:rPr lang="en-US" altLang="zh-CN" sz="2800">
                <a:latin typeface="Times New Roman" charset="0"/>
                <a:ea typeface="黑体" pitchFamily="49" charset="-122"/>
              </a:rPr>
              <a:t>1973</a:t>
            </a:r>
            <a:r>
              <a:rPr lang="zh-CN" altLang="en-US" sz="2800">
                <a:latin typeface="Times New Roman" charset="0"/>
                <a:ea typeface="黑体" pitchFamily="49" charset="-122"/>
              </a:rPr>
              <a:t>年英国政府在</a:t>
            </a:r>
            <a:r>
              <a:rPr lang="en-US" altLang="zh-CN" sz="2800">
                <a:latin typeface="Times New Roman" charset="0"/>
                <a:ea typeface="黑体" pitchFamily="49" charset="-122"/>
              </a:rPr>
              <a:t>Lighthill</a:t>
            </a:r>
            <a:r>
              <a:rPr lang="zh-CN" altLang="en-US" sz="2800">
                <a:latin typeface="Times New Roman" charset="0"/>
                <a:ea typeface="黑体" pitchFamily="49" charset="-122"/>
              </a:rPr>
              <a:t>报告之后终止了除</a:t>
            </a:r>
            <a:r>
              <a:rPr lang="en-US" altLang="zh-CN" sz="2800">
                <a:latin typeface="Times New Roman" charset="0"/>
                <a:ea typeface="黑体" pitchFamily="49" charset="-122"/>
              </a:rPr>
              <a:t>2</a:t>
            </a:r>
            <a:r>
              <a:rPr lang="zh-CN" altLang="en-US" sz="2800">
                <a:latin typeface="Times New Roman" charset="0"/>
                <a:ea typeface="黑体" pitchFamily="49" charset="-122"/>
              </a:rPr>
              <a:t>所大学以外所有的</a:t>
            </a:r>
            <a:r>
              <a:rPr lang="en-US" altLang="zh-CN" sz="2800">
                <a:latin typeface="Times New Roman" charset="0"/>
                <a:ea typeface="黑体" pitchFamily="49" charset="-122"/>
              </a:rPr>
              <a:t>AI</a:t>
            </a:r>
            <a:r>
              <a:rPr lang="zh-CN" altLang="en-US" sz="2800">
                <a:latin typeface="Times New Roman" charset="0"/>
                <a:ea typeface="黑体" pitchFamily="49" charset="-122"/>
              </a:rPr>
              <a:t>研究资助</a:t>
            </a:r>
          </a:p>
        </p:txBody>
      </p:sp>
      <p:sp>
        <p:nvSpPr>
          <p:cNvPr id="12595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92987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全球人工智能「战局</a:t>
            </a:r>
          </a:p>
        </p:txBody>
      </p:sp>
      <p:pic>
        <p:nvPicPr>
          <p:cNvPr id="3" name="图片 2"/>
          <p:cNvPicPr>
            <a:picLocks noChangeAspect="1"/>
          </p:cNvPicPr>
          <p:nvPr/>
        </p:nvPicPr>
        <p:blipFill>
          <a:blip r:embed="rId2"/>
          <a:stretch>
            <a:fillRect/>
          </a:stretch>
        </p:blipFill>
        <p:spPr>
          <a:xfrm>
            <a:off x="959555" y="1255351"/>
            <a:ext cx="8398933" cy="5028268"/>
          </a:xfrm>
          <a:prstGeom prst="rect">
            <a:avLst/>
          </a:prstGeom>
        </p:spPr>
      </p:pic>
      <p:sp>
        <p:nvSpPr>
          <p:cNvPr id="4" name="文本框 3">
            <a:extLst>
              <a:ext uri="{FF2B5EF4-FFF2-40B4-BE49-F238E27FC236}">
                <a16:creationId xmlns:a16="http://schemas.microsoft.com/office/drawing/2014/main" id="{63A110EC-F84C-4721-9991-1B50B807F816}"/>
              </a:ext>
            </a:extLst>
          </p:cNvPr>
          <p:cNvSpPr txBox="1"/>
          <p:nvPr/>
        </p:nvSpPr>
        <p:spPr>
          <a:xfrm>
            <a:off x="1757961" y="2186329"/>
            <a:ext cx="7034603" cy="3416320"/>
          </a:xfrm>
          <a:prstGeom prst="rect">
            <a:avLst/>
          </a:prstGeom>
          <a:solidFill>
            <a:schemeClr val="accent1"/>
          </a:solidFill>
        </p:spPr>
        <p:txBody>
          <a:bodyPr wrap="square" rtlCol="0">
            <a:spAutoFit/>
          </a:bodyPr>
          <a:lstStyle/>
          <a:p>
            <a:pPr algn="l"/>
            <a:r>
              <a:rPr lang="zh-CN" altLang="en-US" sz="2400" b="0" dirty="0"/>
              <a:t>据有关资料统计，截止到</a:t>
            </a:r>
            <a:r>
              <a:rPr lang="en-US" altLang="zh-CN" sz="2400" b="0" dirty="0"/>
              <a:t>2017</a:t>
            </a:r>
            <a:r>
              <a:rPr lang="zh-CN" altLang="en-US" sz="2400" b="0" dirty="0"/>
              <a:t>年</a:t>
            </a:r>
            <a:r>
              <a:rPr lang="en-US" altLang="zh-CN" sz="2400" b="0" dirty="0"/>
              <a:t>6</a:t>
            </a:r>
            <a:r>
              <a:rPr lang="zh-CN" altLang="en-US" sz="2400" b="0" dirty="0"/>
              <a:t>月，全球人工智能人才仅</a:t>
            </a:r>
            <a:r>
              <a:rPr lang="en-US" altLang="zh-CN" sz="2400" b="0" dirty="0"/>
              <a:t>30</a:t>
            </a:r>
            <a:r>
              <a:rPr lang="zh-CN" altLang="en-US" sz="2400" b="0" dirty="0"/>
              <a:t>万人，分布在产业界大概有</a:t>
            </a:r>
            <a:r>
              <a:rPr lang="en-US" altLang="zh-CN" sz="2400" b="0" dirty="0"/>
              <a:t>20</a:t>
            </a:r>
            <a:r>
              <a:rPr lang="zh-CN" altLang="en-US" sz="2400" b="0" dirty="0"/>
              <a:t>多万，在高校学术界大概有</a:t>
            </a:r>
            <a:r>
              <a:rPr lang="en-US" altLang="zh-CN" sz="2400" b="0" dirty="0"/>
              <a:t>10</a:t>
            </a:r>
            <a:r>
              <a:rPr lang="zh-CN" altLang="en-US" sz="2400" b="0" dirty="0"/>
              <a:t>万，那么全球共有大约</a:t>
            </a:r>
            <a:r>
              <a:rPr lang="en-US" altLang="zh-CN" sz="2400" b="0" dirty="0"/>
              <a:t>370</a:t>
            </a:r>
            <a:r>
              <a:rPr lang="zh-CN" altLang="en-US" sz="2400" b="0" dirty="0"/>
              <a:t>所，具有人工智能研究方向的高校，就是全球来看，每年输出人工智能专业的毕业生大概只有</a:t>
            </a:r>
            <a:r>
              <a:rPr lang="en-US" altLang="zh-CN" sz="2400" b="0" dirty="0"/>
              <a:t>2</a:t>
            </a:r>
            <a:r>
              <a:rPr lang="zh-CN" altLang="en-US" sz="2400" b="0" dirty="0"/>
              <a:t>万人，仅中国人工智能产业发展的人才缺口就已经达到了百万级。这个数字我觉得不一定非常严谨和那么准确，但近期来看这个人才缺口非常大，严重制约我们产业的发展。</a:t>
            </a:r>
            <a:endParaRPr lang="zh-CN" altLang="en-US" sz="2400" dirty="0"/>
          </a:p>
        </p:txBody>
      </p:sp>
      <p:grpSp>
        <p:nvGrpSpPr>
          <p:cNvPr id="7" name="组合 6">
            <a:extLst>
              <a:ext uri="{FF2B5EF4-FFF2-40B4-BE49-F238E27FC236}">
                <a16:creationId xmlns:a16="http://schemas.microsoft.com/office/drawing/2014/main" id="{9888EF6A-8FE5-44B5-ACF3-BE3D9CEBE7B1}"/>
              </a:ext>
            </a:extLst>
          </p:cNvPr>
          <p:cNvGrpSpPr/>
          <p:nvPr/>
        </p:nvGrpSpPr>
        <p:grpSpPr>
          <a:xfrm>
            <a:off x="645943" y="1266640"/>
            <a:ext cx="9260057" cy="5452651"/>
            <a:chOff x="645943" y="1266640"/>
            <a:chExt cx="9260057" cy="5452651"/>
          </a:xfrm>
        </p:grpSpPr>
        <p:pic>
          <p:nvPicPr>
            <p:cNvPr id="5" name="图片 4">
              <a:extLst>
                <a:ext uri="{FF2B5EF4-FFF2-40B4-BE49-F238E27FC236}">
                  <a16:creationId xmlns:a16="http://schemas.microsoft.com/office/drawing/2014/main" id="{61917A69-FF0F-4724-8E8D-F6223CA95F31}"/>
                </a:ext>
              </a:extLst>
            </p:cNvPr>
            <p:cNvPicPr>
              <a:picLocks noChangeAspect="1"/>
            </p:cNvPicPr>
            <p:nvPr/>
          </p:nvPicPr>
          <p:blipFill>
            <a:blip r:embed="rId3"/>
            <a:stretch>
              <a:fillRect/>
            </a:stretch>
          </p:blipFill>
          <p:spPr>
            <a:xfrm>
              <a:off x="645943" y="1266640"/>
              <a:ext cx="9238415" cy="4829360"/>
            </a:xfrm>
            <a:prstGeom prst="rect">
              <a:avLst/>
            </a:prstGeom>
          </p:spPr>
        </p:pic>
        <p:pic>
          <p:nvPicPr>
            <p:cNvPr id="6" name="图片 5">
              <a:extLst>
                <a:ext uri="{FF2B5EF4-FFF2-40B4-BE49-F238E27FC236}">
                  <a16:creationId xmlns:a16="http://schemas.microsoft.com/office/drawing/2014/main" id="{5EB61A66-0156-4F14-BA5A-41FA552DAEB8}"/>
                </a:ext>
              </a:extLst>
            </p:cNvPr>
            <p:cNvPicPr>
              <a:picLocks noChangeAspect="1"/>
            </p:cNvPicPr>
            <p:nvPr/>
          </p:nvPicPr>
          <p:blipFill>
            <a:blip r:embed="rId4"/>
            <a:stretch>
              <a:fillRect/>
            </a:stretch>
          </p:blipFill>
          <p:spPr>
            <a:xfrm>
              <a:off x="767644" y="6082172"/>
              <a:ext cx="9138356" cy="637119"/>
            </a:xfrm>
            <a:prstGeom prst="rect">
              <a:avLst/>
            </a:prstGeom>
          </p:spPr>
        </p:pic>
      </p:grpSp>
    </p:spTree>
    <p:extLst>
      <p:ext uri="{BB962C8B-B14F-4D97-AF65-F5344CB8AC3E}">
        <p14:creationId xmlns:p14="http://schemas.microsoft.com/office/powerpoint/2010/main" val="190376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现实的困难</a:t>
            </a:r>
            <a:r>
              <a:rPr lang="en-US" altLang="zh-CN" sz="4000" b="1" dirty="0">
                <a:solidFill>
                  <a:schemeClr val="tx1"/>
                </a:solidFill>
                <a:effectLst>
                  <a:outerShdw blurRad="38100" dist="38100" dir="2700000" algn="tl">
                    <a:srgbClr val="C0C0C0"/>
                  </a:outerShdw>
                </a:effectLst>
                <a:latin typeface="宋体" charset="-122"/>
                <a:ea typeface="宋体" charset="-122"/>
              </a:rPr>
              <a:t>(1966~1973)(3)</a:t>
            </a:r>
          </a:p>
        </p:txBody>
      </p:sp>
      <p:sp>
        <p:nvSpPr>
          <p:cNvPr id="126979" name="Rectangle 3"/>
          <p:cNvSpPr>
            <a:spLocks noGrp="1" noChangeArrowheads="1"/>
          </p:cNvSpPr>
          <p:nvPr>
            <p:ph type="body" idx="1"/>
          </p:nvPr>
        </p:nvSpPr>
        <p:spPr>
          <a:xfrm>
            <a:off x="756708" y="1484313"/>
            <a:ext cx="8420100" cy="4624387"/>
          </a:xfrm>
        </p:spPr>
        <p:txBody>
          <a:bodyPr/>
          <a:lstStyle/>
          <a:p>
            <a:pPr lvl="1"/>
            <a:r>
              <a:rPr lang="zh-CN" altLang="en-US" sz="2800">
                <a:latin typeface="Times New Roman" charset="0"/>
                <a:ea typeface="黑体" pitchFamily="49" charset="-122"/>
              </a:rPr>
              <a:t>第三类困难：用于产生智能行为的基本结构存在某些限制</a:t>
            </a:r>
          </a:p>
          <a:p>
            <a:pPr lvl="1"/>
            <a:r>
              <a:rPr lang="zh-CN" altLang="en-US" sz="2800">
                <a:latin typeface="Times New Roman" charset="0"/>
                <a:ea typeface="黑体" pitchFamily="49" charset="-122"/>
              </a:rPr>
              <a:t>例子：</a:t>
            </a:r>
            <a:r>
              <a:rPr lang="en-US" altLang="zh-CN" sz="2800">
                <a:latin typeface="Times New Roman" charset="0"/>
                <a:ea typeface="黑体" pitchFamily="49" charset="-122"/>
              </a:rPr>
              <a:t>1969</a:t>
            </a:r>
            <a:r>
              <a:rPr lang="zh-CN" altLang="en-US" sz="2800">
                <a:latin typeface="Times New Roman" charset="0"/>
                <a:ea typeface="黑体" pitchFamily="49" charset="-122"/>
              </a:rPr>
              <a:t>年</a:t>
            </a:r>
            <a:r>
              <a:rPr lang="en-US" altLang="zh-CN" sz="2800">
                <a:latin typeface="Times New Roman" charset="0"/>
                <a:ea typeface="黑体" pitchFamily="49" charset="-122"/>
              </a:rPr>
              <a:t>Minsky</a:t>
            </a:r>
            <a:r>
              <a:rPr lang="zh-CN" altLang="en-US" sz="2800">
                <a:latin typeface="Times New Roman" charset="0"/>
                <a:ea typeface="黑体" pitchFamily="49" charset="-122"/>
              </a:rPr>
              <a:t>和</a:t>
            </a:r>
            <a:r>
              <a:rPr lang="en-US" altLang="zh-CN" sz="2800">
                <a:latin typeface="Times New Roman" charset="0"/>
                <a:ea typeface="黑体" pitchFamily="49" charset="-122"/>
              </a:rPr>
              <a:t>Papert</a:t>
            </a:r>
            <a:r>
              <a:rPr lang="zh-CN" altLang="en-US" sz="2800">
                <a:latin typeface="Times New Roman" charset="0"/>
                <a:ea typeface="黑体" pitchFamily="49" charset="-122"/>
              </a:rPr>
              <a:t>证明了感知器</a:t>
            </a:r>
            <a:r>
              <a:rPr lang="en-US" altLang="zh-CN" sz="2800">
                <a:latin typeface="Times New Roman" charset="0"/>
                <a:ea typeface="黑体" pitchFamily="49" charset="-122"/>
              </a:rPr>
              <a:t>—</a:t>
            </a:r>
            <a:r>
              <a:rPr lang="zh-CN" altLang="en-US" sz="2800">
                <a:latin typeface="Times New Roman" charset="0"/>
                <a:ea typeface="黑体" pitchFamily="49" charset="-122"/>
              </a:rPr>
              <a:t>简单的神经网络所能表示的东西很少</a:t>
            </a:r>
            <a:r>
              <a:rPr lang="en-US" altLang="zh-CN" sz="2800">
                <a:latin typeface="Times New Roman" charset="0"/>
                <a:ea typeface="黑体" pitchFamily="49" charset="-122"/>
              </a:rPr>
              <a:t>(</a:t>
            </a:r>
            <a:r>
              <a:rPr lang="zh-CN" altLang="en-US" sz="2800">
                <a:latin typeface="Times New Roman" charset="0"/>
                <a:ea typeface="黑体" pitchFamily="49" charset="-122"/>
              </a:rPr>
              <a:t>单层感知器对</a:t>
            </a:r>
            <a:r>
              <a:rPr lang="en-US" altLang="zh-CN" sz="2800">
                <a:latin typeface="Times New Roman" charset="0"/>
                <a:ea typeface="黑体" pitchFamily="49" charset="-122"/>
              </a:rPr>
              <a:t>XOR</a:t>
            </a:r>
            <a:r>
              <a:rPr lang="zh-CN" altLang="en-US" sz="2800">
                <a:latin typeface="Times New Roman" charset="0"/>
                <a:ea typeface="黑体" pitchFamily="49" charset="-122"/>
              </a:rPr>
              <a:t>函数</a:t>
            </a:r>
            <a:r>
              <a:rPr lang="en-US" altLang="zh-CN" sz="2800">
                <a:latin typeface="Times New Roman" charset="0"/>
                <a:ea typeface="黑体" pitchFamily="49" charset="-122"/>
              </a:rPr>
              <a:t>)</a:t>
            </a:r>
          </a:p>
          <a:p>
            <a:pPr lvl="1" latinLnBrk="0"/>
            <a:r>
              <a:rPr lang="zh-CN" altLang="en-US" sz="2800">
                <a:latin typeface="Times New Roman" charset="0"/>
                <a:ea typeface="黑体" pitchFamily="49" charset="-122"/>
              </a:rPr>
              <a:t>神经网络研究由此沉寂了</a:t>
            </a:r>
            <a:r>
              <a:rPr lang="en-US" altLang="zh-CN" sz="2800">
                <a:latin typeface="Times New Roman" charset="0"/>
                <a:ea typeface="黑体" pitchFamily="49" charset="-122"/>
              </a:rPr>
              <a:t>20</a:t>
            </a:r>
            <a:r>
              <a:rPr lang="zh-CN" altLang="en-US" sz="2800">
                <a:latin typeface="Times New Roman" charset="0"/>
                <a:ea typeface="黑体" pitchFamily="49" charset="-122"/>
              </a:rPr>
              <a:t>年</a:t>
            </a:r>
            <a:r>
              <a:rPr lang="en-US" altLang="zh-CN" sz="2800">
                <a:latin typeface="Times New Roman" charset="0"/>
                <a:ea typeface="黑体" pitchFamily="49" charset="-122"/>
              </a:rPr>
              <a:t>, </a:t>
            </a:r>
            <a:r>
              <a:rPr lang="zh-CN" altLang="en-US" sz="2800">
                <a:latin typeface="Times New Roman" charset="0"/>
                <a:ea typeface="黑体" pitchFamily="49" charset="-122"/>
              </a:rPr>
              <a:t>直到</a:t>
            </a:r>
            <a:r>
              <a:rPr lang="en-US" altLang="zh-CN" sz="2800">
                <a:latin typeface="Times New Roman" charset="0"/>
                <a:ea typeface="黑体" pitchFamily="49" charset="-122"/>
              </a:rPr>
              <a:t>80</a:t>
            </a:r>
            <a:r>
              <a:rPr lang="zh-CN" altLang="en-US" sz="2800">
                <a:latin typeface="Times New Roman" charset="0"/>
                <a:ea typeface="黑体" pitchFamily="49" charset="-122"/>
              </a:rPr>
              <a:t>年代后期多层网络的反向传播算法出现引起了神经网络的复兴</a:t>
            </a:r>
          </a:p>
          <a:p>
            <a:pPr lvl="1" latinLnBrk="0"/>
            <a:r>
              <a:rPr lang="zh-CN" altLang="en-US" sz="2800">
                <a:latin typeface="Times New Roman" charset="0"/>
                <a:ea typeface="黑体" pitchFamily="49" charset="-122"/>
              </a:rPr>
              <a:t>这一算法首次发现恰恰是在</a:t>
            </a:r>
            <a:r>
              <a:rPr lang="en-US" altLang="zh-CN" sz="2800">
                <a:latin typeface="Times New Roman" charset="0"/>
                <a:ea typeface="黑体" pitchFamily="49" charset="-122"/>
              </a:rPr>
              <a:t>1969</a:t>
            </a:r>
            <a:r>
              <a:rPr lang="zh-CN" altLang="en-US" sz="2800">
                <a:latin typeface="Times New Roman" charset="0"/>
                <a:ea typeface="黑体" pitchFamily="49" charset="-122"/>
              </a:rPr>
              <a:t>年发现的</a:t>
            </a:r>
            <a:r>
              <a:rPr lang="en-US" altLang="zh-CN" sz="2800">
                <a:latin typeface="Times New Roman" charset="0"/>
                <a:ea typeface="黑体" pitchFamily="49" charset="-122"/>
              </a:rPr>
              <a:t>(Bryson &amp; Ho)</a:t>
            </a:r>
          </a:p>
        </p:txBody>
      </p:sp>
      <p:sp>
        <p:nvSpPr>
          <p:cNvPr id="12698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741619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818621" y="506411"/>
            <a:ext cx="8420100" cy="1366838"/>
          </a:xfrm>
        </p:spPr>
        <p:txBody>
          <a:bodyPr/>
          <a:lstStyle/>
          <a:p>
            <a:pPr algn="ctr"/>
            <a:r>
              <a:rPr lang="zh-CN" altLang="en-US" sz="4000" b="1" dirty="0">
                <a:solidFill>
                  <a:schemeClr val="tx1"/>
                </a:solidFill>
                <a:effectLst>
                  <a:outerShdw blurRad="38100" dist="38100" dir="2700000" algn="tl">
                    <a:srgbClr val="C0C0C0"/>
                  </a:outerShdw>
                </a:effectLst>
                <a:latin typeface="Times New Roman" charset="0"/>
                <a:ea typeface="宋体" charset="-122"/>
              </a:rPr>
              <a:t>基于知识的系统</a:t>
            </a:r>
            <a:r>
              <a:rPr lang="en-US" altLang="zh-CN" sz="4000" b="1" dirty="0">
                <a:solidFill>
                  <a:schemeClr val="tx1"/>
                </a:solidFill>
                <a:effectLst>
                  <a:outerShdw blurRad="38100" dist="38100" dir="2700000" algn="tl">
                    <a:srgbClr val="C0C0C0"/>
                  </a:outerShdw>
                </a:effectLst>
                <a:latin typeface="Times New Roman" charset="0"/>
                <a:ea typeface="宋体" charset="-122"/>
              </a:rPr>
              <a:t>: </a:t>
            </a:r>
            <a:r>
              <a:rPr lang="zh-CN" altLang="en-US" sz="4000" b="1" dirty="0">
                <a:solidFill>
                  <a:schemeClr val="tx1"/>
                </a:solidFill>
                <a:effectLst>
                  <a:outerShdw blurRad="38100" dist="38100" dir="2700000" algn="tl">
                    <a:srgbClr val="C0C0C0"/>
                  </a:outerShdw>
                </a:effectLst>
                <a:latin typeface="Times New Roman" charset="0"/>
                <a:ea typeface="宋体" charset="-122"/>
              </a:rPr>
              <a:t>力量的钥匙</a:t>
            </a:r>
            <a:r>
              <a:rPr lang="en-US" altLang="zh-CN" sz="4000" b="1" dirty="0">
                <a:solidFill>
                  <a:schemeClr val="tx1"/>
                </a:solidFill>
                <a:effectLst>
                  <a:outerShdw blurRad="38100" dist="38100" dir="2700000" algn="tl">
                    <a:srgbClr val="C0C0C0"/>
                  </a:outerShdw>
                </a:effectLst>
                <a:latin typeface="Times New Roman" charset="0"/>
                <a:ea typeface="宋体" charset="-122"/>
              </a:rPr>
              <a:t>? </a:t>
            </a:r>
            <a:br>
              <a:rPr lang="en-US" altLang="zh-CN" sz="4000" b="1" dirty="0">
                <a:solidFill>
                  <a:schemeClr val="tx1"/>
                </a:solidFill>
                <a:effectLst>
                  <a:outerShdw blurRad="38100" dist="38100" dir="2700000" algn="tl">
                    <a:srgbClr val="C0C0C0"/>
                  </a:outerShdw>
                </a:effectLst>
                <a:latin typeface="Times New Roman" charset="0"/>
                <a:ea typeface="宋体" charset="-122"/>
              </a:rPr>
            </a:br>
            <a:r>
              <a:rPr lang="en-US" altLang="zh-CN" sz="4000" b="1" dirty="0">
                <a:solidFill>
                  <a:schemeClr val="tx1"/>
                </a:solidFill>
                <a:effectLst>
                  <a:outerShdw blurRad="38100" dist="38100" dir="2700000" algn="tl">
                    <a:srgbClr val="C0C0C0"/>
                  </a:outerShdw>
                </a:effectLst>
                <a:latin typeface="宋体" charset="-122"/>
                <a:ea typeface="宋体" charset="-122"/>
              </a:rPr>
              <a:t>(1969~1979)(1)</a:t>
            </a:r>
          </a:p>
        </p:txBody>
      </p:sp>
      <p:sp>
        <p:nvSpPr>
          <p:cNvPr id="107523" name="Rectangle 3"/>
          <p:cNvSpPr>
            <a:spLocks noGrp="1" noChangeArrowheads="1"/>
          </p:cNvSpPr>
          <p:nvPr>
            <p:ph type="body" idx="1"/>
          </p:nvPr>
        </p:nvSpPr>
        <p:spPr>
          <a:xfrm>
            <a:off x="756708" y="2060576"/>
            <a:ext cx="8420100" cy="4048125"/>
          </a:xfrm>
        </p:spPr>
        <p:txBody>
          <a:bodyPr/>
          <a:lstStyle/>
          <a:p>
            <a:r>
              <a:rPr lang="zh-CN" altLang="en-US" sz="3200">
                <a:latin typeface="Times New Roman" charset="0"/>
                <a:ea typeface="黑体" pitchFamily="49" charset="-122"/>
              </a:rPr>
              <a:t>早期研究中的通用搜索机制称为</a:t>
            </a:r>
            <a:r>
              <a:rPr lang="zh-CN" altLang="en-US" sz="3200" b="1">
                <a:latin typeface="Times New Roman" charset="0"/>
                <a:ea typeface="黑体" pitchFamily="49" charset="-122"/>
              </a:rPr>
              <a:t>弱方法</a:t>
            </a:r>
            <a:r>
              <a:rPr lang="en-US" altLang="zh-CN" sz="3200">
                <a:latin typeface="Times New Roman" charset="0"/>
                <a:ea typeface="黑体" pitchFamily="49" charset="-122"/>
              </a:rPr>
              <a:t>, </a:t>
            </a:r>
            <a:r>
              <a:rPr lang="zh-CN" altLang="en-US" sz="3200">
                <a:latin typeface="Times New Roman" charset="0"/>
                <a:ea typeface="黑体" pitchFamily="49" charset="-122"/>
              </a:rPr>
              <a:t>通用但不能扩展到大规模问题或困难问题</a:t>
            </a:r>
          </a:p>
          <a:p>
            <a:r>
              <a:rPr lang="zh-CN" altLang="en-US" sz="3200">
                <a:latin typeface="Times New Roman" charset="0"/>
                <a:ea typeface="黑体" pitchFamily="49" charset="-122"/>
              </a:rPr>
              <a:t>需要更强有力的、领域相关的知识</a:t>
            </a:r>
          </a:p>
          <a:p>
            <a:pPr lvl="1" latinLnBrk="0"/>
            <a:r>
              <a:rPr lang="en-US" altLang="zh-CN" sz="2800">
                <a:latin typeface="Times New Roman" charset="0"/>
                <a:ea typeface="黑体" pitchFamily="49" charset="-122"/>
              </a:rPr>
              <a:t>DENDRAL</a:t>
            </a:r>
            <a:r>
              <a:rPr lang="zh-CN" altLang="en-US" sz="2800">
                <a:latin typeface="Times New Roman" charset="0"/>
                <a:ea typeface="黑体" pitchFamily="49" charset="-122"/>
              </a:rPr>
              <a:t>是第一个成功的知识密集型系统</a:t>
            </a:r>
            <a:r>
              <a:rPr lang="en-US" altLang="zh-CN" sz="2800">
                <a:latin typeface="Times New Roman" charset="0"/>
                <a:ea typeface="黑体" pitchFamily="49" charset="-122"/>
              </a:rPr>
              <a:t>, 1969</a:t>
            </a:r>
            <a:r>
              <a:rPr lang="zh-CN" altLang="en-US" sz="2800">
                <a:latin typeface="Times New Roman" charset="0"/>
                <a:ea typeface="黑体" pitchFamily="49" charset="-122"/>
              </a:rPr>
              <a:t>年在</a:t>
            </a:r>
            <a:r>
              <a:rPr lang="en-US" altLang="zh-CN" sz="2800">
                <a:latin typeface="Times New Roman" charset="0"/>
                <a:ea typeface="黑体" pitchFamily="49" charset="-122"/>
              </a:rPr>
              <a:t>Stanford</a:t>
            </a:r>
            <a:r>
              <a:rPr lang="zh-CN" altLang="en-US" sz="2800">
                <a:latin typeface="Times New Roman" charset="0"/>
                <a:ea typeface="黑体" pitchFamily="49" charset="-122"/>
              </a:rPr>
              <a:t>开发</a:t>
            </a:r>
            <a:r>
              <a:rPr lang="en-US" altLang="zh-CN" sz="2800">
                <a:latin typeface="Times New Roman" charset="0"/>
                <a:ea typeface="黑体" pitchFamily="49" charset="-122"/>
              </a:rPr>
              <a:t>, </a:t>
            </a:r>
            <a:r>
              <a:rPr lang="zh-CN" altLang="en-US" sz="2800">
                <a:latin typeface="Times New Roman" charset="0"/>
                <a:ea typeface="黑体" pitchFamily="49" charset="-122"/>
              </a:rPr>
              <a:t>参与者包括</a:t>
            </a:r>
            <a:r>
              <a:rPr lang="en-US" altLang="zh-CN" sz="2800">
                <a:latin typeface="Times New Roman" charset="0"/>
                <a:ea typeface="黑体" pitchFamily="49" charset="-122"/>
              </a:rPr>
              <a:t>Ed Feigenbaum</a:t>
            </a:r>
            <a:r>
              <a:rPr lang="zh-CN" altLang="en-US" sz="2800">
                <a:latin typeface="Times New Roman" charset="0"/>
                <a:ea typeface="黑体" pitchFamily="49" charset="-122"/>
              </a:rPr>
              <a:t>等，根据质谱仪信息推断分子结构 </a:t>
            </a:r>
            <a:r>
              <a:rPr lang="en-US" altLang="zh-CN" sz="2800">
                <a:latin typeface="Times New Roman" charset="0"/>
                <a:ea typeface="黑体" pitchFamily="49" charset="-122"/>
              </a:rPr>
              <a:t>/ </a:t>
            </a:r>
            <a:r>
              <a:rPr lang="zh-CN" altLang="en-US" sz="2800">
                <a:latin typeface="Times New Roman" charset="0"/>
                <a:ea typeface="黑体" pitchFamily="49" charset="-122"/>
              </a:rPr>
              <a:t>该系统改进后</a:t>
            </a:r>
            <a:r>
              <a:rPr lang="en-US" altLang="zh-CN" sz="2800">
                <a:latin typeface="Times New Roman" charset="0"/>
                <a:ea typeface="黑体" pitchFamily="49" charset="-122"/>
              </a:rPr>
              <a:t>, </a:t>
            </a:r>
            <a:r>
              <a:rPr lang="zh-CN" altLang="en-US" sz="2800">
                <a:latin typeface="Times New Roman" charset="0"/>
                <a:ea typeface="黑体" pitchFamily="49" charset="-122"/>
              </a:rPr>
              <a:t>把知识和推理部分清楚地划分开</a:t>
            </a:r>
            <a:r>
              <a:rPr lang="en-US" altLang="zh-CN" sz="2800">
                <a:latin typeface="Times New Roman" charset="0"/>
                <a:ea typeface="黑体" pitchFamily="49" charset="-122"/>
              </a:rPr>
              <a:t>—80</a:t>
            </a:r>
            <a:r>
              <a:rPr lang="zh-CN" altLang="en-US" sz="2800">
                <a:latin typeface="Times New Roman" charset="0"/>
                <a:ea typeface="黑体" pitchFamily="49" charset="-122"/>
              </a:rPr>
              <a:t>年代专家系统的典型结构</a:t>
            </a:r>
          </a:p>
        </p:txBody>
      </p:sp>
      <p:sp>
        <p:nvSpPr>
          <p:cNvPr id="10752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41671093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818621" y="506411"/>
            <a:ext cx="8420100" cy="1366838"/>
          </a:xfrm>
        </p:spPr>
        <p:txBody>
          <a:bodyPr/>
          <a:lstStyle/>
          <a:p>
            <a:pPr algn="ctr"/>
            <a:r>
              <a:rPr lang="zh-CN" altLang="en-US" sz="4000" b="1" dirty="0">
                <a:solidFill>
                  <a:schemeClr val="tx1"/>
                </a:solidFill>
                <a:effectLst>
                  <a:outerShdw blurRad="38100" dist="38100" dir="2700000" algn="tl">
                    <a:srgbClr val="C0C0C0"/>
                  </a:outerShdw>
                </a:effectLst>
                <a:latin typeface="Times New Roman" charset="0"/>
                <a:ea typeface="宋体" charset="-122"/>
              </a:rPr>
              <a:t>基于知识的系统</a:t>
            </a:r>
            <a:r>
              <a:rPr lang="en-US" altLang="zh-CN" sz="4000" b="1" dirty="0">
                <a:solidFill>
                  <a:schemeClr val="tx1"/>
                </a:solidFill>
                <a:effectLst>
                  <a:outerShdw blurRad="38100" dist="38100" dir="2700000" algn="tl">
                    <a:srgbClr val="C0C0C0"/>
                  </a:outerShdw>
                </a:effectLst>
                <a:latin typeface="Times New Roman" charset="0"/>
                <a:ea typeface="宋体" charset="-122"/>
              </a:rPr>
              <a:t>: </a:t>
            </a:r>
            <a:r>
              <a:rPr lang="zh-CN" altLang="en-US" sz="4000" b="1" dirty="0">
                <a:solidFill>
                  <a:schemeClr val="tx1"/>
                </a:solidFill>
                <a:effectLst>
                  <a:outerShdw blurRad="38100" dist="38100" dir="2700000" algn="tl">
                    <a:srgbClr val="C0C0C0"/>
                  </a:outerShdw>
                </a:effectLst>
                <a:latin typeface="Times New Roman" charset="0"/>
                <a:ea typeface="宋体" charset="-122"/>
              </a:rPr>
              <a:t>力量的钥匙</a:t>
            </a:r>
            <a:r>
              <a:rPr lang="en-US" altLang="zh-CN" sz="4000" b="1" dirty="0">
                <a:solidFill>
                  <a:schemeClr val="tx1"/>
                </a:solidFill>
                <a:effectLst>
                  <a:outerShdw blurRad="38100" dist="38100" dir="2700000" algn="tl">
                    <a:srgbClr val="C0C0C0"/>
                  </a:outerShdw>
                </a:effectLst>
                <a:latin typeface="Times New Roman" charset="0"/>
                <a:ea typeface="宋体" charset="-122"/>
              </a:rPr>
              <a:t>? </a:t>
            </a:r>
            <a:br>
              <a:rPr lang="en-US" altLang="zh-CN" sz="4000" b="1" dirty="0">
                <a:solidFill>
                  <a:schemeClr val="tx1"/>
                </a:solidFill>
                <a:effectLst>
                  <a:outerShdw blurRad="38100" dist="38100" dir="2700000" algn="tl">
                    <a:srgbClr val="C0C0C0"/>
                  </a:outerShdw>
                </a:effectLst>
                <a:latin typeface="Times New Roman" charset="0"/>
                <a:ea typeface="宋体" charset="-122"/>
              </a:rPr>
            </a:br>
            <a:r>
              <a:rPr lang="en-US" altLang="zh-CN" sz="4000" b="1" dirty="0">
                <a:solidFill>
                  <a:schemeClr val="tx1"/>
                </a:solidFill>
                <a:effectLst>
                  <a:outerShdw blurRad="38100" dist="38100" dir="2700000" algn="tl">
                    <a:srgbClr val="C0C0C0"/>
                  </a:outerShdw>
                </a:effectLst>
                <a:latin typeface="宋体" charset="-122"/>
                <a:ea typeface="宋体" charset="-122"/>
              </a:rPr>
              <a:t>(1969~1979)(2)</a:t>
            </a:r>
          </a:p>
        </p:txBody>
      </p:sp>
      <p:sp>
        <p:nvSpPr>
          <p:cNvPr id="128003" name="Rectangle 3"/>
          <p:cNvSpPr>
            <a:spLocks noGrp="1" noChangeArrowheads="1"/>
          </p:cNvSpPr>
          <p:nvPr>
            <p:ph type="body" idx="1"/>
          </p:nvPr>
        </p:nvSpPr>
        <p:spPr>
          <a:xfrm>
            <a:off x="756708" y="1989138"/>
            <a:ext cx="8420100" cy="4119562"/>
          </a:xfrm>
        </p:spPr>
        <p:txBody>
          <a:bodyPr/>
          <a:lstStyle/>
          <a:p>
            <a:r>
              <a:rPr lang="zh-CN" altLang="en-US" sz="3200">
                <a:latin typeface="Times New Roman" charset="0"/>
                <a:ea typeface="黑体" pitchFamily="49" charset="-122"/>
              </a:rPr>
              <a:t>由</a:t>
            </a:r>
            <a:r>
              <a:rPr lang="en-US" altLang="zh-CN" sz="3200">
                <a:latin typeface="Times New Roman" charset="0"/>
                <a:ea typeface="黑体" pitchFamily="49" charset="-122"/>
              </a:rPr>
              <a:t>DENDRAL</a:t>
            </a:r>
            <a:r>
              <a:rPr lang="zh-CN" altLang="en-US" sz="3200">
                <a:latin typeface="Times New Roman" charset="0"/>
                <a:ea typeface="黑体" pitchFamily="49" charset="-122"/>
              </a:rPr>
              <a:t>系统开始的</a:t>
            </a:r>
            <a:r>
              <a:rPr lang="zh-CN" altLang="en-US" sz="3200" b="1">
                <a:latin typeface="Times New Roman" charset="0"/>
                <a:ea typeface="黑体" pitchFamily="49" charset="-122"/>
              </a:rPr>
              <a:t>专家系统</a:t>
            </a:r>
            <a:r>
              <a:rPr lang="zh-CN" altLang="en-US" sz="3200">
                <a:latin typeface="Times New Roman" charset="0"/>
                <a:ea typeface="黑体" pitchFamily="49" charset="-122"/>
              </a:rPr>
              <a:t>方法论又应用到其他需要人类专家知识的领域</a:t>
            </a:r>
            <a:r>
              <a:rPr lang="en-US" altLang="zh-CN" sz="3200">
                <a:latin typeface="Times New Roman" charset="0"/>
                <a:ea typeface="黑体" pitchFamily="49" charset="-122"/>
              </a:rPr>
              <a:t>: MYCIN—</a:t>
            </a:r>
            <a:r>
              <a:rPr lang="zh-CN" altLang="en-US" sz="3200">
                <a:latin typeface="Times New Roman" charset="0"/>
                <a:ea typeface="黑体" pitchFamily="49" charset="-122"/>
              </a:rPr>
              <a:t>检测血液感染的专家系统</a:t>
            </a:r>
          </a:p>
          <a:p>
            <a:pPr lvl="1"/>
            <a:r>
              <a:rPr lang="en-US" altLang="zh-CN" sz="2800">
                <a:latin typeface="Times New Roman" charset="0"/>
                <a:ea typeface="黑体" pitchFamily="49" charset="-122"/>
              </a:rPr>
              <a:t>MYCIN</a:t>
            </a:r>
            <a:r>
              <a:rPr lang="zh-CN" altLang="en-US" sz="2800">
                <a:latin typeface="Times New Roman" charset="0"/>
                <a:ea typeface="黑体" pitchFamily="49" charset="-122"/>
              </a:rPr>
              <a:t>知识库的特点</a:t>
            </a:r>
            <a:r>
              <a:rPr lang="en-US" altLang="zh-CN" sz="2800">
                <a:latin typeface="Times New Roman" charset="0"/>
                <a:ea typeface="黑体" pitchFamily="49" charset="-122"/>
              </a:rPr>
              <a:t>: </a:t>
            </a:r>
            <a:r>
              <a:rPr lang="zh-CN" altLang="en-US" sz="2800">
                <a:latin typeface="Times New Roman" charset="0"/>
                <a:ea typeface="黑体" pitchFamily="49" charset="-122"/>
              </a:rPr>
              <a:t>直接来自经验 </a:t>
            </a:r>
            <a:r>
              <a:rPr lang="en-US" altLang="zh-CN" sz="2800">
                <a:latin typeface="Times New Roman" charset="0"/>
                <a:ea typeface="黑体" pitchFamily="49" charset="-122"/>
              </a:rPr>
              <a:t>/ </a:t>
            </a:r>
            <a:r>
              <a:rPr lang="zh-CN" altLang="en-US" sz="2800">
                <a:latin typeface="Times New Roman" charset="0"/>
                <a:ea typeface="黑体" pitchFamily="49" charset="-122"/>
              </a:rPr>
              <a:t>反映出知识的不确定性</a:t>
            </a:r>
          </a:p>
          <a:p>
            <a:r>
              <a:rPr lang="zh-CN" altLang="en-US" sz="3200">
                <a:latin typeface="Times New Roman" charset="0"/>
                <a:ea typeface="黑体" pitchFamily="49" charset="-122"/>
              </a:rPr>
              <a:t>自然语言理解领域的专家系统</a:t>
            </a:r>
            <a:r>
              <a:rPr lang="en-US" altLang="zh-CN" sz="3200">
                <a:latin typeface="Times New Roman" charset="0"/>
                <a:ea typeface="黑体" pitchFamily="49" charset="-122"/>
              </a:rPr>
              <a:t>:</a:t>
            </a:r>
          </a:p>
          <a:p>
            <a:pPr lvl="1"/>
            <a:r>
              <a:rPr lang="zh-CN" altLang="en-US" sz="2800">
                <a:latin typeface="Times New Roman" charset="0"/>
                <a:ea typeface="黑体" pitchFamily="49" charset="-122"/>
              </a:rPr>
              <a:t>耶鲁大学</a:t>
            </a:r>
            <a:r>
              <a:rPr lang="en-US" altLang="zh-CN" sz="2800">
                <a:latin typeface="Times New Roman" charset="0"/>
                <a:ea typeface="黑体" pitchFamily="49" charset="-122"/>
              </a:rPr>
              <a:t>Roger Schank</a:t>
            </a:r>
            <a:r>
              <a:rPr lang="zh-CN" altLang="en-US" sz="2800">
                <a:latin typeface="Times New Roman" charset="0"/>
                <a:ea typeface="黑体" pitchFamily="49" charset="-122"/>
              </a:rPr>
              <a:t>和其学生们开发的一系列程序</a:t>
            </a:r>
            <a:r>
              <a:rPr lang="en-US" altLang="zh-CN" sz="2800">
                <a:latin typeface="Times New Roman" charset="0"/>
                <a:ea typeface="黑体" pitchFamily="49" charset="-122"/>
              </a:rPr>
              <a:t>(1977~1983)</a:t>
            </a:r>
          </a:p>
        </p:txBody>
      </p:sp>
      <p:sp>
        <p:nvSpPr>
          <p:cNvPr id="12800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31084141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818621" y="420684"/>
            <a:ext cx="8420100" cy="792163"/>
          </a:xfrm>
        </p:spPr>
        <p:txBody>
          <a:bodyPr/>
          <a:lstStyle/>
          <a:p>
            <a:pPr algn="ctr"/>
            <a:r>
              <a:rPr lang="en-US" altLang="zh-CN" sz="4000" b="1" dirty="0">
                <a:solidFill>
                  <a:schemeClr val="tx1"/>
                </a:solidFill>
                <a:effectLst>
                  <a:outerShdw blurRad="38100" dist="38100" dir="2700000" algn="tl">
                    <a:srgbClr val="C0C0C0"/>
                  </a:outerShdw>
                </a:effectLst>
                <a:latin typeface="宋体" charset="-122"/>
                <a:ea typeface="宋体" charset="-122"/>
              </a:rPr>
              <a:t>AI</a:t>
            </a:r>
            <a:r>
              <a:rPr lang="zh-CN" altLang="en-US" sz="4000" b="1" dirty="0">
                <a:solidFill>
                  <a:schemeClr val="tx1"/>
                </a:solidFill>
                <a:effectLst>
                  <a:outerShdw blurRad="38100" dist="38100" dir="2700000" algn="tl">
                    <a:srgbClr val="C0C0C0"/>
                  </a:outerShdw>
                </a:effectLst>
                <a:latin typeface="宋体" charset="-122"/>
                <a:ea typeface="宋体" charset="-122"/>
              </a:rPr>
              <a:t>成为工业</a:t>
            </a:r>
            <a:r>
              <a:rPr lang="en-US" altLang="zh-CN" sz="4000" b="1" dirty="0">
                <a:solidFill>
                  <a:schemeClr val="tx1"/>
                </a:solidFill>
                <a:effectLst>
                  <a:outerShdw blurRad="38100" dist="38100" dir="2700000" algn="tl">
                    <a:srgbClr val="C0C0C0"/>
                  </a:outerShdw>
                </a:effectLst>
                <a:latin typeface="宋体" charset="-122"/>
                <a:ea typeface="宋体" charset="-122"/>
              </a:rPr>
              <a:t>(1980~</a:t>
            </a:r>
            <a:r>
              <a:rPr lang="zh-CN" altLang="en-US" sz="4000" b="1" dirty="0">
                <a:solidFill>
                  <a:schemeClr val="tx1"/>
                </a:solidFill>
                <a:effectLst>
                  <a:outerShdw blurRad="38100" dist="38100" dir="2700000" algn="tl">
                    <a:srgbClr val="C0C0C0"/>
                  </a:outerShdw>
                </a:effectLst>
                <a:latin typeface="宋体" charset="-122"/>
                <a:ea typeface="宋体" charset="-122"/>
              </a:rPr>
              <a:t>现在</a:t>
            </a:r>
            <a:r>
              <a:rPr lang="en-US" altLang="zh-CN" sz="4000" b="1" dirty="0">
                <a:solidFill>
                  <a:schemeClr val="tx1"/>
                </a:solidFill>
                <a:effectLst>
                  <a:outerShdw blurRad="38100" dist="38100" dir="2700000" algn="tl">
                    <a:srgbClr val="C0C0C0"/>
                  </a:outerShdw>
                </a:effectLst>
                <a:latin typeface="宋体" charset="-122"/>
                <a:ea typeface="宋体" charset="-122"/>
              </a:rPr>
              <a:t>)(1)</a:t>
            </a:r>
          </a:p>
        </p:txBody>
      </p:sp>
      <p:sp>
        <p:nvSpPr>
          <p:cNvPr id="108547" name="Rectangle 3"/>
          <p:cNvSpPr>
            <a:spLocks noGrp="1" noChangeArrowheads="1"/>
          </p:cNvSpPr>
          <p:nvPr>
            <p:ph type="body" idx="1"/>
          </p:nvPr>
        </p:nvSpPr>
        <p:spPr>
          <a:xfrm>
            <a:off x="756708" y="1484313"/>
            <a:ext cx="8420100" cy="4624387"/>
          </a:xfrm>
        </p:spPr>
        <p:txBody>
          <a:bodyPr/>
          <a:lstStyle/>
          <a:p>
            <a:pPr>
              <a:lnSpc>
                <a:spcPct val="90000"/>
              </a:lnSpc>
            </a:pPr>
            <a:r>
              <a:rPr lang="en-US" altLang="zh-CN" sz="3200">
                <a:latin typeface="Times New Roman" charset="0"/>
                <a:ea typeface="黑体" pitchFamily="49" charset="-122"/>
              </a:rPr>
              <a:t>1982</a:t>
            </a:r>
            <a:r>
              <a:rPr lang="zh-CN" altLang="en-US" sz="3200">
                <a:latin typeface="Times New Roman" charset="0"/>
                <a:ea typeface="黑体" pitchFamily="49" charset="-122"/>
              </a:rPr>
              <a:t>年</a:t>
            </a:r>
            <a:r>
              <a:rPr lang="en-US" altLang="zh-CN" sz="3200">
                <a:latin typeface="Times New Roman" charset="0"/>
                <a:ea typeface="黑体" pitchFamily="49" charset="-122"/>
              </a:rPr>
              <a:t>, </a:t>
            </a:r>
            <a:r>
              <a:rPr lang="zh-CN" altLang="en-US" sz="3200">
                <a:latin typeface="Times New Roman" charset="0"/>
                <a:ea typeface="黑体" pitchFamily="49" charset="-122"/>
              </a:rPr>
              <a:t>第一个成功的商用专家系统</a:t>
            </a:r>
            <a:r>
              <a:rPr lang="en-US" altLang="zh-CN" sz="3200">
                <a:latin typeface="Times New Roman" charset="0"/>
                <a:ea typeface="黑体" pitchFamily="49" charset="-122"/>
              </a:rPr>
              <a:t>R1</a:t>
            </a:r>
            <a:r>
              <a:rPr lang="zh-CN" altLang="en-US" sz="3200">
                <a:latin typeface="Times New Roman" charset="0"/>
                <a:ea typeface="黑体" pitchFamily="49" charset="-122"/>
              </a:rPr>
              <a:t>在</a:t>
            </a:r>
            <a:r>
              <a:rPr lang="en-US" altLang="zh-CN" sz="3200">
                <a:latin typeface="Times New Roman" charset="0"/>
                <a:ea typeface="黑体" pitchFamily="49" charset="-122"/>
              </a:rPr>
              <a:t>DEC</a:t>
            </a:r>
            <a:r>
              <a:rPr lang="zh-CN" altLang="en-US" sz="3200">
                <a:latin typeface="Times New Roman" charset="0"/>
                <a:ea typeface="黑体" pitchFamily="49" charset="-122"/>
              </a:rPr>
              <a:t>公司开始运转</a:t>
            </a:r>
            <a:r>
              <a:rPr lang="en-US" altLang="zh-CN" sz="3200">
                <a:latin typeface="Times New Roman" charset="0"/>
                <a:ea typeface="黑体" pitchFamily="49" charset="-122"/>
              </a:rPr>
              <a:t>, </a:t>
            </a:r>
            <a:r>
              <a:rPr lang="zh-CN" altLang="en-US" sz="3200">
                <a:latin typeface="Times New Roman" charset="0"/>
                <a:ea typeface="黑体" pitchFamily="49" charset="-122"/>
              </a:rPr>
              <a:t>到</a:t>
            </a:r>
            <a:r>
              <a:rPr lang="en-US" altLang="zh-CN" sz="3200">
                <a:latin typeface="Times New Roman" charset="0"/>
                <a:ea typeface="黑体" pitchFamily="49" charset="-122"/>
              </a:rPr>
              <a:t>1986</a:t>
            </a:r>
            <a:r>
              <a:rPr lang="zh-CN" altLang="en-US" sz="3200">
                <a:latin typeface="Times New Roman" charset="0"/>
                <a:ea typeface="黑体" pitchFamily="49" charset="-122"/>
              </a:rPr>
              <a:t>年为止每年为公司节省</a:t>
            </a:r>
            <a:r>
              <a:rPr lang="en-US" altLang="zh-CN" sz="3200">
                <a:latin typeface="Times New Roman" charset="0"/>
                <a:ea typeface="黑体" pitchFamily="49" charset="-122"/>
              </a:rPr>
              <a:t>4</a:t>
            </a:r>
            <a:r>
              <a:rPr lang="zh-CN" altLang="en-US" sz="3200">
                <a:latin typeface="Times New Roman" charset="0"/>
                <a:ea typeface="黑体" pitchFamily="49" charset="-122"/>
              </a:rPr>
              <a:t>千万美元</a:t>
            </a:r>
          </a:p>
          <a:p>
            <a:pPr lvl="1">
              <a:lnSpc>
                <a:spcPct val="90000"/>
              </a:lnSpc>
            </a:pPr>
            <a:r>
              <a:rPr lang="zh-CN" altLang="en-US" sz="2800">
                <a:latin typeface="Times New Roman" charset="0"/>
                <a:ea typeface="黑体" pitchFamily="49" charset="-122"/>
              </a:rPr>
              <a:t>美国主要公司都曾开发或使用专家系统</a:t>
            </a:r>
          </a:p>
          <a:p>
            <a:pPr lvl="1">
              <a:lnSpc>
                <a:spcPct val="90000"/>
              </a:lnSpc>
            </a:pPr>
            <a:r>
              <a:rPr lang="en-US" altLang="zh-CN" sz="2800">
                <a:latin typeface="Times New Roman" charset="0"/>
                <a:ea typeface="黑体" pitchFamily="49" charset="-122"/>
              </a:rPr>
              <a:t>AI</a:t>
            </a:r>
            <a:r>
              <a:rPr lang="zh-CN" altLang="en-US" sz="2800">
                <a:latin typeface="Times New Roman" charset="0"/>
                <a:ea typeface="黑体" pitchFamily="49" charset="-122"/>
              </a:rPr>
              <a:t>工业在</a:t>
            </a:r>
            <a:r>
              <a:rPr lang="en-US" altLang="zh-CN" sz="2800">
                <a:latin typeface="Times New Roman" charset="0"/>
                <a:ea typeface="黑体" pitchFamily="49" charset="-122"/>
              </a:rPr>
              <a:t>1980</a:t>
            </a:r>
            <a:r>
              <a:rPr lang="zh-CN" altLang="en-US" sz="2800">
                <a:latin typeface="Times New Roman" charset="0"/>
                <a:ea typeface="黑体" pitchFamily="49" charset="-122"/>
              </a:rPr>
              <a:t>年只是几百万美元</a:t>
            </a:r>
            <a:r>
              <a:rPr lang="en-US" altLang="zh-CN" sz="2800">
                <a:latin typeface="Times New Roman" charset="0"/>
                <a:ea typeface="黑体" pitchFamily="49" charset="-122"/>
              </a:rPr>
              <a:t>, 1988</a:t>
            </a:r>
            <a:r>
              <a:rPr lang="zh-CN" altLang="en-US" sz="2800">
                <a:latin typeface="Times New Roman" charset="0"/>
                <a:ea typeface="黑体" pitchFamily="49" charset="-122"/>
              </a:rPr>
              <a:t>年涨到数十亿美元</a:t>
            </a:r>
          </a:p>
          <a:p>
            <a:pPr lvl="1">
              <a:lnSpc>
                <a:spcPct val="90000"/>
              </a:lnSpc>
            </a:pPr>
            <a:r>
              <a:rPr lang="zh-CN" altLang="en-US" sz="2800">
                <a:latin typeface="Times New Roman" charset="0"/>
                <a:ea typeface="黑体" pitchFamily="49" charset="-122"/>
              </a:rPr>
              <a:t>但很快又进入了“</a:t>
            </a:r>
            <a:r>
              <a:rPr lang="en-US" altLang="zh-CN" sz="2800">
                <a:latin typeface="Times New Roman" charset="0"/>
                <a:ea typeface="黑体" pitchFamily="49" charset="-122"/>
              </a:rPr>
              <a:t>AI</a:t>
            </a:r>
            <a:r>
              <a:rPr lang="zh-CN" altLang="en-US" sz="2800">
                <a:latin typeface="Times New Roman" charset="0"/>
                <a:ea typeface="黑体" pitchFamily="49" charset="-122"/>
              </a:rPr>
              <a:t>的冬天”时期</a:t>
            </a:r>
          </a:p>
        </p:txBody>
      </p:sp>
      <p:sp>
        <p:nvSpPr>
          <p:cNvPr id="10854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2426400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818621" y="420684"/>
            <a:ext cx="8420100" cy="792163"/>
          </a:xfrm>
        </p:spPr>
        <p:txBody>
          <a:bodyPr/>
          <a:lstStyle/>
          <a:p>
            <a:pPr algn="ctr"/>
            <a:r>
              <a:rPr lang="en-US" altLang="zh-CN" sz="4000" b="1">
                <a:solidFill>
                  <a:schemeClr val="tx1"/>
                </a:solidFill>
                <a:effectLst>
                  <a:outerShdw blurRad="38100" dist="38100" dir="2700000" algn="tl">
                    <a:srgbClr val="C0C0C0"/>
                  </a:outerShdw>
                </a:effectLst>
                <a:latin typeface="宋体" charset="-122"/>
                <a:ea typeface="宋体" charset="-122"/>
              </a:rPr>
              <a:t>AI</a:t>
            </a:r>
            <a:r>
              <a:rPr lang="zh-CN" altLang="en-US" sz="4000" b="1">
                <a:solidFill>
                  <a:schemeClr val="tx1"/>
                </a:solidFill>
                <a:effectLst>
                  <a:outerShdw blurRad="38100" dist="38100" dir="2700000" algn="tl">
                    <a:srgbClr val="C0C0C0"/>
                  </a:outerShdw>
                </a:effectLst>
                <a:latin typeface="宋体" charset="-122"/>
                <a:ea typeface="宋体" charset="-122"/>
              </a:rPr>
              <a:t>成为工业</a:t>
            </a:r>
            <a:r>
              <a:rPr lang="en-US" altLang="zh-CN" sz="4000" b="1">
                <a:solidFill>
                  <a:schemeClr val="tx1"/>
                </a:solidFill>
                <a:effectLst>
                  <a:outerShdw blurRad="38100" dist="38100" dir="2700000" algn="tl">
                    <a:srgbClr val="C0C0C0"/>
                  </a:outerShdw>
                </a:effectLst>
                <a:latin typeface="宋体" charset="-122"/>
                <a:ea typeface="宋体" charset="-122"/>
              </a:rPr>
              <a:t>(1980~</a:t>
            </a:r>
            <a:r>
              <a:rPr lang="zh-CN" altLang="en-US" sz="4000" b="1">
                <a:solidFill>
                  <a:schemeClr val="tx1"/>
                </a:solidFill>
                <a:effectLst>
                  <a:outerShdw blurRad="38100" dist="38100" dir="2700000" algn="tl">
                    <a:srgbClr val="C0C0C0"/>
                  </a:outerShdw>
                </a:effectLst>
                <a:latin typeface="宋体" charset="-122"/>
                <a:ea typeface="宋体" charset="-122"/>
              </a:rPr>
              <a:t>现在</a:t>
            </a:r>
            <a:r>
              <a:rPr lang="en-US" altLang="zh-CN" sz="4000" b="1">
                <a:solidFill>
                  <a:schemeClr val="tx1"/>
                </a:solidFill>
                <a:effectLst>
                  <a:outerShdw blurRad="38100" dist="38100" dir="2700000" algn="tl">
                    <a:srgbClr val="C0C0C0"/>
                  </a:outerShdw>
                </a:effectLst>
                <a:latin typeface="宋体" charset="-122"/>
                <a:ea typeface="宋体" charset="-122"/>
              </a:rPr>
              <a:t>)(2)</a:t>
            </a:r>
          </a:p>
        </p:txBody>
      </p:sp>
      <p:sp>
        <p:nvSpPr>
          <p:cNvPr id="175107" name="Rectangle 3"/>
          <p:cNvSpPr>
            <a:spLocks noGrp="1" noChangeArrowheads="1"/>
          </p:cNvSpPr>
          <p:nvPr>
            <p:ph type="body" idx="1"/>
          </p:nvPr>
        </p:nvSpPr>
        <p:spPr>
          <a:xfrm>
            <a:off x="756708" y="1484313"/>
            <a:ext cx="8420100" cy="4624387"/>
          </a:xfrm>
        </p:spPr>
        <p:txBody>
          <a:bodyPr/>
          <a:lstStyle/>
          <a:p>
            <a:pPr>
              <a:lnSpc>
                <a:spcPct val="90000"/>
              </a:lnSpc>
            </a:pPr>
            <a:r>
              <a:rPr lang="zh-CN" altLang="en-US" sz="3200">
                <a:latin typeface="Times New Roman" charset="0"/>
                <a:ea typeface="黑体" pitchFamily="49" charset="-122"/>
              </a:rPr>
              <a:t>在八十年代的</a:t>
            </a:r>
            <a:r>
              <a:rPr lang="en-US" altLang="zh-CN" sz="3200">
                <a:latin typeface="Times New Roman" charset="0"/>
                <a:ea typeface="黑体" pitchFamily="49" charset="-122"/>
              </a:rPr>
              <a:t>AI</a:t>
            </a:r>
            <a:r>
              <a:rPr lang="zh-CN" altLang="en-US" sz="3200">
                <a:latin typeface="Times New Roman" charset="0"/>
                <a:ea typeface="黑体" pitchFamily="49" charset="-122"/>
              </a:rPr>
              <a:t>研究热潮中</a:t>
            </a:r>
            <a:r>
              <a:rPr lang="en-US" altLang="zh-CN" sz="3200">
                <a:latin typeface="Times New Roman" charset="0"/>
                <a:ea typeface="黑体" pitchFamily="49" charset="-122"/>
              </a:rPr>
              <a:t>, 1981</a:t>
            </a:r>
            <a:r>
              <a:rPr lang="zh-CN" altLang="en-US" sz="3200">
                <a:latin typeface="Times New Roman" charset="0"/>
                <a:ea typeface="黑体" pitchFamily="49" charset="-122"/>
              </a:rPr>
              <a:t>年日本提出五代机计划</a:t>
            </a:r>
            <a:r>
              <a:rPr lang="en-US" altLang="zh-CN" sz="3200">
                <a:latin typeface="Times New Roman" charset="0"/>
                <a:ea typeface="黑体" pitchFamily="49" charset="-122"/>
              </a:rPr>
              <a:t>, </a:t>
            </a:r>
            <a:r>
              <a:rPr lang="zh-CN" altLang="en-US" sz="3200">
                <a:latin typeface="Times New Roman" charset="0"/>
                <a:ea typeface="黑体" pitchFamily="49" charset="-122"/>
              </a:rPr>
              <a:t>目的是建造运行</a:t>
            </a:r>
            <a:r>
              <a:rPr lang="en-US" altLang="zh-CN" sz="3200">
                <a:latin typeface="Times New Roman" charset="0"/>
                <a:ea typeface="黑体" pitchFamily="49" charset="-122"/>
              </a:rPr>
              <a:t>Prolog</a:t>
            </a:r>
            <a:r>
              <a:rPr lang="zh-CN" altLang="en-US" sz="3200">
                <a:latin typeface="Times New Roman" charset="0"/>
                <a:ea typeface="黑体" pitchFamily="49" charset="-122"/>
              </a:rPr>
              <a:t>程序的智能机</a:t>
            </a:r>
          </a:p>
          <a:p>
            <a:pPr>
              <a:lnSpc>
                <a:spcPct val="90000"/>
              </a:lnSpc>
            </a:pPr>
            <a:r>
              <a:rPr lang="zh-CN" altLang="en-US" sz="3200">
                <a:latin typeface="Times New Roman" charset="0"/>
                <a:ea typeface="黑体" pitchFamily="49" charset="-122"/>
              </a:rPr>
              <a:t>美国则对应成立了</a:t>
            </a:r>
            <a:r>
              <a:rPr lang="en-US" altLang="zh-CN" sz="3200">
                <a:latin typeface="Times New Roman" charset="0"/>
                <a:ea typeface="黑体" pitchFamily="49" charset="-122"/>
              </a:rPr>
              <a:t>MCC</a:t>
            </a:r>
            <a:r>
              <a:rPr lang="zh-CN" altLang="en-US" sz="3200">
                <a:latin typeface="Times New Roman" charset="0"/>
                <a:ea typeface="黑体" pitchFamily="49" charset="-122"/>
              </a:rPr>
              <a:t>研究集团</a:t>
            </a:r>
          </a:p>
          <a:p>
            <a:pPr>
              <a:lnSpc>
                <a:spcPct val="90000"/>
              </a:lnSpc>
            </a:pPr>
            <a:r>
              <a:rPr lang="zh-CN" altLang="en-US" sz="3200">
                <a:latin typeface="Times New Roman" charset="0"/>
                <a:ea typeface="黑体" pitchFamily="49" charset="-122"/>
              </a:rPr>
              <a:t>其中的</a:t>
            </a:r>
            <a:r>
              <a:rPr lang="en-US" altLang="zh-CN" sz="3200">
                <a:latin typeface="Times New Roman" charset="0"/>
                <a:ea typeface="黑体" pitchFamily="49" charset="-122"/>
              </a:rPr>
              <a:t>AI</a:t>
            </a:r>
            <a:r>
              <a:rPr lang="zh-CN" altLang="en-US" sz="3200">
                <a:latin typeface="Times New Roman" charset="0"/>
                <a:ea typeface="黑体" pitchFamily="49" charset="-122"/>
              </a:rPr>
              <a:t>部分从未实现其野心勃勃的目标</a:t>
            </a:r>
          </a:p>
          <a:p>
            <a:pPr>
              <a:lnSpc>
                <a:spcPct val="90000"/>
              </a:lnSpc>
            </a:pPr>
            <a:r>
              <a:rPr lang="zh-CN" altLang="en-US" sz="3200">
                <a:latin typeface="Times New Roman" charset="0"/>
                <a:ea typeface="黑体" pitchFamily="49" charset="-122"/>
              </a:rPr>
              <a:t>实际上，“</a:t>
            </a:r>
            <a:r>
              <a:rPr lang="en-US" altLang="zh-CN" sz="3200">
                <a:latin typeface="Times New Roman" charset="0"/>
                <a:ea typeface="黑体" pitchFamily="49" charset="-122"/>
              </a:rPr>
              <a:t>AI</a:t>
            </a:r>
            <a:r>
              <a:rPr lang="zh-CN" altLang="en-US" sz="3200">
                <a:latin typeface="Times New Roman" charset="0"/>
                <a:ea typeface="黑体" pitchFamily="49" charset="-122"/>
              </a:rPr>
              <a:t>成为工业”目前在一些家电中可以找到影子</a:t>
            </a:r>
            <a:r>
              <a:rPr lang="en-US" altLang="zh-CN" sz="3200">
                <a:latin typeface="Times New Roman" charset="0"/>
                <a:ea typeface="黑体" pitchFamily="49" charset="-122"/>
              </a:rPr>
              <a:t>(</a:t>
            </a:r>
            <a:r>
              <a:rPr lang="zh-CN" altLang="en-US" sz="3200">
                <a:latin typeface="Times New Roman" charset="0"/>
                <a:ea typeface="黑体" pitchFamily="49" charset="-122"/>
              </a:rPr>
              <a:t>智能洗衣机等</a:t>
            </a:r>
            <a:r>
              <a:rPr lang="en-US" altLang="zh-CN" sz="3200">
                <a:latin typeface="Times New Roman" charset="0"/>
                <a:ea typeface="黑体" pitchFamily="49" charset="-122"/>
              </a:rPr>
              <a:t>)</a:t>
            </a:r>
          </a:p>
        </p:txBody>
      </p:sp>
      <p:sp>
        <p:nvSpPr>
          <p:cNvPr id="175108"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380432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神经网络的回归</a:t>
            </a:r>
            <a:r>
              <a:rPr lang="en-US" altLang="zh-CN" sz="4000" b="1" dirty="0">
                <a:solidFill>
                  <a:schemeClr val="tx1"/>
                </a:solidFill>
                <a:effectLst>
                  <a:outerShdw blurRad="38100" dist="38100" dir="2700000" algn="tl">
                    <a:srgbClr val="C0C0C0"/>
                  </a:outerShdw>
                </a:effectLst>
                <a:latin typeface="宋体" charset="-122"/>
                <a:ea typeface="宋体" charset="-122"/>
              </a:rPr>
              <a:t>(1986~</a:t>
            </a:r>
            <a:r>
              <a:rPr lang="zh-CN" altLang="en-US" sz="4000" b="1" dirty="0">
                <a:solidFill>
                  <a:schemeClr val="tx1"/>
                </a:solidFill>
                <a:effectLst>
                  <a:outerShdw blurRad="38100" dist="38100" dir="2700000" algn="tl">
                    <a:srgbClr val="C0C0C0"/>
                  </a:outerShdw>
                </a:effectLst>
                <a:latin typeface="宋体" charset="-122"/>
                <a:ea typeface="宋体" charset="-122"/>
              </a:rPr>
              <a:t>现在</a:t>
            </a:r>
            <a:r>
              <a:rPr lang="en-US" altLang="zh-CN" sz="4000" b="1" dirty="0">
                <a:solidFill>
                  <a:schemeClr val="tx1"/>
                </a:solidFill>
                <a:effectLst>
                  <a:outerShdw blurRad="38100" dist="38100" dir="2700000" algn="tl">
                    <a:srgbClr val="C0C0C0"/>
                  </a:outerShdw>
                </a:effectLst>
                <a:latin typeface="宋体" charset="-122"/>
                <a:ea typeface="宋体" charset="-122"/>
              </a:rPr>
              <a:t>)</a:t>
            </a:r>
          </a:p>
        </p:txBody>
      </p:sp>
      <p:sp>
        <p:nvSpPr>
          <p:cNvPr id="110595" name="Rectangle 3"/>
          <p:cNvSpPr>
            <a:spLocks noGrp="1" noChangeArrowheads="1"/>
          </p:cNvSpPr>
          <p:nvPr>
            <p:ph type="body" idx="1"/>
          </p:nvPr>
        </p:nvSpPr>
        <p:spPr>
          <a:xfrm>
            <a:off x="756708" y="1484313"/>
            <a:ext cx="8420100" cy="4624387"/>
          </a:xfrm>
        </p:spPr>
        <p:txBody>
          <a:bodyPr/>
          <a:lstStyle/>
          <a:p>
            <a:r>
              <a:rPr lang="zh-CN" altLang="en-US" sz="2800">
                <a:latin typeface="Times New Roman" charset="0"/>
                <a:ea typeface="黑体" pitchFamily="49" charset="-122"/>
              </a:rPr>
              <a:t>神经网络</a:t>
            </a:r>
            <a:r>
              <a:rPr lang="en-US" altLang="zh-CN" sz="2800">
                <a:latin typeface="Times New Roman" charset="0"/>
                <a:ea typeface="黑体" pitchFamily="49" charset="-122"/>
              </a:rPr>
              <a:t>: Frank Rosenblatt1962</a:t>
            </a:r>
            <a:r>
              <a:rPr lang="zh-CN" altLang="en-US" sz="2800">
                <a:latin typeface="Times New Roman" charset="0"/>
                <a:ea typeface="黑体" pitchFamily="49" charset="-122"/>
              </a:rPr>
              <a:t>年提出感知器</a:t>
            </a:r>
            <a:r>
              <a:rPr lang="en-US" altLang="zh-CN" sz="2800">
                <a:latin typeface="Times New Roman" charset="0"/>
                <a:ea typeface="黑体" pitchFamily="49" charset="-122"/>
              </a:rPr>
              <a:t>, </a:t>
            </a:r>
            <a:r>
              <a:rPr lang="zh-CN" altLang="en-US" sz="2800">
                <a:latin typeface="Times New Roman" charset="0"/>
                <a:ea typeface="黑体" pitchFamily="49" charset="-122"/>
              </a:rPr>
              <a:t>证明了感知器收敛定理 </a:t>
            </a:r>
            <a:r>
              <a:rPr lang="en-US" altLang="zh-CN" sz="2800">
                <a:latin typeface="Times New Roman" charset="0"/>
                <a:ea typeface="黑体" pitchFamily="49" charset="-122"/>
              </a:rPr>
              <a:t>/ </a:t>
            </a:r>
            <a:r>
              <a:rPr lang="zh-CN" altLang="en-US" sz="2800">
                <a:latin typeface="Times New Roman" charset="0"/>
                <a:ea typeface="黑体" pitchFamily="49" charset="-122"/>
              </a:rPr>
              <a:t>但</a:t>
            </a:r>
            <a:r>
              <a:rPr lang="en-US" altLang="zh-CN" sz="2800">
                <a:latin typeface="Times New Roman" charset="0"/>
                <a:ea typeface="黑体" pitchFamily="49" charset="-122"/>
              </a:rPr>
              <a:t>1969</a:t>
            </a:r>
            <a:r>
              <a:rPr lang="zh-CN" altLang="en-US" sz="2800">
                <a:latin typeface="Times New Roman" charset="0"/>
                <a:ea typeface="黑体" pitchFamily="49" charset="-122"/>
              </a:rPr>
              <a:t>年以后沉寂</a:t>
            </a:r>
            <a:endParaRPr lang="en-US" altLang="zh-CN" sz="2800">
              <a:latin typeface="Times New Roman" charset="0"/>
              <a:ea typeface="黑体" pitchFamily="49" charset="-122"/>
            </a:endParaRPr>
          </a:p>
          <a:p>
            <a:r>
              <a:rPr lang="zh-CN" altLang="en-US" sz="2800">
                <a:latin typeface="Times New Roman" charset="0"/>
                <a:ea typeface="黑体" pitchFamily="49" charset="-122"/>
              </a:rPr>
              <a:t>反向传播算法引起了神经网络研究的复兴</a:t>
            </a:r>
          </a:p>
          <a:p>
            <a:pPr latinLnBrk="0"/>
            <a:r>
              <a:rPr lang="en-US" altLang="zh-CN" sz="2800">
                <a:latin typeface="Times New Roman" charset="0"/>
                <a:ea typeface="黑体" pitchFamily="49" charset="-122"/>
              </a:rPr>
              <a:t>Rumelhart</a:t>
            </a:r>
            <a:r>
              <a:rPr lang="zh-CN" altLang="en-US" sz="2800">
                <a:latin typeface="Times New Roman" charset="0"/>
                <a:ea typeface="黑体" pitchFamily="49" charset="-122"/>
              </a:rPr>
              <a:t>和</a:t>
            </a:r>
            <a:r>
              <a:rPr lang="en-US" altLang="zh-CN" sz="2800">
                <a:latin typeface="Times New Roman" charset="0"/>
                <a:ea typeface="黑体" pitchFamily="49" charset="-122"/>
              </a:rPr>
              <a:t>McClelland</a:t>
            </a:r>
            <a:r>
              <a:rPr lang="zh-CN" altLang="en-US" sz="2800">
                <a:latin typeface="Times New Roman" charset="0"/>
                <a:ea typeface="黑体" pitchFamily="49" charset="-122"/>
              </a:rPr>
              <a:t>的文集引起反响</a:t>
            </a:r>
          </a:p>
          <a:p>
            <a:pPr latinLnBrk="0"/>
            <a:r>
              <a:rPr lang="zh-CN" altLang="en-US" sz="2800" b="1">
                <a:latin typeface="Times New Roman" charset="0"/>
                <a:ea typeface="黑体" pitchFamily="49" charset="-122"/>
              </a:rPr>
              <a:t>连接主义</a:t>
            </a:r>
            <a:r>
              <a:rPr lang="zh-CN" altLang="en-US" sz="2800">
                <a:latin typeface="Times New Roman" charset="0"/>
                <a:ea typeface="黑体" pitchFamily="49" charset="-122"/>
              </a:rPr>
              <a:t>方法崛起，被认为是</a:t>
            </a:r>
            <a:r>
              <a:rPr lang="en-US" altLang="zh-CN" sz="2800">
                <a:latin typeface="Times New Roman" charset="0"/>
                <a:ea typeface="黑体" pitchFamily="49" charset="-122"/>
              </a:rPr>
              <a:t>Newell</a:t>
            </a:r>
            <a:r>
              <a:rPr lang="zh-CN" altLang="en-US" sz="2800">
                <a:latin typeface="Times New Roman" charset="0"/>
                <a:ea typeface="黑体" pitchFamily="49" charset="-122"/>
              </a:rPr>
              <a:t>和</a:t>
            </a:r>
            <a:r>
              <a:rPr lang="en-US" altLang="zh-CN" sz="2800">
                <a:latin typeface="Times New Roman" charset="0"/>
                <a:ea typeface="黑体" pitchFamily="49" charset="-122"/>
              </a:rPr>
              <a:t>Simon</a:t>
            </a:r>
            <a:r>
              <a:rPr lang="zh-CN" altLang="en-US" sz="2800">
                <a:latin typeface="Times New Roman" charset="0"/>
                <a:ea typeface="黑体" pitchFamily="49" charset="-122"/>
              </a:rPr>
              <a:t>提出的符号模型和</a:t>
            </a:r>
            <a:r>
              <a:rPr lang="en-US" altLang="zh-CN" sz="2800">
                <a:latin typeface="Times New Roman" charset="0"/>
                <a:ea typeface="黑体" pitchFamily="49" charset="-122"/>
              </a:rPr>
              <a:t>McCarthy</a:t>
            </a:r>
            <a:r>
              <a:rPr lang="zh-CN" altLang="en-US" sz="2800">
                <a:latin typeface="Times New Roman" charset="0"/>
                <a:ea typeface="黑体" pitchFamily="49" charset="-122"/>
              </a:rPr>
              <a:t>主张的逻辑方法的直接竞争者</a:t>
            </a:r>
          </a:p>
          <a:p>
            <a:pPr latinLnBrk="0"/>
            <a:r>
              <a:rPr lang="zh-CN" altLang="en-US" sz="2800">
                <a:latin typeface="Times New Roman" charset="0"/>
                <a:ea typeface="黑体" pitchFamily="49" charset="-122"/>
              </a:rPr>
              <a:t>当前的观点是：连接主义和符号主义方法是互补的</a:t>
            </a:r>
          </a:p>
        </p:txBody>
      </p:sp>
      <p:sp>
        <p:nvSpPr>
          <p:cNvPr id="11059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2983168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818621" y="420684"/>
            <a:ext cx="8420100" cy="792163"/>
          </a:xfrm>
        </p:spPr>
        <p:txBody>
          <a:bodyPr/>
          <a:lstStyle/>
          <a:p>
            <a:pPr algn="ctr"/>
            <a:r>
              <a:rPr lang="en-US" altLang="zh-CN" sz="4000" b="1" dirty="0">
                <a:solidFill>
                  <a:schemeClr val="tx1"/>
                </a:solidFill>
                <a:effectLst>
                  <a:outerShdw blurRad="38100" dist="38100" dir="2700000" algn="tl">
                    <a:srgbClr val="C0C0C0"/>
                  </a:outerShdw>
                </a:effectLst>
                <a:latin typeface="宋体" charset="-122"/>
                <a:ea typeface="宋体" charset="-122"/>
              </a:rPr>
              <a:t>AI</a:t>
            </a:r>
            <a:r>
              <a:rPr lang="zh-CN" altLang="en-US" sz="4000" b="1" dirty="0">
                <a:solidFill>
                  <a:schemeClr val="tx1"/>
                </a:solidFill>
                <a:effectLst>
                  <a:outerShdw blurRad="38100" dist="38100" dir="2700000" algn="tl">
                    <a:srgbClr val="C0C0C0"/>
                  </a:outerShdw>
                </a:effectLst>
                <a:latin typeface="宋体" charset="-122"/>
                <a:ea typeface="宋体" charset="-122"/>
              </a:rPr>
              <a:t>成为科学</a:t>
            </a:r>
            <a:r>
              <a:rPr lang="en-US" altLang="zh-CN" sz="4000" b="1" dirty="0">
                <a:solidFill>
                  <a:schemeClr val="tx1"/>
                </a:solidFill>
                <a:effectLst>
                  <a:outerShdw blurRad="38100" dist="38100" dir="2700000" algn="tl">
                    <a:srgbClr val="C0C0C0"/>
                  </a:outerShdw>
                </a:effectLst>
                <a:latin typeface="宋体" charset="-122"/>
                <a:ea typeface="宋体" charset="-122"/>
              </a:rPr>
              <a:t>(1987~</a:t>
            </a:r>
            <a:r>
              <a:rPr lang="zh-CN" altLang="en-US" sz="4000" b="1" dirty="0">
                <a:solidFill>
                  <a:schemeClr val="tx1"/>
                </a:solidFill>
                <a:effectLst>
                  <a:outerShdw blurRad="38100" dist="38100" dir="2700000" algn="tl">
                    <a:srgbClr val="C0C0C0"/>
                  </a:outerShdw>
                </a:effectLst>
                <a:latin typeface="宋体" charset="-122"/>
                <a:ea typeface="宋体" charset="-122"/>
              </a:rPr>
              <a:t>现在</a:t>
            </a:r>
            <a:r>
              <a:rPr lang="en-US" altLang="zh-CN" sz="4000" b="1" dirty="0">
                <a:solidFill>
                  <a:schemeClr val="tx1"/>
                </a:solidFill>
                <a:effectLst>
                  <a:outerShdw blurRad="38100" dist="38100" dir="2700000" algn="tl">
                    <a:srgbClr val="C0C0C0"/>
                  </a:outerShdw>
                </a:effectLst>
                <a:latin typeface="宋体" charset="-122"/>
                <a:ea typeface="宋体" charset="-122"/>
              </a:rPr>
              <a:t>)(1)</a:t>
            </a:r>
          </a:p>
        </p:txBody>
      </p:sp>
      <p:sp>
        <p:nvSpPr>
          <p:cNvPr id="109571" name="Rectangle 3"/>
          <p:cNvSpPr>
            <a:spLocks noGrp="1" noChangeArrowheads="1"/>
          </p:cNvSpPr>
          <p:nvPr>
            <p:ph type="body" idx="1"/>
          </p:nvPr>
        </p:nvSpPr>
        <p:spPr>
          <a:xfrm>
            <a:off x="756708" y="1628775"/>
            <a:ext cx="8420100" cy="4479925"/>
          </a:xfrm>
        </p:spPr>
        <p:txBody>
          <a:bodyPr/>
          <a:lstStyle/>
          <a:p>
            <a:pPr>
              <a:lnSpc>
                <a:spcPct val="90000"/>
              </a:lnSpc>
            </a:pPr>
            <a:r>
              <a:rPr lang="zh-CN" altLang="en-US" sz="3200">
                <a:latin typeface="Times New Roman" charset="0"/>
                <a:ea typeface="黑体" pitchFamily="49" charset="-122"/>
              </a:rPr>
              <a:t>近年来，</a:t>
            </a:r>
            <a:r>
              <a:rPr lang="en-US" altLang="zh-CN" sz="3200">
                <a:latin typeface="Times New Roman" charset="0"/>
                <a:ea typeface="黑体" pitchFamily="49" charset="-122"/>
              </a:rPr>
              <a:t>AI</a:t>
            </a:r>
            <a:r>
              <a:rPr lang="zh-CN" altLang="en-US" sz="3200">
                <a:latin typeface="Times New Roman" charset="0"/>
                <a:ea typeface="黑体" pitchFamily="49" charset="-122"/>
              </a:rPr>
              <a:t>研究在内容和方法论方面的特点：</a:t>
            </a:r>
          </a:p>
          <a:p>
            <a:pPr lvl="1">
              <a:lnSpc>
                <a:spcPct val="90000"/>
              </a:lnSpc>
            </a:pPr>
            <a:r>
              <a:rPr lang="zh-CN" altLang="en-US" sz="2900">
                <a:latin typeface="Times New Roman" charset="0"/>
                <a:ea typeface="黑体" pitchFamily="49" charset="-122"/>
              </a:rPr>
              <a:t>在已有的理论基础上进行研究而不是提出崭新理论</a:t>
            </a:r>
          </a:p>
          <a:p>
            <a:pPr lvl="1">
              <a:lnSpc>
                <a:spcPct val="90000"/>
              </a:lnSpc>
            </a:pPr>
            <a:r>
              <a:rPr lang="zh-CN" altLang="en-US" sz="2900">
                <a:latin typeface="Times New Roman" charset="0"/>
                <a:ea typeface="黑体" pitchFamily="49" charset="-122"/>
              </a:rPr>
              <a:t>理论建立在严格定理或者确凿实验证据基础上而不是靠直觉</a:t>
            </a:r>
          </a:p>
          <a:p>
            <a:pPr lvl="1">
              <a:lnSpc>
                <a:spcPct val="90000"/>
              </a:lnSpc>
            </a:pPr>
            <a:r>
              <a:rPr lang="zh-CN" altLang="en-US" sz="2900">
                <a:latin typeface="Times New Roman" charset="0"/>
                <a:ea typeface="黑体" pitchFamily="49" charset="-122"/>
              </a:rPr>
              <a:t>显示与现实世界应用的相关性而不是与玩具样例的相关性</a:t>
            </a:r>
          </a:p>
        </p:txBody>
      </p:sp>
      <p:sp>
        <p:nvSpPr>
          <p:cNvPr id="109572"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7000387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818621" y="420684"/>
            <a:ext cx="8420100" cy="792163"/>
          </a:xfrm>
        </p:spPr>
        <p:txBody>
          <a:bodyPr/>
          <a:lstStyle/>
          <a:p>
            <a:pPr algn="ctr"/>
            <a:r>
              <a:rPr lang="en-US" altLang="zh-CN" sz="4000" b="1" dirty="0">
                <a:solidFill>
                  <a:schemeClr val="tx1"/>
                </a:solidFill>
                <a:effectLst>
                  <a:outerShdw blurRad="38100" dist="38100" dir="2700000" algn="tl">
                    <a:srgbClr val="C0C0C0"/>
                  </a:outerShdw>
                </a:effectLst>
                <a:latin typeface="宋体" charset="-122"/>
                <a:ea typeface="宋体" charset="-122"/>
              </a:rPr>
              <a:t>AI</a:t>
            </a:r>
            <a:r>
              <a:rPr lang="zh-CN" altLang="en-US" sz="4000" b="1" dirty="0">
                <a:solidFill>
                  <a:schemeClr val="tx1"/>
                </a:solidFill>
                <a:effectLst>
                  <a:outerShdw blurRad="38100" dist="38100" dir="2700000" algn="tl">
                    <a:srgbClr val="C0C0C0"/>
                  </a:outerShdw>
                </a:effectLst>
                <a:latin typeface="宋体" charset="-122"/>
                <a:ea typeface="宋体" charset="-122"/>
              </a:rPr>
              <a:t>成为科学</a:t>
            </a:r>
            <a:r>
              <a:rPr lang="en-US" altLang="zh-CN" sz="4000" b="1" dirty="0">
                <a:solidFill>
                  <a:schemeClr val="tx1"/>
                </a:solidFill>
                <a:effectLst>
                  <a:outerShdw blurRad="38100" dist="38100" dir="2700000" algn="tl">
                    <a:srgbClr val="C0C0C0"/>
                  </a:outerShdw>
                </a:effectLst>
                <a:latin typeface="宋体" charset="-122"/>
                <a:ea typeface="宋体" charset="-122"/>
              </a:rPr>
              <a:t>(1987~</a:t>
            </a:r>
            <a:r>
              <a:rPr lang="zh-CN" altLang="en-US" sz="4000" b="1" dirty="0">
                <a:solidFill>
                  <a:schemeClr val="tx1"/>
                </a:solidFill>
                <a:effectLst>
                  <a:outerShdw blurRad="38100" dist="38100" dir="2700000" algn="tl">
                    <a:srgbClr val="C0C0C0"/>
                  </a:outerShdw>
                </a:effectLst>
                <a:latin typeface="宋体" charset="-122"/>
                <a:ea typeface="宋体" charset="-122"/>
              </a:rPr>
              <a:t>现在</a:t>
            </a:r>
            <a:r>
              <a:rPr lang="en-US" altLang="zh-CN" sz="4000" b="1" dirty="0">
                <a:solidFill>
                  <a:schemeClr val="tx1"/>
                </a:solidFill>
                <a:effectLst>
                  <a:outerShdw blurRad="38100" dist="38100" dir="2700000" algn="tl">
                    <a:srgbClr val="C0C0C0"/>
                  </a:outerShdw>
                </a:effectLst>
                <a:latin typeface="宋体" charset="-122"/>
                <a:ea typeface="宋体" charset="-122"/>
              </a:rPr>
              <a:t>)(2)</a:t>
            </a:r>
          </a:p>
        </p:txBody>
      </p:sp>
      <p:sp>
        <p:nvSpPr>
          <p:cNvPr id="177155" name="Rectangle 3"/>
          <p:cNvSpPr>
            <a:spLocks noGrp="1" noChangeArrowheads="1"/>
          </p:cNvSpPr>
          <p:nvPr>
            <p:ph type="body" idx="1"/>
          </p:nvPr>
        </p:nvSpPr>
        <p:spPr>
          <a:xfrm>
            <a:off x="756708" y="1628775"/>
            <a:ext cx="8420100" cy="4479925"/>
          </a:xfrm>
        </p:spPr>
        <p:txBody>
          <a:bodyPr/>
          <a:lstStyle/>
          <a:p>
            <a:pPr>
              <a:lnSpc>
                <a:spcPct val="90000"/>
              </a:lnSpc>
            </a:pPr>
            <a:r>
              <a:rPr lang="zh-CN" altLang="en-US" sz="3200">
                <a:latin typeface="Times New Roman" charset="0"/>
                <a:ea typeface="黑体" pitchFamily="49" charset="-122"/>
              </a:rPr>
              <a:t>从对控制论和统计学的某种叛逆到开始接受这些领域的理论和方法</a:t>
            </a:r>
          </a:p>
          <a:p>
            <a:pPr>
              <a:lnSpc>
                <a:spcPct val="90000"/>
              </a:lnSpc>
            </a:pPr>
            <a:r>
              <a:rPr lang="zh-CN" altLang="en-US" sz="3200">
                <a:latin typeface="Times New Roman" charset="0"/>
                <a:ea typeface="黑体" pitchFamily="49" charset="-122"/>
              </a:rPr>
              <a:t>通过互连网进行测试数据和程序代码的共享</a:t>
            </a:r>
          </a:p>
          <a:p>
            <a:pPr>
              <a:lnSpc>
                <a:spcPct val="90000"/>
              </a:lnSpc>
            </a:pPr>
            <a:r>
              <a:rPr lang="zh-CN" altLang="en-US" sz="3200">
                <a:latin typeface="Times New Roman" charset="0"/>
                <a:ea typeface="黑体" pitchFamily="49" charset="-122"/>
              </a:rPr>
              <a:t>典型：语音识别中</a:t>
            </a:r>
            <a:r>
              <a:rPr lang="en-US" altLang="zh-CN" sz="3200">
                <a:latin typeface="Times New Roman" charset="0"/>
                <a:ea typeface="黑体" pitchFamily="49" charset="-122"/>
              </a:rPr>
              <a:t>HMM</a:t>
            </a:r>
            <a:r>
              <a:rPr lang="zh-CN" altLang="en-US" sz="3200">
                <a:latin typeface="Times New Roman" charset="0"/>
                <a:ea typeface="黑体" pitchFamily="49" charset="-122"/>
              </a:rPr>
              <a:t>模型应用 </a:t>
            </a:r>
            <a:r>
              <a:rPr lang="en-US" altLang="zh-CN" sz="3200">
                <a:latin typeface="Times New Roman" charset="0"/>
                <a:ea typeface="黑体" pitchFamily="49" charset="-122"/>
              </a:rPr>
              <a:t>/ </a:t>
            </a:r>
            <a:r>
              <a:rPr lang="zh-CN" altLang="en-US" sz="3200">
                <a:latin typeface="Times New Roman" charset="0"/>
                <a:ea typeface="黑体" pitchFamily="49" charset="-122"/>
              </a:rPr>
              <a:t>贝叶斯网络</a:t>
            </a:r>
          </a:p>
        </p:txBody>
      </p:sp>
      <p:sp>
        <p:nvSpPr>
          <p:cNvPr id="177156"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9320239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818621" y="420684"/>
            <a:ext cx="8420100" cy="792163"/>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智能化智能体出现</a:t>
            </a:r>
            <a:r>
              <a:rPr lang="en-US" altLang="zh-CN" sz="4000" b="1" dirty="0">
                <a:solidFill>
                  <a:schemeClr val="tx1"/>
                </a:solidFill>
                <a:effectLst>
                  <a:outerShdw blurRad="38100" dist="38100" dir="2700000" algn="tl">
                    <a:srgbClr val="C0C0C0"/>
                  </a:outerShdw>
                </a:effectLst>
                <a:latin typeface="宋体" charset="-122"/>
                <a:ea typeface="宋体" charset="-122"/>
              </a:rPr>
              <a:t>(1995~</a:t>
            </a:r>
            <a:r>
              <a:rPr lang="zh-CN" altLang="en-US" sz="4000" b="1" dirty="0">
                <a:solidFill>
                  <a:schemeClr val="tx1"/>
                </a:solidFill>
                <a:effectLst>
                  <a:outerShdw blurRad="38100" dist="38100" dir="2700000" algn="tl">
                    <a:srgbClr val="C0C0C0"/>
                  </a:outerShdw>
                </a:effectLst>
                <a:latin typeface="宋体" charset="-122"/>
                <a:ea typeface="宋体" charset="-122"/>
              </a:rPr>
              <a:t>现在</a:t>
            </a:r>
            <a:r>
              <a:rPr lang="en-US" altLang="zh-CN" sz="4000" b="1" dirty="0">
                <a:solidFill>
                  <a:schemeClr val="tx1"/>
                </a:solidFill>
                <a:effectLst>
                  <a:outerShdw blurRad="38100" dist="38100" dir="2700000" algn="tl">
                    <a:srgbClr val="C0C0C0"/>
                  </a:outerShdw>
                </a:effectLst>
                <a:latin typeface="宋体" charset="-122"/>
                <a:ea typeface="宋体" charset="-122"/>
              </a:rPr>
              <a:t>)</a:t>
            </a:r>
          </a:p>
        </p:txBody>
      </p:sp>
      <p:sp>
        <p:nvSpPr>
          <p:cNvPr id="111619" name="Rectangle 3"/>
          <p:cNvSpPr>
            <a:spLocks noGrp="1" noChangeArrowheads="1"/>
          </p:cNvSpPr>
          <p:nvPr>
            <p:ph type="body" idx="1"/>
          </p:nvPr>
        </p:nvSpPr>
        <p:spPr>
          <a:xfrm>
            <a:off x="756708" y="1628775"/>
            <a:ext cx="8420100" cy="4479925"/>
          </a:xfrm>
        </p:spPr>
        <p:txBody>
          <a:bodyPr/>
          <a:lstStyle/>
          <a:p>
            <a:pPr>
              <a:lnSpc>
                <a:spcPct val="90000"/>
              </a:lnSpc>
            </a:pPr>
            <a:r>
              <a:rPr lang="zh-CN" altLang="en-US" sz="3200">
                <a:latin typeface="Times New Roman" charset="0"/>
                <a:ea typeface="黑体" pitchFamily="49" charset="-122"/>
              </a:rPr>
              <a:t>重新审视“完整智能体” ：</a:t>
            </a:r>
            <a:r>
              <a:rPr lang="en-US" altLang="zh-CN" sz="3200">
                <a:latin typeface="Times New Roman" charset="0"/>
                <a:ea typeface="黑体" pitchFamily="49" charset="-122"/>
              </a:rPr>
              <a:t>SOAR</a:t>
            </a:r>
            <a:r>
              <a:rPr lang="zh-CN" altLang="en-US" sz="3200">
                <a:latin typeface="Times New Roman" charset="0"/>
                <a:ea typeface="黑体" pitchFamily="49" charset="-122"/>
              </a:rPr>
              <a:t>系统上的工作</a:t>
            </a:r>
            <a:r>
              <a:rPr lang="en-US" altLang="zh-CN" sz="3200">
                <a:latin typeface="Times New Roman" charset="0"/>
                <a:ea typeface="黑体" pitchFamily="49" charset="-122"/>
              </a:rPr>
              <a:t>(1987~1990)</a:t>
            </a:r>
          </a:p>
          <a:p>
            <a:pPr lvl="1">
              <a:lnSpc>
                <a:spcPct val="90000"/>
              </a:lnSpc>
            </a:pPr>
            <a:r>
              <a:rPr lang="zh-CN" altLang="en-US" sz="2800">
                <a:latin typeface="Times New Roman" charset="0"/>
                <a:ea typeface="黑体" pitchFamily="49" charset="-122"/>
              </a:rPr>
              <a:t>环境约束</a:t>
            </a:r>
            <a:r>
              <a:rPr lang="en-US" altLang="zh-CN" sz="2800">
                <a:latin typeface="Times New Roman" charset="0"/>
                <a:ea typeface="黑体" pitchFamily="49" charset="-122"/>
              </a:rPr>
              <a:t>: </a:t>
            </a:r>
            <a:r>
              <a:rPr lang="zh-CN" altLang="en-US" sz="2800">
                <a:latin typeface="Times New Roman" charset="0"/>
                <a:ea typeface="黑体" pitchFamily="49" charset="-122"/>
              </a:rPr>
              <a:t>目标是理解嵌入真实环境的智能体的工作 </a:t>
            </a:r>
            <a:r>
              <a:rPr lang="en-US" altLang="zh-CN" sz="2800">
                <a:latin typeface="Times New Roman" charset="0"/>
                <a:ea typeface="黑体" pitchFamily="49" charset="-122"/>
              </a:rPr>
              <a:t>/ </a:t>
            </a:r>
            <a:r>
              <a:rPr lang="zh-CN" altLang="en-US" sz="2800">
                <a:latin typeface="Times New Roman" charset="0"/>
                <a:ea typeface="黑体" pitchFamily="49" charset="-122"/>
              </a:rPr>
              <a:t>目前最重要的智能化智能体环境是</a:t>
            </a:r>
            <a:r>
              <a:rPr lang="en-US" altLang="zh-CN" sz="2800">
                <a:latin typeface="Times New Roman" charset="0"/>
                <a:ea typeface="黑体" pitchFamily="49" charset="-122"/>
              </a:rPr>
              <a:t>Internet, AI</a:t>
            </a:r>
            <a:r>
              <a:rPr lang="zh-CN" altLang="en-US" sz="2800">
                <a:latin typeface="Times New Roman" charset="0"/>
                <a:ea typeface="黑体" pitchFamily="49" charset="-122"/>
              </a:rPr>
              <a:t>技术成为重要的</a:t>
            </a:r>
            <a:r>
              <a:rPr lang="en-US" altLang="zh-CN" sz="2800">
                <a:latin typeface="Times New Roman" charset="0"/>
                <a:ea typeface="黑体" pitchFamily="49" charset="-122"/>
              </a:rPr>
              <a:t>Internet</a:t>
            </a:r>
            <a:r>
              <a:rPr lang="zh-CN" altLang="en-US" sz="2800">
                <a:latin typeface="Times New Roman" charset="0"/>
                <a:ea typeface="黑体" pitchFamily="49" charset="-122"/>
              </a:rPr>
              <a:t>工具</a:t>
            </a:r>
          </a:p>
          <a:p>
            <a:pPr>
              <a:lnSpc>
                <a:spcPct val="90000"/>
              </a:lnSpc>
            </a:pPr>
            <a:r>
              <a:rPr lang="zh-CN" altLang="en-US" sz="3200">
                <a:latin typeface="Times New Roman" charset="0"/>
                <a:ea typeface="黑体" pitchFamily="49" charset="-122"/>
              </a:rPr>
              <a:t>为什么要采纳智能体观点</a:t>
            </a:r>
            <a:r>
              <a:rPr lang="en-US" altLang="zh-CN" sz="3200">
                <a:latin typeface="Times New Roman" charset="0"/>
                <a:ea typeface="黑体" pitchFamily="49" charset="-122"/>
              </a:rPr>
              <a:t>?</a:t>
            </a:r>
          </a:p>
          <a:p>
            <a:pPr lvl="1">
              <a:lnSpc>
                <a:spcPct val="90000"/>
              </a:lnSpc>
            </a:pPr>
            <a:r>
              <a:rPr lang="en-US" altLang="zh-CN" sz="2800">
                <a:latin typeface="Times New Roman" charset="0"/>
                <a:ea typeface="黑体" pitchFamily="49" charset="-122"/>
              </a:rPr>
              <a:t>AI</a:t>
            </a:r>
            <a:r>
              <a:rPr lang="zh-CN" altLang="en-US" sz="2800">
                <a:latin typeface="Times New Roman" charset="0"/>
                <a:ea typeface="黑体" pitchFamily="49" charset="-122"/>
              </a:rPr>
              <a:t>目前分离的子领域需要重新组织起来</a:t>
            </a:r>
            <a:r>
              <a:rPr lang="en-US" altLang="zh-CN" sz="2800">
                <a:latin typeface="Times New Roman" charset="0"/>
                <a:ea typeface="黑体" pitchFamily="49" charset="-122"/>
              </a:rPr>
              <a:t>, </a:t>
            </a:r>
            <a:r>
              <a:rPr lang="zh-CN" altLang="en-US" sz="2800">
                <a:latin typeface="Times New Roman" charset="0"/>
                <a:ea typeface="黑体" pitchFamily="49" charset="-122"/>
              </a:rPr>
              <a:t>至少当它们的结果需要联系在一起的时候</a:t>
            </a:r>
          </a:p>
          <a:p>
            <a:pPr lvl="1">
              <a:lnSpc>
                <a:spcPct val="90000"/>
              </a:lnSpc>
            </a:pPr>
            <a:r>
              <a:rPr lang="en-US" altLang="zh-CN" sz="2800">
                <a:latin typeface="Times New Roman" charset="0"/>
                <a:ea typeface="黑体" pitchFamily="49" charset="-122"/>
              </a:rPr>
              <a:t>AI</a:t>
            </a:r>
            <a:r>
              <a:rPr lang="zh-CN" altLang="en-US" sz="2800">
                <a:latin typeface="Times New Roman" charset="0"/>
                <a:ea typeface="黑体" pitchFamily="49" charset="-122"/>
              </a:rPr>
              <a:t>与其他涉及智能体的领域的联系被拉近了</a:t>
            </a:r>
            <a:r>
              <a:rPr lang="en-US" altLang="zh-CN" sz="2800">
                <a:latin typeface="Times New Roman" charset="0"/>
                <a:ea typeface="黑体" pitchFamily="49" charset="-122"/>
              </a:rPr>
              <a:t>(</a:t>
            </a:r>
            <a:r>
              <a:rPr lang="zh-CN" altLang="en-US" sz="2800">
                <a:latin typeface="Times New Roman" charset="0"/>
                <a:ea typeface="黑体" pitchFamily="49" charset="-122"/>
              </a:rPr>
              <a:t>如控制论和经济学</a:t>
            </a:r>
            <a:r>
              <a:rPr lang="en-US" altLang="zh-CN" sz="2800">
                <a:latin typeface="Times New Roman" charset="0"/>
                <a:ea typeface="黑体" pitchFamily="49" charset="-122"/>
              </a:rPr>
              <a:t>)</a:t>
            </a:r>
          </a:p>
        </p:txBody>
      </p:sp>
      <p:sp>
        <p:nvSpPr>
          <p:cNvPr id="111620"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9946812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18621" y="349243"/>
            <a:ext cx="8420100" cy="863600"/>
          </a:xfrm>
        </p:spPr>
        <p:txBody>
          <a:bodyPr/>
          <a:lstStyle/>
          <a:p>
            <a:pPr algn="ctr"/>
            <a:r>
              <a:rPr lang="zh-CN" altLang="en-US" sz="4000" b="1" dirty="0">
                <a:solidFill>
                  <a:schemeClr val="tx1"/>
                </a:solidFill>
                <a:effectLst>
                  <a:outerShdw blurRad="38100" dist="38100" dir="2700000" algn="tl">
                    <a:srgbClr val="C0C0C0"/>
                  </a:outerShdw>
                </a:effectLst>
                <a:latin typeface="宋体" charset="-122"/>
                <a:ea typeface="宋体" charset="-122"/>
              </a:rPr>
              <a:t>弱人工智能和强人工智能</a:t>
            </a:r>
          </a:p>
        </p:txBody>
      </p:sp>
      <p:sp>
        <p:nvSpPr>
          <p:cNvPr id="61443" name="Rectangle 3"/>
          <p:cNvSpPr>
            <a:spLocks noGrp="1" noChangeArrowheads="1"/>
          </p:cNvSpPr>
          <p:nvPr>
            <p:ph type="body" idx="1"/>
          </p:nvPr>
        </p:nvSpPr>
        <p:spPr>
          <a:xfrm>
            <a:off x="756708" y="1557338"/>
            <a:ext cx="8641954" cy="4551362"/>
          </a:xfrm>
        </p:spPr>
        <p:txBody>
          <a:bodyPr/>
          <a:lstStyle/>
          <a:p>
            <a:pPr>
              <a:lnSpc>
                <a:spcPct val="90000"/>
              </a:lnSpc>
            </a:pPr>
            <a:r>
              <a:rPr lang="zh-CN" altLang="en-US" sz="3200">
                <a:latin typeface="Times New Roman" charset="0"/>
                <a:ea typeface="黑体" pitchFamily="49" charset="-122"/>
              </a:rPr>
              <a:t>弱人工智能</a:t>
            </a:r>
            <a:r>
              <a:rPr lang="en-US" altLang="zh-CN" sz="3200">
                <a:latin typeface="Times New Roman" charset="0"/>
                <a:ea typeface="黑体" pitchFamily="49" charset="-122"/>
              </a:rPr>
              <a:t>(Weak AI)</a:t>
            </a:r>
            <a:r>
              <a:rPr lang="zh-CN" altLang="en-US" sz="3200">
                <a:latin typeface="Times New Roman" charset="0"/>
                <a:ea typeface="黑体" pitchFamily="49" charset="-122"/>
              </a:rPr>
              <a:t>的断言</a:t>
            </a:r>
            <a:r>
              <a:rPr lang="en-US" altLang="zh-CN" sz="3200">
                <a:latin typeface="Times New Roman" charset="0"/>
                <a:ea typeface="黑体" pitchFamily="49" charset="-122"/>
              </a:rPr>
              <a:t>: “</a:t>
            </a:r>
            <a:r>
              <a:rPr lang="zh-CN" altLang="en-US" sz="3200">
                <a:latin typeface="Times New Roman" charset="0"/>
                <a:ea typeface="黑体" pitchFamily="49" charset="-122"/>
              </a:rPr>
              <a:t>机器能够智能地行动</a:t>
            </a:r>
            <a:r>
              <a:rPr lang="en-US" altLang="zh-CN" sz="3200">
                <a:latin typeface="Times New Roman" charset="0"/>
                <a:ea typeface="黑体" pitchFamily="49" charset="-122"/>
              </a:rPr>
              <a:t>”</a:t>
            </a:r>
            <a:endParaRPr lang="zh-CN" altLang="en-US" sz="3200">
              <a:latin typeface="Times New Roman" charset="0"/>
              <a:ea typeface="黑体" pitchFamily="49" charset="-122"/>
            </a:endParaRPr>
          </a:p>
          <a:p>
            <a:pPr>
              <a:lnSpc>
                <a:spcPct val="90000"/>
              </a:lnSpc>
            </a:pPr>
            <a:r>
              <a:rPr lang="zh-CN" altLang="en-US" sz="3200">
                <a:latin typeface="Times New Roman" charset="0"/>
                <a:ea typeface="黑体" pitchFamily="49" charset="-122"/>
              </a:rPr>
              <a:t>强人工智能</a:t>
            </a:r>
            <a:r>
              <a:rPr lang="en-US" altLang="zh-CN" sz="3200">
                <a:latin typeface="Times New Roman" charset="0"/>
                <a:ea typeface="黑体" pitchFamily="49" charset="-122"/>
              </a:rPr>
              <a:t>(Strong AI)</a:t>
            </a:r>
            <a:r>
              <a:rPr lang="zh-CN" altLang="en-US" sz="3200">
                <a:latin typeface="Times New Roman" charset="0"/>
                <a:ea typeface="黑体" pitchFamily="49" charset="-122"/>
              </a:rPr>
              <a:t>的断言</a:t>
            </a:r>
            <a:r>
              <a:rPr lang="en-US" altLang="zh-CN" sz="3200">
                <a:latin typeface="Times New Roman" charset="0"/>
                <a:ea typeface="黑体" pitchFamily="49" charset="-122"/>
              </a:rPr>
              <a:t>: “</a:t>
            </a:r>
            <a:r>
              <a:rPr lang="zh-CN" altLang="en-US" sz="3200">
                <a:latin typeface="Times New Roman" charset="0"/>
                <a:ea typeface="黑体" pitchFamily="49" charset="-122"/>
              </a:rPr>
              <a:t>能够如此行事的机器确实是在思考”</a:t>
            </a:r>
          </a:p>
          <a:p>
            <a:pPr>
              <a:lnSpc>
                <a:spcPct val="90000"/>
              </a:lnSpc>
            </a:pPr>
            <a:r>
              <a:rPr lang="zh-CN" altLang="en-US" sz="3200">
                <a:latin typeface="Times New Roman" charset="0"/>
                <a:ea typeface="黑体" pitchFamily="49" charset="-122"/>
              </a:rPr>
              <a:t>大多数</a:t>
            </a:r>
            <a:r>
              <a:rPr lang="en-US" altLang="zh-CN" sz="3200">
                <a:latin typeface="Times New Roman" charset="0"/>
                <a:ea typeface="黑体" pitchFamily="49" charset="-122"/>
              </a:rPr>
              <a:t>AI</a:t>
            </a:r>
            <a:r>
              <a:rPr lang="zh-CN" altLang="en-US" sz="3200">
                <a:latin typeface="Times New Roman" charset="0"/>
                <a:ea typeface="黑体" pitchFamily="49" charset="-122"/>
              </a:rPr>
              <a:t>研究者认为弱人工智能假设是当然的 </a:t>
            </a:r>
            <a:r>
              <a:rPr lang="en-US" altLang="zh-CN" sz="3200">
                <a:latin typeface="Times New Roman" charset="0"/>
                <a:ea typeface="黑体" pitchFamily="49" charset="-122"/>
              </a:rPr>
              <a:t>/ </a:t>
            </a:r>
            <a:r>
              <a:rPr lang="zh-CN" altLang="en-US" sz="3200">
                <a:latin typeface="Times New Roman" charset="0"/>
                <a:ea typeface="黑体" pitchFamily="49" charset="-122"/>
              </a:rPr>
              <a:t>本质上</a:t>
            </a:r>
            <a:r>
              <a:rPr lang="en-US" altLang="zh-CN" sz="3200">
                <a:latin typeface="Times New Roman" charset="0"/>
                <a:ea typeface="黑体" pitchFamily="49" charset="-122"/>
              </a:rPr>
              <a:t>, AI</a:t>
            </a:r>
            <a:r>
              <a:rPr lang="zh-CN" altLang="en-US" sz="3200">
                <a:latin typeface="Times New Roman" charset="0"/>
                <a:ea typeface="黑体" pitchFamily="49" charset="-122"/>
              </a:rPr>
              <a:t>寻求的是在给定的体系结构之上最好的智能体程序 </a:t>
            </a:r>
            <a:r>
              <a:rPr lang="en-US" altLang="zh-CN" sz="3200">
                <a:latin typeface="Times New Roman" charset="0"/>
                <a:ea typeface="黑体" pitchFamily="49" charset="-122"/>
              </a:rPr>
              <a:t>/ </a:t>
            </a:r>
            <a:r>
              <a:rPr lang="zh-CN" altLang="en-US" sz="3200">
                <a:latin typeface="Times New Roman" charset="0"/>
                <a:ea typeface="黑体" pitchFamily="49" charset="-122"/>
              </a:rPr>
              <a:t>对于弱人工智能的假设</a:t>
            </a:r>
            <a:r>
              <a:rPr lang="en-US" altLang="zh-CN" sz="3200">
                <a:latin typeface="Times New Roman" charset="0"/>
                <a:ea typeface="黑体" pitchFamily="49" charset="-122"/>
              </a:rPr>
              <a:t>, AI</a:t>
            </a:r>
            <a:r>
              <a:rPr lang="zh-CN" altLang="en-US" sz="3200">
                <a:latin typeface="Times New Roman" charset="0"/>
                <a:ea typeface="黑体" pitchFamily="49" charset="-122"/>
              </a:rPr>
              <a:t>的成就可以证明</a:t>
            </a:r>
          </a:p>
          <a:p>
            <a:pPr>
              <a:lnSpc>
                <a:spcPct val="90000"/>
              </a:lnSpc>
            </a:pPr>
            <a:r>
              <a:rPr lang="zh-CN" altLang="en-US" sz="3200">
                <a:latin typeface="Times New Roman" charset="0"/>
                <a:ea typeface="黑体" pitchFamily="49" charset="-122"/>
              </a:rPr>
              <a:t>关于强人工智能，更多的是哲学上的争论</a:t>
            </a:r>
          </a:p>
        </p:txBody>
      </p:sp>
      <p:sp>
        <p:nvSpPr>
          <p:cNvPr id="61444" name="Text Box 4"/>
          <p:cNvSpPr txBox="1">
            <a:spLocks noChangeArrowheads="1"/>
          </p:cNvSpPr>
          <p:nvPr/>
        </p:nvSpPr>
        <p:spPr bwMode="auto">
          <a:xfrm>
            <a:off x="0" y="188913"/>
            <a:ext cx="3159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华文行楷" pitchFamily="2" charset="-122"/>
                <a:ea typeface="华文行楷" pitchFamily="2" charset="-122"/>
              </a:rPr>
              <a:t>第</a:t>
            </a:r>
            <a:r>
              <a:rPr lang="en-US" altLang="zh-CN">
                <a:latin typeface="华文行楷" pitchFamily="2" charset="-122"/>
                <a:ea typeface="华文行楷" pitchFamily="2" charset="-122"/>
              </a:rPr>
              <a:t>1</a:t>
            </a:r>
            <a:r>
              <a:rPr lang="zh-CN" altLang="en-US">
                <a:latin typeface="华文行楷" pitchFamily="2" charset="-122"/>
                <a:ea typeface="华文行楷" pitchFamily="2" charset="-122"/>
              </a:rPr>
              <a:t>章 人工智能概述</a:t>
            </a:r>
          </a:p>
        </p:txBody>
      </p:sp>
    </p:spTree>
    <p:extLst>
      <p:ext uri="{BB962C8B-B14F-4D97-AF65-F5344CB8AC3E}">
        <p14:creationId xmlns:p14="http://schemas.microsoft.com/office/powerpoint/2010/main" val="1708872746"/>
      </p:ext>
    </p:extLst>
  </p:cSld>
  <p:clrMapOvr>
    <a:masterClrMapping/>
  </p:clrMapOvr>
</p:sld>
</file>

<file path=ppt/theme/theme1.xml><?xml version="1.0" encoding="utf-8"?>
<a:theme xmlns:a="http://schemas.openxmlformats.org/drawingml/2006/main" name="CS3510">
  <a:themeElements>
    <a:clrScheme name="">
      <a:dk1>
        <a:srgbClr val="000000"/>
      </a:dk1>
      <a:lt1>
        <a:srgbClr val="FFFFFF"/>
      </a:lt1>
      <a:dk2>
        <a:srgbClr val="232323"/>
      </a:dk2>
      <a:lt2>
        <a:srgbClr val="333333"/>
      </a:lt2>
      <a:accent1>
        <a:srgbClr val="CECECE"/>
      </a:accent1>
      <a:accent2>
        <a:srgbClr val="474747"/>
      </a:accent2>
      <a:accent3>
        <a:srgbClr val="FFFFFF"/>
      </a:accent3>
      <a:accent4>
        <a:srgbClr val="000000"/>
      </a:accent4>
      <a:accent5>
        <a:srgbClr val="E3E3E3"/>
      </a:accent5>
      <a:accent6>
        <a:srgbClr val="3F3F3F"/>
      </a:accent6>
      <a:hlink>
        <a:srgbClr val="0A0A0A"/>
      </a:hlink>
      <a:folHlink>
        <a:srgbClr val="000000"/>
      </a:folHlink>
    </a:clrScheme>
    <a:fontScheme name="CS351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400" b="1" i="0" u="none" strike="noStrike" cap="none" normalizeH="0" baseline="0" smtClean="0">
            <a:ln>
              <a:noFill/>
            </a:ln>
            <a:solidFill>
              <a:schemeClr val="tx1"/>
            </a:solidFill>
            <a:effectLst/>
            <a:latin typeface="Arial" charset="0"/>
            <a:ea typeface="微软雅黑" pitchFamily="34"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400" b="1" i="0" u="none" strike="noStrike" cap="none" normalizeH="0" baseline="0" smtClean="0">
            <a:ln>
              <a:noFill/>
            </a:ln>
            <a:solidFill>
              <a:schemeClr val="tx1"/>
            </a:solidFill>
            <a:effectLst/>
            <a:latin typeface="Arial" charset="0"/>
            <a:ea typeface="微软雅黑" pitchFamily="34" charset="-122"/>
          </a:defRPr>
        </a:defPPr>
      </a:lstStyle>
    </a:lnDef>
  </a:objectDefaults>
  <a:extraClrSchemeLst>
    <a:extraClrScheme>
      <a:clrScheme name="CS3510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3510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3510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3510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3510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3510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3510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Office\Templates\Presentations\CS3510.pot</Template>
  <TotalTime>68227</TotalTime>
  <Pages>22</Pages>
  <Words>10155</Words>
  <Application>Microsoft Office PowerPoint</Application>
  <PresentationFormat>A4 纸张(210x297 毫米)</PresentationFormat>
  <Paragraphs>1120</Paragraphs>
  <Slides>137</Slides>
  <Notes>123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137</vt:i4>
      </vt:variant>
    </vt:vector>
  </HeadingPairs>
  <TitlesOfParts>
    <vt:vector size="152" baseType="lpstr">
      <vt:lpstr>굴림</vt:lpstr>
      <vt:lpstr>Monotype Sorts</vt:lpstr>
      <vt:lpstr>黑体</vt:lpstr>
      <vt:lpstr>华文仿宋</vt:lpstr>
      <vt:lpstr>华文行楷</vt:lpstr>
      <vt:lpstr>宋体</vt:lpstr>
      <vt:lpstr>微软雅黑</vt:lpstr>
      <vt:lpstr>幼圆</vt:lpstr>
      <vt:lpstr>-윤체M</vt:lpstr>
      <vt:lpstr>Arial</vt:lpstr>
      <vt:lpstr>Symbol</vt:lpstr>
      <vt:lpstr>Tahoma</vt:lpstr>
      <vt:lpstr>Times New Roman</vt:lpstr>
      <vt:lpstr>Wingdings</vt:lpstr>
      <vt:lpstr>CS3510</vt:lpstr>
      <vt:lpstr>PowerPoint 演示文稿</vt:lpstr>
      <vt:lpstr>PowerPoint 演示文稿</vt:lpstr>
      <vt:lpstr>PowerPoint 演示文稿</vt:lpstr>
      <vt:lpstr>PowerPoint 演示文稿</vt:lpstr>
      <vt:lpstr>每个品类的公司分布</vt:lpstr>
      <vt:lpstr>每个品类的融资分布</vt:lpstr>
      <vt:lpstr>风险资本最喜欢哪个一个品类？</vt:lpstr>
      <vt:lpstr>人工智能产业链</vt:lpstr>
      <vt:lpstr>全球人工智能「战局</vt:lpstr>
      <vt:lpstr>人工智能各品类成熟度排行</vt:lpstr>
      <vt:lpstr>PowerPoint 演示文稿</vt:lpstr>
      <vt:lpstr>PowerPoint 演示文稿</vt:lpstr>
      <vt:lpstr>新兴技术成熟度曲线图</vt:lpstr>
      <vt:lpstr>PowerPoint 演示文稿</vt:lpstr>
      <vt:lpstr>PowerPoint 演示文稿</vt:lpstr>
      <vt:lpstr>PowerPoint 演示文稿</vt:lpstr>
      <vt:lpstr>AIMA(Artificial Intelligence – A Modern Approach )作者</vt:lpstr>
      <vt:lpstr>About AIMA</vt:lpstr>
      <vt:lpstr>PowerPoint 演示文稿</vt:lpstr>
      <vt:lpstr>PowerPoint 演示文稿</vt:lpstr>
      <vt:lpstr>PowerPoint 演示文稿</vt:lpstr>
      <vt:lpstr>PowerPoint 演示文稿</vt:lpstr>
      <vt:lpstr>   本章内容   1.1 关于人工智能的定义  1.2 人工智能的基础  1.3 人工智能简史  1.4 智能体与环境  1.5 智能体结构  小结  参考书目  附录 和人工智能相关的社会伦理问题  </vt:lpstr>
      <vt:lpstr>1.1 关于人工智能的定义  智能体 对AI的4种不同定义   类人行动/类人思考/理性思维/理性行动</vt:lpstr>
      <vt:lpstr>作为智能体的人类</vt:lpstr>
      <vt:lpstr>处于探索初期的学科</vt:lpstr>
      <vt:lpstr>对AI的4种不同定义</vt:lpstr>
      <vt:lpstr>不同定义—类人行为(1)</vt:lpstr>
      <vt:lpstr>不同定义—类人行为(2)</vt:lpstr>
      <vt:lpstr>Turing测试</vt:lpstr>
      <vt:lpstr>不同定义—类人行为(3)</vt:lpstr>
      <vt:lpstr>不同定义—类人行为(4)</vt:lpstr>
      <vt:lpstr>不同定义—类人思考</vt:lpstr>
      <vt:lpstr>不同定义—理性思考</vt:lpstr>
      <vt:lpstr>不同定义—理性行动(1)</vt:lpstr>
      <vt:lpstr>不同定义—理性行动(2)</vt:lpstr>
      <vt:lpstr>4种方法的比较</vt:lpstr>
      <vt:lpstr>AI概念理解是一个过程</vt:lpstr>
      <vt:lpstr>1.2 人工智能的基础  各学科的贡献：  哲学/数学  经济学/神经科学/心理学  计算机工程  控制论/语言学</vt:lpstr>
      <vt:lpstr>对人工智能有贡献的学科</vt:lpstr>
      <vt:lpstr>哲学的贡献(1)</vt:lpstr>
      <vt:lpstr>哲学的贡献(2)</vt:lpstr>
      <vt:lpstr>哲学的贡献(3)</vt:lpstr>
      <vt:lpstr>哲学的贡献(4)</vt:lpstr>
      <vt:lpstr>哲学的贡献(5)</vt:lpstr>
      <vt:lpstr>哲学的贡献(6)</vt:lpstr>
      <vt:lpstr>哲学的贡献(7)</vt:lpstr>
      <vt:lpstr>哲学的贡献(8)</vt:lpstr>
      <vt:lpstr>哲学的贡献(9)</vt:lpstr>
      <vt:lpstr>数学的贡献(1)</vt:lpstr>
      <vt:lpstr>数学的贡献(2)</vt:lpstr>
      <vt:lpstr>数学的贡献(3)</vt:lpstr>
      <vt:lpstr>数学的贡献(4)</vt:lpstr>
      <vt:lpstr>数学的贡献(5)</vt:lpstr>
      <vt:lpstr>数学的贡献(6)</vt:lpstr>
      <vt:lpstr>数学的贡献(7)</vt:lpstr>
      <vt:lpstr>数学的贡献(8)</vt:lpstr>
      <vt:lpstr>数学的贡献(9)</vt:lpstr>
      <vt:lpstr>经济学的贡献(1)</vt:lpstr>
      <vt:lpstr>经济学的贡献(2)</vt:lpstr>
      <vt:lpstr>神经科学的贡献(1)</vt:lpstr>
      <vt:lpstr>神经科学的贡献(2)</vt:lpstr>
      <vt:lpstr>神经科学的贡献(3)</vt:lpstr>
      <vt:lpstr>计算机与大脑的比较</vt:lpstr>
      <vt:lpstr>心理学的贡献(1)</vt:lpstr>
      <vt:lpstr>心理学的贡献(2)</vt:lpstr>
      <vt:lpstr>心理学的贡献(3)</vt:lpstr>
      <vt:lpstr>心理学的贡献(4)</vt:lpstr>
      <vt:lpstr>计算机工程的贡献(1)</vt:lpstr>
      <vt:lpstr>计算机工程的贡献(2)</vt:lpstr>
      <vt:lpstr>计算机工程的贡献(3)</vt:lpstr>
      <vt:lpstr>控制论的贡献(1)</vt:lpstr>
      <vt:lpstr>控制论的贡献(2)</vt:lpstr>
      <vt:lpstr>语言学的贡献(1)</vt:lpstr>
      <vt:lpstr>语言学的贡献(2)</vt:lpstr>
      <vt:lpstr>各学科的贡献</vt:lpstr>
      <vt:lpstr>推动AI发展的动力</vt:lpstr>
      <vt:lpstr>1.3 人工智能简史  7个历史时期：  孕育期/诞生/早期的成功与期望  困难期/基于知识系统的崛起  AI成为工业/AI成为科学</vt:lpstr>
      <vt:lpstr>人工智能发展的7个时期</vt:lpstr>
      <vt:lpstr>人工智能孕育期(1943~1955)</vt:lpstr>
      <vt:lpstr>图灵的论文</vt:lpstr>
      <vt:lpstr>人工智能的诞生(1956)(1)</vt:lpstr>
      <vt:lpstr>人工智能的诞生(1956)(2)</vt:lpstr>
      <vt:lpstr>人工智能的诞生(1956)[3]</vt:lpstr>
      <vt:lpstr>早期的热情, 巨大的期望 (1952~1969)(1)</vt:lpstr>
      <vt:lpstr>早期的热情, 巨大的期望 (1952~1969)(2)</vt:lpstr>
      <vt:lpstr>早期的热情, 巨大的期望 (1952~1969)(3)</vt:lpstr>
      <vt:lpstr>现实的困难(1966~1973)(1)</vt:lpstr>
      <vt:lpstr>现实的困难(1966~1973)(2)</vt:lpstr>
      <vt:lpstr>现实的困难(1966~1973)(3)</vt:lpstr>
      <vt:lpstr>基于知识的系统: 力量的钥匙?  (1969~1979)(1)</vt:lpstr>
      <vt:lpstr>基于知识的系统: 力量的钥匙?  (1969~1979)(2)</vt:lpstr>
      <vt:lpstr>AI成为工业(1980~现在)(1)</vt:lpstr>
      <vt:lpstr>AI成为工业(1980~现在)(2)</vt:lpstr>
      <vt:lpstr>神经网络的回归(1986~现在)</vt:lpstr>
      <vt:lpstr>AI成为科学(1987~现在)(1)</vt:lpstr>
      <vt:lpstr>AI成为科学(1987~现在)(2)</vt:lpstr>
      <vt:lpstr>智能化智能体出现(1995~现在)</vt:lpstr>
      <vt:lpstr>弱人工智能和强人工智能</vt:lpstr>
      <vt:lpstr>AI成就 vs 异议(1)</vt:lpstr>
      <vt:lpstr>AI成就 vs 异议(2)</vt:lpstr>
      <vt:lpstr>1.4 智能体与环境  智能体的组成 理性智能体 任务环境与例子 任务环境的属性</vt:lpstr>
      <vt:lpstr>智能体与环境</vt:lpstr>
      <vt:lpstr>理性智能体(1)</vt:lpstr>
      <vt:lpstr>理性智能体(2)</vt:lpstr>
      <vt:lpstr>任务环境(1)</vt:lpstr>
      <vt:lpstr>任务环境(2)</vt:lpstr>
      <vt:lpstr>任务环境的属性(1)</vt:lpstr>
      <vt:lpstr>任务环境的属性(2)</vt:lpstr>
      <vt:lpstr>任务环境的属性(3)</vt:lpstr>
      <vt:lpstr>1.5 智能体结构   4种类型的智能体程序  简单反射型智能体  基于模型的反射智能体  基于目标的智能体/基于效用的智能体  学习智能体</vt:lpstr>
      <vt:lpstr>智能体结构</vt:lpstr>
      <vt:lpstr>智能体类型</vt:lpstr>
      <vt:lpstr>简单反射型智能体</vt:lpstr>
      <vt:lpstr>基于模型的反射型智能体</vt:lpstr>
      <vt:lpstr>基于目标的智能体</vt:lpstr>
      <vt:lpstr>基于效用的智能体</vt:lpstr>
      <vt:lpstr>什么是效用？(1)</vt:lpstr>
      <vt:lpstr>什么是效用？(2)</vt:lpstr>
      <vt:lpstr>学习智能体</vt:lpstr>
      <vt:lpstr>小结   AI成功的例子  AI的目标  AI的未来</vt:lpstr>
      <vt:lpstr>AI成功的例子(1)</vt:lpstr>
      <vt:lpstr>AI成功的例子(2)</vt:lpstr>
      <vt:lpstr>AI成功的例子(3)</vt:lpstr>
      <vt:lpstr>AI的目标(1)</vt:lpstr>
      <vt:lpstr>AI的目标(2)</vt:lpstr>
      <vt:lpstr>人工智能研究的主要内容（1）</vt:lpstr>
      <vt:lpstr>人工智能研究的主要内容（2）</vt:lpstr>
      <vt:lpstr>人工智能研究的主要内容（3）</vt:lpstr>
      <vt:lpstr>人工智能研究的主要内容（4）</vt:lpstr>
      <vt:lpstr>人工智能研究的主要内容（5）</vt:lpstr>
      <vt:lpstr>人工智能研究的主要内容（6）</vt:lpstr>
      <vt:lpstr>AI的未来</vt:lpstr>
      <vt:lpstr>PowerPoint 演示文稿</vt:lpstr>
      <vt:lpstr>参考书目</vt:lpstr>
      <vt:lpstr>附 和人工智能相关的社会伦理问题</vt:lpstr>
      <vt:lpstr>为什么在一本技术课程中关注社会伦理问题？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Reasoning</dc:title>
  <dc:creator>Ken Brown</dc:creator>
  <cp:lastModifiedBy>King Wang</cp:lastModifiedBy>
  <cp:revision>335</cp:revision>
  <cp:lastPrinted>2001-06-01T11:15:49Z</cp:lastPrinted>
  <dcterms:created xsi:type="dcterms:W3CDTF">1998-12-17T18:10:20Z</dcterms:created>
  <dcterms:modified xsi:type="dcterms:W3CDTF">2018-10-17T01:46:18Z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2</vt:i4>
  </property>
  <property fmtid="{D5CDD505-2E9C-101B-9397-08002B2CF9AE}" pid="4" name="Compression">
    <vt:i4>100</vt:i4>
  </property>
  <property fmtid="{D5CDD505-2E9C-101B-9397-08002B2CF9AE}" pid="5" name="ScreenSize">
    <vt:i4>3</vt:i4>
  </property>
  <property fmtid="{D5CDD505-2E9C-101B-9397-08002B2CF9AE}" pid="6" name="ScreenUsage">
    <vt:i4>2</vt:i4>
  </property>
  <property fmtid="{D5CDD505-2E9C-101B-9397-08002B2CF9AE}" pid="7" name="MailAddress">
    <vt:lpwstr>jhunter@csd.abdn.ac.uk</vt:lpwstr>
  </property>
  <property fmtid="{D5CDD505-2E9C-101B-9397-08002B2CF9AE}" pid="8" name="HomePage">
    <vt:lpwstr>http://www.csd.abdn.ac.uk/~jhunter/teaching/CS5907/index.htm</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1</vt:i4>
  </property>
  <property fmtid="{D5CDD505-2E9C-101B-9397-08002B2CF9AE}" pid="21" name="OutputDir">
    <vt:lpwstr>H:\public_html\teaching\CS5907\Lectures</vt:lpwstr>
  </property>
</Properties>
</file>